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Lst>
  <p:notesMasterIdLst>
    <p:notesMasterId r:id="rId69"/>
  </p:notesMasterIdLst>
  <p:handoutMasterIdLst>
    <p:handoutMasterId r:id="rId70"/>
  </p:handoutMasterIdLst>
  <p:sldIdLst>
    <p:sldId id="318" r:id="rId2"/>
    <p:sldId id="456" r:id="rId3"/>
    <p:sldId id="382" r:id="rId4"/>
    <p:sldId id="328" r:id="rId5"/>
    <p:sldId id="329" r:id="rId6"/>
    <p:sldId id="332" r:id="rId7"/>
    <p:sldId id="462" r:id="rId8"/>
    <p:sldId id="404" r:id="rId9"/>
    <p:sldId id="409" r:id="rId10"/>
    <p:sldId id="423" r:id="rId11"/>
    <p:sldId id="405" r:id="rId12"/>
    <p:sldId id="408" r:id="rId13"/>
    <p:sldId id="383" r:id="rId14"/>
    <p:sldId id="407" r:id="rId15"/>
    <p:sldId id="373" r:id="rId16"/>
    <p:sldId id="449" r:id="rId17"/>
    <p:sldId id="377" r:id="rId18"/>
    <p:sldId id="378" r:id="rId19"/>
    <p:sldId id="446" r:id="rId20"/>
    <p:sldId id="429" r:id="rId21"/>
    <p:sldId id="430" r:id="rId22"/>
    <p:sldId id="384" r:id="rId23"/>
    <p:sldId id="431" r:id="rId24"/>
    <p:sldId id="432" r:id="rId25"/>
    <p:sldId id="466" r:id="rId26"/>
    <p:sldId id="474" r:id="rId27"/>
    <p:sldId id="475" r:id="rId28"/>
    <p:sldId id="412" r:id="rId29"/>
    <p:sldId id="433" r:id="rId30"/>
    <p:sldId id="434" r:id="rId31"/>
    <p:sldId id="452" r:id="rId32"/>
    <p:sldId id="352" r:id="rId33"/>
    <p:sldId id="461" r:id="rId34"/>
    <p:sldId id="437" r:id="rId35"/>
    <p:sldId id="438" r:id="rId36"/>
    <p:sldId id="439" r:id="rId37"/>
    <p:sldId id="453" r:id="rId38"/>
    <p:sldId id="471" r:id="rId39"/>
    <p:sldId id="413" r:id="rId40"/>
    <p:sldId id="385" r:id="rId41"/>
    <p:sldId id="448" r:id="rId42"/>
    <p:sldId id="425" r:id="rId43"/>
    <p:sldId id="426" r:id="rId44"/>
    <p:sldId id="427" r:id="rId45"/>
    <p:sldId id="444" r:id="rId46"/>
    <p:sldId id="472" r:id="rId47"/>
    <p:sldId id="442" r:id="rId48"/>
    <p:sldId id="441" r:id="rId49"/>
    <p:sldId id="440" r:id="rId50"/>
    <p:sldId id="386" r:id="rId51"/>
    <p:sldId id="361" r:id="rId52"/>
    <p:sldId id="422" r:id="rId53"/>
    <p:sldId id="353" r:id="rId54"/>
    <p:sldId id="364" r:id="rId55"/>
    <p:sldId id="457" r:id="rId56"/>
    <p:sldId id="467" r:id="rId57"/>
    <p:sldId id="468" r:id="rId58"/>
    <p:sldId id="459" r:id="rId59"/>
    <p:sldId id="365" r:id="rId60"/>
    <p:sldId id="366" r:id="rId61"/>
    <p:sldId id="367" r:id="rId62"/>
    <p:sldId id="368" r:id="rId63"/>
    <p:sldId id="369" r:id="rId64"/>
    <p:sldId id="370" r:id="rId65"/>
    <p:sldId id="387" r:id="rId66"/>
    <p:sldId id="336" r:id="rId67"/>
    <p:sldId id="333" r:id="rId68"/>
  </p:sldIdLst>
  <p:sldSz cx="9144000" cy="6858000" type="screen4x3"/>
  <p:notesSz cx="9866313" cy="6735763"/>
  <p:defaultTextStyle>
    <a:defPPr>
      <a:defRPr lang="ja-JP"/>
    </a:defPPr>
    <a:lvl1pPr algn="r"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r"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r"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r"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r"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extLst>
    <p:ext uri="{521415D9-36F7-43E2-AB2F-B90AF26B5E84}">
      <p14:sectionLst xmlns:p14="http://schemas.microsoft.com/office/powerpoint/2010/main">
        <p14:section name="Existing section" id="{92D2ADAF-C7FB-4F20-AEA4-571C5595FEDA}">
          <p14:sldIdLst>
            <p14:sldId id="318"/>
            <p14:sldId id="456"/>
            <p14:sldId id="382"/>
            <p14:sldId id="328"/>
            <p14:sldId id="329"/>
            <p14:sldId id="332"/>
            <p14:sldId id="462"/>
            <p14:sldId id="404"/>
            <p14:sldId id="409"/>
            <p14:sldId id="423"/>
            <p14:sldId id="405"/>
            <p14:sldId id="408"/>
            <p14:sldId id="383"/>
            <p14:sldId id="407"/>
            <p14:sldId id="373"/>
            <p14:sldId id="449"/>
            <p14:sldId id="377"/>
            <p14:sldId id="378"/>
            <p14:sldId id="446"/>
            <p14:sldId id="429"/>
            <p14:sldId id="430"/>
            <p14:sldId id="384"/>
            <p14:sldId id="431"/>
            <p14:sldId id="432"/>
            <p14:sldId id="466"/>
            <p14:sldId id="474"/>
            <p14:sldId id="475"/>
            <p14:sldId id="412"/>
            <p14:sldId id="433"/>
            <p14:sldId id="434"/>
            <p14:sldId id="452"/>
            <p14:sldId id="352"/>
            <p14:sldId id="461"/>
            <p14:sldId id="437"/>
            <p14:sldId id="438"/>
            <p14:sldId id="439"/>
            <p14:sldId id="453"/>
            <p14:sldId id="471"/>
            <p14:sldId id="413"/>
            <p14:sldId id="385"/>
            <p14:sldId id="448"/>
            <p14:sldId id="425"/>
            <p14:sldId id="426"/>
            <p14:sldId id="427"/>
            <p14:sldId id="444"/>
            <p14:sldId id="472"/>
            <p14:sldId id="442"/>
            <p14:sldId id="441"/>
            <p14:sldId id="440"/>
            <p14:sldId id="386"/>
            <p14:sldId id="361"/>
            <p14:sldId id="422"/>
            <p14:sldId id="353"/>
            <p14:sldId id="364"/>
            <p14:sldId id="457"/>
            <p14:sldId id="467"/>
            <p14:sldId id="468"/>
            <p14:sldId id="459"/>
          </p14:sldIdLst>
        </p14:section>
        <p14:section name="Section without title" id="{899897F4-4509-4B71-9DCE-45F58E344ED9}">
          <p14:sldIdLst>
            <p14:sldId id="365"/>
            <p14:sldId id="366"/>
            <p14:sldId id="367"/>
            <p14:sldId id="368"/>
            <p14:sldId id="369"/>
            <p14:sldId id="370"/>
            <p14:sldId id="387"/>
            <p14:sldId id="336"/>
            <p14:sldId id="33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831285-B5F1-64FE-1771-33BA5B8FD91C}" name="雄太 平郡" initials="雄平" userId="ffc9c764470750f3" providerId="Windows Live"/>
  <p188:author id="{F20C07E6-5DBB-AC38-733C-93309EE69A58}" name="ALLEN CHRISTINA" initials="CA" userId="S::93381131@m-license.oicte.hokudai.ac.jp::29b5b6ef-999c-4a78-9713-5c53be1dfb0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icrosoft Office User" initials="MOU" lastIdx="8" clrIdx="6"/>
  <p:cmAuthor id="1" name="yohei koide" initials="yk" lastIdx="8" clrIdx="0"/>
  <p:cmAuthor id="2" name="shomu3" initials="S" lastIdx="26" clrIdx="1"/>
  <p:cmAuthor id="3" name="SUZUKI Yutaka" initials="SY" lastIdx="19" clrIdx="2"/>
  <p:cmAuthor id="4" name="ykoide" initials="y" lastIdx="11" clrIdx="3"/>
  <p:cmAuthor id="5" name="nadya" initials="n" lastIdx="13" clrIdx="4"/>
  <p:cmAuthor id="6" name="鈴木　裕" initials="鈴木　裕" lastIdx="35" clrIdx="5">
    <p:extLst>
      <p:ext uri="{19B8F6BF-5375-455C-9EA6-DF929625EA0E}">
        <p15:presenceInfo xmlns:p15="http://schemas.microsoft.com/office/powerpoint/2012/main" userId="鈴木　裕"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00"/>
    <a:srgbClr val="003300"/>
    <a:srgbClr val="4478B6"/>
    <a:srgbClr val="2A3517"/>
    <a:srgbClr val="0B0E06"/>
    <a:srgbClr val="544D2A"/>
    <a:srgbClr val="766E3E"/>
    <a:srgbClr val="605932"/>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14" autoAdjust="0"/>
    <p:restoredTop sz="94728" autoAdjust="0"/>
  </p:normalViewPr>
  <p:slideViewPr>
    <p:cSldViewPr>
      <p:cViewPr varScale="1">
        <p:scale>
          <a:sx n="74" d="100"/>
          <a:sy n="74" d="100"/>
        </p:scale>
        <p:origin x="442" y="51"/>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69" d="100"/>
          <a:sy n="69" d="100"/>
        </p:scale>
        <p:origin x="1652" y="3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8/10/relationships/authors" Target="authors.xml"/><Relationship Id="rId7" Type="http://schemas.openxmlformats.org/officeDocument/2006/relationships/slide" Target="slides/slide6.xml"/><Relationship Id="rId7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nougakujimubu-k\Desktop\&#36942;&#21435;3&#24180;&#21330;&#26989;&#12539;&#20462;&#20102;&#36914;&#36335;&#12487;&#12540;&#12479;.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673511596116762"/>
          <c:y val="9.9925256578894492E-2"/>
          <c:w val="0.50225831550968947"/>
          <c:h val="0.80014948684221099"/>
        </c:manualLayout>
      </c:layout>
      <c:pieChart>
        <c:varyColors val="1"/>
        <c:ser>
          <c:idx val="0"/>
          <c:order val="0"/>
          <c:tx>
            <c:strRef>
              <c:f>Sheet1!$G$2</c:f>
              <c:strCache>
                <c:ptCount val="1"/>
                <c:pt idx="0">
                  <c:v>人数</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0-FC96-49D7-8B4C-C61FACECB92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1-FC96-49D7-8B4C-C61FACECB92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2-FC96-49D7-8B4C-C61FACECB92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3-FC96-49D7-8B4C-C61FACECB92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4-FC96-49D7-8B4C-C61FACECB927}"/>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5-FC96-49D7-8B4C-C61FACECB927}"/>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6-FC96-49D7-8B4C-C61FACECB927}"/>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FC96-49D7-8B4C-C61FACECB927}"/>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8-FC96-49D7-8B4C-C61FACECB927}"/>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9-FC96-49D7-8B4C-C61FACECB927}"/>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A-FC96-49D7-8B4C-C61FACECB927}"/>
              </c:ext>
            </c:extLst>
          </c:dPt>
          <c:dLbls>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Sheet1!$F$3:$F$13</c:f>
              <c:strCache>
                <c:ptCount val="11"/>
                <c:pt idx="0">
                  <c:v>Hokkaido</c:v>
                </c:pt>
                <c:pt idx="1">
                  <c:v>Tohoku</c:v>
                </c:pt>
                <c:pt idx="2">
                  <c:v>Kanto</c:v>
                </c:pt>
                <c:pt idx="3">
                  <c:v>Hokuriku</c:v>
                </c:pt>
                <c:pt idx="4">
                  <c:v>Chubu</c:v>
                </c:pt>
                <c:pt idx="5">
                  <c:v>Kinki</c:v>
                </c:pt>
                <c:pt idx="6">
                  <c:v>Chugoku</c:v>
                </c:pt>
                <c:pt idx="7">
                  <c:v>Shikoku</c:v>
                </c:pt>
                <c:pt idx="8">
                  <c:v>Kyushu</c:v>
                </c:pt>
                <c:pt idx="9">
                  <c:v>Okinawa</c:v>
                </c:pt>
                <c:pt idx="10">
                  <c:v>Other</c:v>
                </c:pt>
              </c:strCache>
            </c:strRef>
          </c:cat>
          <c:val>
            <c:numRef>
              <c:f>Sheet1!$G$3:$G$13</c:f>
              <c:numCache>
                <c:formatCode>General</c:formatCode>
                <c:ptCount val="11"/>
                <c:pt idx="0">
                  <c:v>107</c:v>
                </c:pt>
                <c:pt idx="1">
                  <c:v>25</c:v>
                </c:pt>
                <c:pt idx="2">
                  <c:v>253</c:v>
                </c:pt>
                <c:pt idx="3">
                  <c:v>32</c:v>
                </c:pt>
                <c:pt idx="4">
                  <c:v>91</c:v>
                </c:pt>
                <c:pt idx="5">
                  <c:v>101</c:v>
                </c:pt>
                <c:pt idx="6">
                  <c:v>25</c:v>
                </c:pt>
                <c:pt idx="7">
                  <c:v>6</c:v>
                </c:pt>
                <c:pt idx="8">
                  <c:v>18</c:v>
                </c:pt>
                <c:pt idx="9">
                  <c:v>4</c:v>
                </c:pt>
                <c:pt idx="10">
                  <c:v>1</c:v>
                </c:pt>
              </c:numCache>
            </c:numRef>
          </c:val>
          <c:extLst>
            <c:ext xmlns:c16="http://schemas.microsoft.com/office/drawing/2014/chart" uri="{C3380CC4-5D6E-409C-BE32-E72D297353CC}">
              <c16:uniqueId val="{0000000B-FC96-49D7-8B4C-C61FACECB927}"/>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en-US" altLang="ja-JP" dirty="0">
                <a:latin typeface="Calibri" panose="020F0502020204030204" pitchFamily="34" charset="0"/>
                <a:ea typeface="Calibri" panose="020F0502020204030204" pitchFamily="34" charset="0"/>
                <a:cs typeface="Calibri" panose="020F0502020204030204" pitchFamily="34" charset="0"/>
              </a:rPr>
              <a:t>Data on Graduates</a:t>
            </a:r>
          </a:p>
          <a:p>
            <a:pPr>
              <a:defRPr lang="ja-JP"/>
            </a:pPr>
            <a:r>
              <a:rPr lang="en-US" altLang="ja-JP" dirty="0">
                <a:latin typeface="Calibri" panose="020F0502020204030204" pitchFamily="34" charset="0"/>
                <a:ea typeface="Calibri" panose="020F0502020204030204" pitchFamily="34" charset="0"/>
                <a:cs typeface="Calibri" panose="020F0502020204030204" pitchFamily="34" charset="0"/>
              </a:rPr>
              <a:t>for the Past 3 Years</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Sheet1!$D$2</c:f>
              <c:strCache>
                <c:ptCount val="1"/>
                <c:pt idx="0">
                  <c:v>Data on masters' graduates for the past 3 years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D3D-46D6-8D4E-0CAA5DD94EB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D3D-46D6-8D4E-0CAA5DD94EB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D3D-46D6-8D4E-0CAA5DD94EB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D3D-46D6-8D4E-0CAA5DD94EB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CD3D-46D6-8D4E-0CAA5DD94EB8}"/>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CD3D-46D6-8D4E-0CAA5DD94EB8}"/>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CD3D-46D6-8D4E-0CAA5DD94EB8}"/>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CD3D-46D6-8D4E-0CAA5DD94EB8}"/>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CD3D-46D6-8D4E-0CAA5DD94EB8}"/>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CD3D-46D6-8D4E-0CAA5DD94EB8}"/>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CD3D-46D6-8D4E-0CAA5DD94EB8}"/>
              </c:ext>
            </c:extLst>
          </c:dPt>
          <c:cat>
            <c:strRef>
              <c:f>Sheet1!$C$3:$C$6</c:f>
              <c:strCache>
                <c:ptCount val="4"/>
                <c:pt idx="0">
                  <c:v>進学者</c:v>
                </c:pt>
                <c:pt idx="1">
                  <c:v>公務員・教育・研究機関</c:v>
                </c:pt>
                <c:pt idx="2">
                  <c:v>民間企業</c:v>
                </c:pt>
                <c:pt idx="3">
                  <c:v>団体職員・その他</c:v>
                </c:pt>
              </c:strCache>
            </c:strRef>
          </c:cat>
          <c:val>
            <c:numRef>
              <c:f>Sheet1!$D$3:$D$6</c:f>
              <c:numCache>
                <c:formatCode>General</c:formatCode>
                <c:ptCount val="4"/>
                <c:pt idx="0">
                  <c:v>0.14299999999999999</c:v>
                </c:pt>
                <c:pt idx="1">
                  <c:v>0.106</c:v>
                </c:pt>
                <c:pt idx="2">
                  <c:v>0.68799999999999994</c:v>
                </c:pt>
                <c:pt idx="3">
                  <c:v>6.3E-2</c:v>
                </c:pt>
              </c:numCache>
            </c:numRef>
          </c:val>
          <c:extLst>
            <c:ext xmlns:c16="http://schemas.microsoft.com/office/drawing/2014/chart" uri="{C3380CC4-5D6E-409C-BE32-E72D297353CC}">
              <c16:uniqueId val="{00000016-CD3D-46D6-8D4E-0CAA5DD94EB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en-US" altLang="ja-JP" dirty="0">
                <a:latin typeface="Calibri" panose="020F0502020204030204" pitchFamily="34" charset="0"/>
                <a:ea typeface="Calibri" panose="020F0502020204030204" pitchFamily="34" charset="0"/>
                <a:cs typeface="Calibri" panose="020F0502020204030204" pitchFamily="34" charset="0"/>
              </a:rPr>
              <a:t>Data on Graduates</a:t>
            </a:r>
          </a:p>
          <a:p>
            <a:pPr>
              <a:defRPr lang="ja-JP"/>
            </a:pPr>
            <a:r>
              <a:rPr lang="en-US" altLang="ja-JP" dirty="0">
                <a:latin typeface="Calibri" panose="020F0502020204030204" pitchFamily="34" charset="0"/>
                <a:ea typeface="Calibri" panose="020F0502020204030204" pitchFamily="34" charset="0"/>
                <a:cs typeface="Calibri" panose="020F0502020204030204" pitchFamily="34" charset="0"/>
              </a:rPr>
              <a:t>for the Past 3 Years</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Sheet1!$D$2</c:f>
              <c:strCache>
                <c:ptCount val="1"/>
                <c:pt idx="0">
                  <c:v>Data on School graduates for the past 3 years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2DD-45F7-A463-BFECB489F5B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2DD-45F7-A463-BFECB489F5B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2DD-45F7-A463-BFECB489F5B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2DD-45F7-A463-BFECB489F5B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2DD-45F7-A463-BFECB489F5B0}"/>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32DD-45F7-A463-BFECB489F5B0}"/>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2DD-45F7-A463-BFECB489F5B0}"/>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32DD-45F7-A463-BFECB489F5B0}"/>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32DD-45F7-A463-BFECB489F5B0}"/>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32DD-45F7-A463-BFECB489F5B0}"/>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32DD-45F7-A463-BFECB489F5B0}"/>
              </c:ext>
            </c:extLst>
          </c:dPt>
          <c:cat>
            <c:strRef>
              <c:f>Sheet1!$C$3:$C$6</c:f>
              <c:strCache>
                <c:ptCount val="4"/>
                <c:pt idx="0">
                  <c:v>進学者</c:v>
                </c:pt>
                <c:pt idx="1">
                  <c:v>公務員・教育・研究機関</c:v>
                </c:pt>
                <c:pt idx="2">
                  <c:v>民間企業</c:v>
                </c:pt>
                <c:pt idx="3">
                  <c:v>団体職員・その他</c:v>
                </c:pt>
              </c:strCache>
            </c:strRef>
          </c:cat>
          <c:val>
            <c:numRef>
              <c:f>Sheet1!$D$3:$D$6</c:f>
              <c:numCache>
                <c:formatCode>General</c:formatCode>
                <c:ptCount val="4"/>
                <c:pt idx="0">
                  <c:v>0.76800000000000002</c:v>
                </c:pt>
                <c:pt idx="1">
                  <c:v>3.6999999999999998E-2</c:v>
                </c:pt>
                <c:pt idx="2">
                  <c:v>0.14499999999999999</c:v>
                </c:pt>
                <c:pt idx="3">
                  <c:v>0.05</c:v>
                </c:pt>
              </c:numCache>
            </c:numRef>
          </c:val>
          <c:extLst>
            <c:ext xmlns:c16="http://schemas.microsoft.com/office/drawing/2014/chart" uri="{C3380CC4-5D6E-409C-BE32-E72D297353CC}">
              <c16:uniqueId val="{00000016-32DD-45F7-A463-BFECB489F5B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en-US" dirty="0"/>
              <a:t>Data on School graduates for the past 3 years</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0.26875</cdr:x>
      <cdr:y>0.94271</cdr:y>
    </cdr:from>
    <cdr:to>
      <cdr:x>0.74583</cdr:x>
      <cdr:y>0.97396</cdr:y>
    </cdr:to>
    <cdr:sp macro="" textlink="">
      <cdr:nvSpPr>
        <cdr:cNvPr id="2" name="テキスト ボックス 1">
          <a:extLst xmlns:a="http://schemas.openxmlformats.org/drawingml/2006/main">
            <a:ext uri="{FF2B5EF4-FFF2-40B4-BE49-F238E27FC236}">
              <a16:creationId xmlns:a16="http://schemas.microsoft.com/office/drawing/2014/main" id="{4D7A454C-E10E-4DC3-9189-31875AA2CA42}"/>
            </a:ext>
          </a:extLst>
        </cdr:cNvPr>
        <cdr:cNvSpPr txBox="1"/>
      </cdr:nvSpPr>
      <cdr:spPr>
        <a:xfrm xmlns:a="http://schemas.openxmlformats.org/drawingml/2006/main">
          <a:off x="1228725" y="2586038"/>
          <a:ext cx="2181225" cy="857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a:p>
      </cdr:txBody>
    </cdr:sp>
  </cdr:relSizeAnchor>
  <cdr:relSizeAnchor xmlns:cdr="http://schemas.openxmlformats.org/drawingml/2006/chartDrawing">
    <cdr:from>
      <cdr:x>0.63494</cdr:x>
      <cdr:y>0.82139</cdr:y>
    </cdr:from>
    <cdr:to>
      <cdr:x>0.98687</cdr:x>
      <cdr:y>0.93442</cdr:y>
    </cdr:to>
    <cdr:sp macro="" textlink="">
      <cdr:nvSpPr>
        <cdr:cNvPr id="3" name="Rectangle 5">
          <a:extLst xmlns:a="http://schemas.openxmlformats.org/drawingml/2006/main">
            <a:ext uri="{FF2B5EF4-FFF2-40B4-BE49-F238E27FC236}">
              <a16:creationId xmlns:a16="http://schemas.microsoft.com/office/drawing/2014/main" id="{E324484F-7E2A-4DB8-8C52-BB1D3A29AEDA}"/>
            </a:ext>
          </a:extLst>
        </cdr:cNvPr>
        <cdr:cNvSpPr>
          <a:spLocks xmlns:a="http://schemas.openxmlformats.org/drawingml/2006/main" noChangeArrowheads="1"/>
        </cdr:cNvSpPr>
      </cdr:nvSpPr>
      <cdr:spPr bwMode="auto">
        <a:xfrm xmlns:a="http://schemas.openxmlformats.org/drawingml/2006/main">
          <a:off x="2902945" y="3354822"/>
          <a:ext cx="1609024" cy="46165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wrap="square" anchor="t" anchorCtr="0">
          <a:spAutoFit/>
        </a:bodyPr>
        <a:lstStyle xmlns:a="http://schemas.openxmlformats.org/drawingml/2006/main">
          <a:defPPr>
            <a:defRPr lang="ja-JP"/>
          </a:defPPr>
          <a:lvl1pPr algn="r"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r"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r"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r"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r"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a:lstStyle>
        <a:p xmlns:a="http://schemas.openxmlformats.org/drawingml/2006/main">
          <a:pPr eaLnBrk="1" hangingPunct="1">
            <a:spcBef>
              <a:spcPct val="0"/>
            </a:spcBef>
            <a:buFontTx/>
            <a:buNone/>
          </a:pPr>
          <a:r>
            <a:rPr lang="en-US" sz="1200" dirty="0">
              <a:latin typeface="Calibri" panose="020F0502020204030204" pitchFamily="34" charset="0"/>
              <a:ea typeface="Calibri" panose="020F0502020204030204" pitchFamily="34" charset="0"/>
              <a:cs typeface="Calibri" panose="020F0502020204030204" pitchFamily="34" charset="0"/>
            </a:rPr>
            <a:t>Number of Graduates: 630</a:t>
          </a:r>
        </a:p>
      </cdr:txBody>
    </cdr:sp>
  </cdr:relSizeAnchor>
  <cdr:relSizeAnchor xmlns:cdr="http://schemas.openxmlformats.org/drawingml/2006/chartDrawing">
    <cdr:from>
      <cdr:x>0.04497</cdr:x>
      <cdr:y>0.39439</cdr:y>
    </cdr:from>
    <cdr:to>
      <cdr:x>0.37855</cdr:x>
      <cdr:y>0.53568</cdr:y>
    </cdr:to>
    <cdr:sp macro="" textlink="">
      <cdr:nvSpPr>
        <cdr:cNvPr id="4" name="テキスト ボックス 14">
          <a:extLst xmlns:a="http://schemas.openxmlformats.org/drawingml/2006/main">
            <a:ext uri="{FF2B5EF4-FFF2-40B4-BE49-F238E27FC236}">
              <a16:creationId xmlns:a16="http://schemas.microsoft.com/office/drawing/2014/main" id="{7BB1BCA2-6991-40E9-AE38-589078B2AC7F}"/>
            </a:ext>
          </a:extLst>
        </cdr:cNvPr>
        <cdr:cNvSpPr txBox="1"/>
      </cdr:nvSpPr>
      <cdr:spPr>
        <a:xfrm xmlns:a="http://schemas.openxmlformats.org/drawingml/2006/main">
          <a:off x="205603" y="1610824"/>
          <a:ext cx="1525128" cy="577077"/>
        </a:xfrm>
        <a:prstGeom xmlns:a="http://schemas.openxmlformats.org/drawingml/2006/main" prst="rect">
          <a:avLst/>
        </a:prstGeom>
        <a:solidFill xmlns:a="http://schemas.openxmlformats.org/drawingml/2006/main">
          <a:schemeClr val="accent2">
            <a:lumMod val="60000"/>
            <a:lumOff val="40000"/>
          </a:schemeClr>
        </a:solidFill>
      </cdr:spPr>
      <cdr:txBody>
        <a:bodyPr xmlns:a="http://schemas.openxmlformats.org/drawingml/2006/main" wrap="square" rtlCol="0">
          <a:spAutoFit/>
        </a:bodyPr>
        <a:lstStyle xmlns:a="http://schemas.openxmlformats.org/drawingml/2006/main">
          <a:defPPr>
            <a:defRPr lang="ja-JP"/>
          </a:defPPr>
          <a:lvl1pPr algn="r"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r"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r"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r"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r"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a:lstStyle>
        <a:p xmlns:a="http://schemas.openxmlformats.org/drawingml/2006/main">
          <a:pPr algn="ctr"/>
          <a:r>
            <a:rPr kumimoji="1" lang="en-US" altLang="ja-JP" sz="1050" dirty="0"/>
            <a:t>Civil Service / </a:t>
          </a:r>
          <a:endParaRPr lang="en-US" altLang="ja-JP" sz="1050" dirty="0"/>
        </a:p>
        <a:p xmlns:a="http://schemas.openxmlformats.org/drawingml/2006/main">
          <a:pPr algn="ctr"/>
          <a:r>
            <a:rPr lang="en-US" altLang="ja-JP" sz="1050" dirty="0"/>
            <a:t>E</a:t>
          </a:r>
          <a:r>
            <a:rPr kumimoji="1" lang="en-US" altLang="ja-JP" sz="1050" dirty="0"/>
            <a:t>ducation &amp; Research</a:t>
          </a:r>
        </a:p>
        <a:p xmlns:a="http://schemas.openxmlformats.org/drawingml/2006/main">
          <a:pPr algn="ctr"/>
          <a:r>
            <a:rPr lang="en-US" altLang="ja-JP" sz="1050" dirty="0"/>
            <a:t>3.7</a:t>
          </a:r>
          <a:r>
            <a:rPr kumimoji="1" lang="en-US" altLang="ja-JP" sz="1050" dirty="0"/>
            <a:t>%</a:t>
          </a:r>
          <a:endParaRPr kumimoji="1" lang="ja-JP" altLang="en-US" sz="105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1"/>
            <a:ext cx="4275403" cy="336519"/>
          </a:xfrm>
          <a:prstGeom prst="rect">
            <a:avLst/>
          </a:prstGeom>
        </p:spPr>
        <p:txBody>
          <a:bodyPr vert="horz" lIns="90298" tIns="45149" rIns="90298" bIns="45149" rtlCol="0"/>
          <a:lstStyle>
            <a:lvl1pPr algn="l">
              <a:defRPr sz="1200"/>
            </a:lvl1pPr>
          </a:lstStyle>
          <a:p>
            <a:endParaRPr kumimoji="1" lang="ja-JP" altLang="en-US" dirty="0">
              <a:latin typeface="游ゴシック" panose="020B0400000000000000" pitchFamily="50" charset="-128"/>
              <a:ea typeface="游ゴシック" panose="020B0400000000000000" pitchFamily="50" charset="-128"/>
            </a:endParaRPr>
          </a:p>
        </p:txBody>
      </p:sp>
      <p:sp>
        <p:nvSpPr>
          <p:cNvPr id="3" name="日付プレースホルダー 2"/>
          <p:cNvSpPr>
            <a:spLocks noGrp="1"/>
          </p:cNvSpPr>
          <p:nvPr>
            <p:ph type="dt" sz="quarter" idx="1"/>
          </p:nvPr>
        </p:nvSpPr>
        <p:spPr>
          <a:xfrm>
            <a:off x="5588631" y="1"/>
            <a:ext cx="4275403" cy="336519"/>
          </a:xfrm>
          <a:prstGeom prst="rect">
            <a:avLst/>
          </a:prstGeom>
        </p:spPr>
        <p:txBody>
          <a:bodyPr vert="horz" lIns="90298" tIns="45149" rIns="90298" bIns="45149" rtlCol="0"/>
          <a:lstStyle>
            <a:lvl1pPr algn="r">
              <a:defRPr sz="1200"/>
            </a:lvl1pPr>
          </a:lstStyle>
          <a:p>
            <a:endParaRPr kumimoji="1" lang="ja-JP" altLang="en-US" dirty="0">
              <a:latin typeface="游ゴシック" panose="020B0400000000000000" pitchFamily="50" charset="-128"/>
              <a:ea typeface="游ゴシック" panose="020B0400000000000000" pitchFamily="50" charset="-128"/>
            </a:endParaRPr>
          </a:p>
        </p:txBody>
      </p:sp>
      <p:sp>
        <p:nvSpPr>
          <p:cNvPr id="4" name="フッター プレースホルダー 3"/>
          <p:cNvSpPr>
            <a:spLocks noGrp="1"/>
          </p:cNvSpPr>
          <p:nvPr>
            <p:ph type="ftr" sz="quarter" idx="2"/>
          </p:nvPr>
        </p:nvSpPr>
        <p:spPr>
          <a:xfrm>
            <a:off x="6" y="6398172"/>
            <a:ext cx="4275403" cy="336519"/>
          </a:xfrm>
          <a:prstGeom prst="rect">
            <a:avLst/>
          </a:prstGeom>
        </p:spPr>
        <p:txBody>
          <a:bodyPr vert="horz" lIns="90298" tIns="45149" rIns="90298" bIns="45149" rtlCol="0" anchor="b"/>
          <a:lstStyle>
            <a:lvl1pPr algn="l">
              <a:defRPr sz="1200"/>
            </a:lvl1pPr>
          </a:lstStyle>
          <a:p>
            <a:endParaRPr kumimoji="1" lang="ja-JP" altLang="en-US" dirty="0">
              <a:latin typeface="游ゴシック" panose="020B0400000000000000" pitchFamily="50" charset="-128"/>
              <a:ea typeface="游ゴシック" panose="020B0400000000000000" pitchFamily="50" charset="-128"/>
            </a:endParaRPr>
          </a:p>
        </p:txBody>
      </p:sp>
      <p:sp>
        <p:nvSpPr>
          <p:cNvPr id="5" name="スライド番号プレースホルダー 4"/>
          <p:cNvSpPr>
            <a:spLocks noGrp="1"/>
          </p:cNvSpPr>
          <p:nvPr>
            <p:ph type="sldNum" sz="quarter" idx="3"/>
          </p:nvPr>
        </p:nvSpPr>
        <p:spPr>
          <a:xfrm>
            <a:off x="5588631" y="6398172"/>
            <a:ext cx="4275403" cy="336519"/>
          </a:xfrm>
          <a:prstGeom prst="rect">
            <a:avLst/>
          </a:prstGeom>
        </p:spPr>
        <p:txBody>
          <a:bodyPr vert="horz" lIns="90298" tIns="45149" rIns="90298" bIns="45149" rtlCol="0" anchor="b"/>
          <a:lstStyle>
            <a:lvl1pPr algn="r">
              <a:defRPr sz="1200"/>
            </a:lvl1pPr>
          </a:lstStyle>
          <a:p>
            <a:fld id="{1E40015C-24EA-460E-A644-15DB22689E91}" type="slidenum">
              <a:rPr kumimoji="1" lang="ja-JP" altLang="en-US" smtClean="0">
                <a:latin typeface="游ゴシック" panose="020B0400000000000000" pitchFamily="50" charset="-128"/>
                <a:ea typeface="游ゴシック" panose="020B0400000000000000" pitchFamily="50" charset="-128"/>
              </a:rPr>
              <a:t>‹#›</a:t>
            </a:fld>
            <a:endParaRPr kumimoji="1" lang="ja-JP" altLang="en-US"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730049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8" y="2"/>
            <a:ext cx="4275403" cy="3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94" tIns="45147" rIns="90294" bIns="45147" numCol="1" anchor="t" anchorCtr="0" compatLnSpc="1">
            <a:prstTxWarp prst="textNoShape">
              <a:avLst/>
            </a:prstTxWarp>
          </a:bodyPr>
          <a:lstStyle>
            <a:lvl1pPr algn="l">
              <a:defRPr sz="1200">
                <a:latin typeface="游ゴシック" panose="020B0400000000000000" pitchFamily="50" charset="-128"/>
                <a:ea typeface="游ゴシック" panose="020B0400000000000000" pitchFamily="50" charset="-128"/>
              </a:defRPr>
            </a:lvl1pPr>
          </a:lstStyle>
          <a:p>
            <a:endParaRPr lang="en-US" altLang="ja-JP" dirty="0"/>
          </a:p>
        </p:txBody>
      </p:sp>
      <p:sp>
        <p:nvSpPr>
          <p:cNvPr id="20483" name="Rectangle 3"/>
          <p:cNvSpPr>
            <a:spLocks noGrp="1" noChangeArrowheads="1"/>
          </p:cNvSpPr>
          <p:nvPr>
            <p:ph type="dt" idx="1"/>
          </p:nvPr>
        </p:nvSpPr>
        <p:spPr bwMode="auto">
          <a:xfrm>
            <a:off x="5588631" y="2"/>
            <a:ext cx="4275403" cy="3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94" tIns="45147" rIns="90294" bIns="45147" numCol="1" anchor="t" anchorCtr="0" compatLnSpc="1">
            <a:prstTxWarp prst="textNoShape">
              <a:avLst/>
            </a:prstTxWarp>
          </a:bodyPr>
          <a:lstStyle>
            <a:lvl1pPr>
              <a:defRPr sz="1200">
                <a:latin typeface="游ゴシック" panose="020B0400000000000000" pitchFamily="50" charset="-128"/>
                <a:ea typeface="游ゴシック" panose="020B0400000000000000" pitchFamily="50" charset="-128"/>
              </a:defRPr>
            </a:lvl1pPr>
          </a:lstStyle>
          <a:p>
            <a:endParaRPr lang="en-US" altLang="ja-JP" dirty="0"/>
          </a:p>
        </p:txBody>
      </p:sp>
      <p:sp>
        <p:nvSpPr>
          <p:cNvPr id="20484" name="Rectangle 4"/>
          <p:cNvSpPr>
            <a:spLocks noGrp="1" noRot="1" noChangeAspect="1" noChangeArrowheads="1" noTextEdit="1"/>
          </p:cNvSpPr>
          <p:nvPr>
            <p:ph type="sldImg" idx="2"/>
          </p:nvPr>
        </p:nvSpPr>
        <p:spPr bwMode="auto">
          <a:xfrm>
            <a:off x="3248025" y="504825"/>
            <a:ext cx="3370263" cy="25273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485" name="Rectangle 5"/>
          <p:cNvSpPr>
            <a:spLocks noGrp="1" noChangeArrowheads="1"/>
          </p:cNvSpPr>
          <p:nvPr>
            <p:ph type="body" sz="quarter" idx="3"/>
          </p:nvPr>
        </p:nvSpPr>
        <p:spPr bwMode="auto">
          <a:xfrm>
            <a:off x="986632" y="3199491"/>
            <a:ext cx="7893050" cy="303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94" tIns="45147" rIns="90294" bIns="45147"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20486" name="Rectangle 6"/>
          <p:cNvSpPr>
            <a:spLocks noGrp="1" noChangeArrowheads="1"/>
          </p:cNvSpPr>
          <p:nvPr>
            <p:ph type="ftr" sz="quarter" idx="4"/>
          </p:nvPr>
        </p:nvSpPr>
        <p:spPr bwMode="auto">
          <a:xfrm>
            <a:off x="8" y="6397809"/>
            <a:ext cx="4275403" cy="3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94" tIns="45147" rIns="90294" bIns="45147" numCol="1" anchor="b" anchorCtr="0" compatLnSpc="1">
            <a:prstTxWarp prst="textNoShape">
              <a:avLst/>
            </a:prstTxWarp>
          </a:bodyPr>
          <a:lstStyle>
            <a:lvl1pPr algn="l">
              <a:defRPr sz="1200">
                <a:latin typeface="游ゴシック" panose="020B0400000000000000" pitchFamily="50" charset="-128"/>
                <a:ea typeface="游ゴシック" panose="020B0400000000000000" pitchFamily="50" charset="-128"/>
              </a:defRPr>
            </a:lvl1pPr>
          </a:lstStyle>
          <a:p>
            <a:endParaRPr lang="en-US" altLang="ja-JP" dirty="0"/>
          </a:p>
        </p:txBody>
      </p:sp>
      <p:sp>
        <p:nvSpPr>
          <p:cNvPr id="20487" name="Rectangle 7"/>
          <p:cNvSpPr>
            <a:spLocks noGrp="1" noChangeArrowheads="1"/>
          </p:cNvSpPr>
          <p:nvPr>
            <p:ph type="sldNum" sz="quarter" idx="5"/>
          </p:nvPr>
        </p:nvSpPr>
        <p:spPr bwMode="auto">
          <a:xfrm>
            <a:off x="5588631" y="6397809"/>
            <a:ext cx="4275403" cy="3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94" tIns="45147" rIns="90294" bIns="45147" numCol="1" anchor="b" anchorCtr="0" compatLnSpc="1">
            <a:prstTxWarp prst="textNoShape">
              <a:avLst/>
            </a:prstTxWarp>
          </a:bodyPr>
          <a:lstStyle>
            <a:lvl1pPr>
              <a:defRPr sz="1200">
                <a:latin typeface="游ゴシック" panose="020B0400000000000000" pitchFamily="50" charset="-128"/>
                <a:ea typeface="游ゴシック" panose="020B0400000000000000" pitchFamily="50" charset="-128"/>
              </a:defRPr>
            </a:lvl1pPr>
          </a:lstStyle>
          <a:p>
            <a:fld id="{7025220A-503E-413B-983D-8EE6F7FC54A0}" type="slidenum">
              <a:rPr lang="en-US" altLang="ja-JP" smtClean="0"/>
              <a:pPr/>
              <a:t>‹#›</a:t>
            </a:fld>
            <a:endParaRPr lang="en-US" altLang="ja-JP" dirty="0"/>
          </a:p>
        </p:txBody>
      </p:sp>
    </p:spTree>
    <p:extLst>
      <p:ext uri="{BB962C8B-B14F-4D97-AF65-F5344CB8AC3E}">
        <p14:creationId xmlns:p14="http://schemas.microsoft.com/office/powerpoint/2010/main" val="133154469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游ゴシック" panose="020B0400000000000000" pitchFamily="50" charset="-128"/>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游ゴシック" panose="020B0400000000000000" pitchFamily="50" charset="-128"/>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游ゴシック" panose="020B0400000000000000" pitchFamily="50" charset="-128"/>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游ゴシック" panose="020B0400000000000000" pitchFamily="50" charset="-128"/>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游ゴシック" panose="020B0400000000000000" pitchFamily="50" charset="-128"/>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025220A-503E-413B-983D-8EE6F7FC54A0}" type="slidenum">
              <a:rPr lang="en-US" altLang="ja-JP" smtClean="0"/>
              <a:pPr/>
              <a:t>1</a:t>
            </a:fld>
            <a:endParaRPr lang="en-US" altLang="ja-JP" dirty="0"/>
          </a:p>
        </p:txBody>
      </p:sp>
    </p:spTree>
    <p:extLst>
      <p:ext uri="{BB962C8B-B14F-4D97-AF65-F5344CB8AC3E}">
        <p14:creationId xmlns:p14="http://schemas.microsoft.com/office/powerpoint/2010/main" val="2938443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2</a:t>
            </a:fld>
            <a:endParaRPr lang="en-US" altLang="ja-JP" dirty="0"/>
          </a:p>
        </p:txBody>
      </p:sp>
    </p:spTree>
    <p:extLst>
      <p:ext uri="{BB962C8B-B14F-4D97-AF65-F5344CB8AC3E}">
        <p14:creationId xmlns:p14="http://schemas.microsoft.com/office/powerpoint/2010/main" val="1503907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sz="800" dirty="0"/>
              <a:t>What ideas do you have about agricultural studies?</a:t>
            </a:r>
          </a:p>
          <a:p>
            <a:r>
              <a:rPr lang="en-US" sz="800" dirty="0"/>
              <a:t>　The ultimate mission demanded of the school of agriculture now is to "establish sustainable food production technology to nourish the rapidly increasing global population." Based on the principle of the School of Agriculture, "contributing to sustainable human prosperity through the establishment of infrastructure for survival based on the biosphere," we pursue education and research in order to respond to these pressing issues. The School of Agriculture is a four-year undergraduate college. You will be a part of this institution if you join us. About 70% of our undergraduates go on to graduate school. This includes the master's course and the doctoral course. The Research Faculty of Agriculture is the teachers' institution. These are the three levels of our faculty.</a:t>
            </a:r>
          </a:p>
          <a:p>
            <a:endParaRPr lang="ja-JP" altLang="en-US" dirty="0"/>
          </a:p>
        </p:txBody>
      </p:sp>
      <p:sp>
        <p:nvSpPr>
          <p:cNvPr id="4" name="スライド番号プレースホルダ 3"/>
          <p:cNvSpPr>
            <a:spLocks noGrp="1"/>
          </p:cNvSpPr>
          <p:nvPr>
            <p:ph type="sldNum" sz="quarter" idx="10"/>
          </p:nvPr>
        </p:nvSpPr>
        <p:spPr/>
        <p:txBody>
          <a:bodyPr/>
          <a:lstStyle/>
          <a:p>
            <a:fld id="{7025220A-503E-413B-983D-8EE6F7FC54A0}" type="slidenum">
              <a:rPr lang="en-US" altLang="ja-JP" smtClean="0"/>
              <a:pPr/>
              <a:t>11</a:t>
            </a:fld>
            <a:endParaRPr lang="en-US" altLang="ja-JP" dirty="0"/>
          </a:p>
        </p:txBody>
      </p:sp>
    </p:spTree>
    <p:extLst>
      <p:ext uri="{BB962C8B-B14F-4D97-AF65-F5344CB8AC3E}">
        <p14:creationId xmlns:p14="http://schemas.microsoft.com/office/powerpoint/2010/main" val="4186686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sz="800" dirty="0"/>
              <a:t>What ideas do you have about agricultural studies?</a:t>
            </a:r>
          </a:p>
          <a:p>
            <a:r>
              <a:rPr lang="en-US" sz="800" dirty="0"/>
              <a:t>　The ultimate mission demanded of the school of agriculture now is to "establish sustainable food production technology to nourish the rapidly increasing global population." Based on the principle of the School of Agriculture, "contributing to sustainable human prosperity through the establishment of infrastructure for survival based on the biosphere," we pursue education and research in order to respond to these pressing issues.</a:t>
            </a:r>
          </a:p>
          <a:p>
            <a:endParaRPr lang="ja-JP" altLang="en-US" dirty="0"/>
          </a:p>
        </p:txBody>
      </p:sp>
      <p:sp>
        <p:nvSpPr>
          <p:cNvPr id="4" name="スライド番号プレースホルダ 3"/>
          <p:cNvSpPr>
            <a:spLocks noGrp="1"/>
          </p:cNvSpPr>
          <p:nvPr>
            <p:ph type="sldNum" sz="quarter" idx="10"/>
          </p:nvPr>
        </p:nvSpPr>
        <p:spPr/>
        <p:txBody>
          <a:bodyPr/>
          <a:lstStyle/>
          <a:p>
            <a:fld id="{7025220A-503E-413B-983D-8EE6F7FC54A0}" type="slidenum">
              <a:rPr lang="en-US" altLang="ja-JP" smtClean="0"/>
              <a:pPr/>
              <a:t>12</a:t>
            </a:fld>
            <a:endParaRPr lang="en-US" altLang="ja-JP" dirty="0"/>
          </a:p>
        </p:txBody>
      </p:sp>
    </p:spTree>
    <p:extLst>
      <p:ext uri="{BB962C8B-B14F-4D97-AF65-F5344CB8AC3E}">
        <p14:creationId xmlns:p14="http://schemas.microsoft.com/office/powerpoint/2010/main" val="4069753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14</a:t>
            </a:fld>
            <a:endParaRPr lang="en-US" altLang="ja-JP" dirty="0"/>
          </a:p>
        </p:txBody>
      </p:sp>
    </p:spTree>
    <p:extLst>
      <p:ext uri="{BB962C8B-B14F-4D97-AF65-F5344CB8AC3E}">
        <p14:creationId xmlns:p14="http://schemas.microsoft.com/office/powerpoint/2010/main" val="2917464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15</a:t>
            </a:fld>
            <a:endParaRPr lang="en-US" altLang="ja-JP" dirty="0"/>
          </a:p>
        </p:txBody>
      </p:sp>
    </p:spTree>
    <p:extLst>
      <p:ext uri="{BB962C8B-B14F-4D97-AF65-F5344CB8AC3E}">
        <p14:creationId xmlns:p14="http://schemas.microsoft.com/office/powerpoint/2010/main" val="2776202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75721">
              <a:defRPr/>
            </a:pPr>
            <a:r>
              <a:rPr lang="en-US" dirty="0">
                <a:ea typeface="游ゴシック" panose="020B0400000000000000" pitchFamily="50" charset="-128"/>
              </a:rPr>
              <a:t>The Research Faculty of Agriculture was originally composed of the Divisions of the three divisions of Bioresources and Product Science, Environmental Resources, and Applied Bioscience, but in April 2011, the Division for Research Innovation and Streamlining was added as a platform to promote collaboration among diverse Japanese and international organizations as well as outreach regarding basic research area outcomes, revitalizing the Research Faculty further. Thereafter, in April 2013, this Division was expanded and reorganized into the Division for Research Innovation and Collaboration, creating four divisions over 17 fields.</a:t>
            </a:r>
            <a:r>
              <a:rPr lang="en-US" dirty="0"/>
              <a:t> </a:t>
            </a:r>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16</a:t>
            </a:fld>
            <a:endParaRPr lang="en-US" altLang="ja-JP" dirty="0"/>
          </a:p>
        </p:txBody>
      </p:sp>
    </p:spTree>
    <p:extLst>
      <p:ext uri="{BB962C8B-B14F-4D97-AF65-F5344CB8AC3E}">
        <p14:creationId xmlns:p14="http://schemas.microsoft.com/office/powerpoint/2010/main" val="1179950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457035" fontAlgn="auto">
              <a:spcBef>
                <a:spcPts val="0"/>
              </a:spcBef>
              <a:spcAft>
                <a:spcPts val="0"/>
              </a:spcAft>
              <a:defRPr/>
            </a:pPr>
            <a:r>
              <a:rPr lang="en-US" dirty="0">
                <a:ea typeface="游ゴシック" panose="020B0400000000000000" pitchFamily="50" charset="-128"/>
              </a:rPr>
              <a:t>However, the four divisions and 17 fields in the Research Faculty of Agriculture were based on academic fields, not in response to the seven undergraduate departments. The organization has become extremely complicated along with the four graduate majors, the unbalanced three-school structure meant that staffing and consistent education were problems. Reduced numbers (targeted faculty reduction) meant that faculty could not be suitably assigned to labs; increasing faculty burdens along with diversification of duties made it difficult to assign educational tasks fairly and efficiently in undergraduate and graduate education and research. As well, targeted staff reduction meant that staffing stagnated and faculty average age increased. It was also important to clarify the system of responsibility for instruction from the perspective of care for students' increasingly complex and confused mental hygiene.</a:t>
            </a:r>
          </a:p>
          <a:p>
            <a:endParaRPr lang="ja-JP" altLang="en-US" dirty="0"/>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17</a:t>
            </a:fld>
            <a:endParaRPr lang="ja-JP" altLang="en-US"/>
          </a:p>
        </p:txBody>
      </p:sp>
    </p:spTree>
    <p:extLst>
      <p:ext uri="{BB962C8B-B14F-4D97-AF65-F5344CB8AC3E}">
        <p14:creationId xmlns:p14="http://schemas.microsoft.com/office/powerpoint/2010/main" val="1272208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dirty="0">
                <a:ea typeface="游ゴシック" panose="020B0400000000000000" pitchFamily="50" charset="-128"/>
              </a:rPr>
              <a:t>　Here, in 2015, the Research Faculty of Agriculture was reorganized into a new Division of Fundamental Agriscience Research, composed of the seven fields in the seven undergraduate departments, and the existing Division of Research Innovation and Cooperation. The Division of Fundamental Agriscience Research includes Research Groups on Agrobiology and Bioresources, Applied Bioscience, Bioscience and Chemistry, Forest Science, Animal Science, Bioresource and Agricultural Engineering, and Agricultural Economics, corresponding to the seven departments, while the Division of Research Innovation and Cooperation has the existing Cooperative and Integrated Research Groups. In this way, by reorganizing the Research Faculty from the current four divisions and 17 fields to two divisions and nine fields, it has become possible to develop high-quality education and research while responding to the needs of the times, handling educational system reform flexibly, and firmly observing the principles of education and research.</a:t>
            </a:r>
          </a:p>
          <a:p>
            <a:endParaRPr lang="ja-JP" altLang="en-US" dirty="0"/>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18</a:t>
            </a:fld>
            <a:endParaRPr lang="ja-JP" altLang="en-US"/>
          </a:p>
        </p:txBody>
      </p:sp>
    </p:spTree>
    <p:extLst>
      <p:ext uri="{BB962C8B-B14F-4D97-AF65-F5344CB8AC3E}">
        <p14:creationId xmlns:p14="http://schemas.microsoft.com/office/powerpoint/2010/main" val="64817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dirty="0"/>
              <a:t>In April 2019, the existing "four major, 15 course" system was reorganized into one major and three courses, in order to respond to social needs, student needs, and existing Graduate School issues. The Graduate School itself replaced the existing majors, divided into three courses: Frontiers in Production Sciences, in Biosciences, and in Environmental Sciences.</a:t>
            </a:r>
          </a:p>
          <a:p>
            <a:r>
              <a:rPr lang="en-US" dirty="0"/>
              <a:t>By removing the borders between majors, this enabled interdisciplinary research and educational guidance, realizing the focused cultivation in the new major of four capacities: (1) the capacity to take a wide view and think with a broader perspective, (2) the capacity to act individually based on advanced specialist knowledge and ethics, (3) the capacity to engage, interact, and collaborate in multiple languages, and (4) the capacity to recognize the mission of agricultural studies and give back to society.</a:t>
            </a:r>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19</a:t>
            </a:fld>
            <a:endParaRPr lang="ja-JP" altLang="en-US"/>
          </a:p>
        </p:txBody>
      </p:sp>
    </p:spTree>
    <p:extLst>
      <p:ext uri="{BB962C8B-B14F-4D97-AF65-F5344CB8AC3E}">
        <p14:creationId xmlns:p14="http://schemas.microsoft.com/office/powerpoint/2010/main" val="547081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295775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dirty="0">
                <a:solidFill>
                  <a:srgbClr val="FF0000"/>
                </a:solidFill>
              </a:rPr>
              <a:t>From the 2019-2020 Overview of the Research Faculty of Agriculture/Graduate School of Agriculture/School of Agriculture</a:t>
            </a:r>
          </a:p>
          <a:p>
            <a:endParaRPr kumimoji="1" lang="ja-JP" altLang="en-US" dirty="0"/>
          </a:p>
        </p:txBody>
      </p:sp>
      <p:sp>
        <p:nvSpPr>
          <p:cNvPr id="4" name="スライド番号プレースホルダー 3"/>
          <p:cNvSpPr>
            <a:spLocks noGrp="1"/>
          </p:cNvSpPr>
          <p:nvPr>
            <p:ph type="sldNum" sz="quarter" idx="10"/>
          </p:nvPr>
        </p:nvSpPr>
        <p:spPr/>
        <p:txBody>
          <a:bodyPr/>
          <a:lstStyle/>
          <a:p>
            <a:fld id="{7025220A-503E-413B-983D-8EE6F7FC54A0}" type="slidenum">
              <a:rPr lang="en-US" altLang="ja-JP" smtClean="0"/>
              <a:pPr/>
              <a:t>21</a:t>
            </a:fld>
            <a:endParaRPr lang="en-US" altLang="ja-JP" dirty="0"/>
          </a:p>
        </p:txBody>
      </p:sp>
    </p:spTree>
    <p:extLst>
      <p:ext uri="{BB962C8B-B14F-4D97-AF65-F5344CB8AC3E}">
        <p14:creationId xmlns:p14="http://schemas.microsoft.com/office/powerpoint/2010/main" val="3751548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dirty="0"/>
              <a:t>You have probably grasped the wide range of academic fields that awaits your diverse interests. Rather than studying your own interests</a:t>
            </a:r>
            <a:r>
              <a:rPr lang="en-US" baseline="0" dirty="0"/>
              <a:t> alone, however,</a:t>
            </a:r>
            <a:r>
              <a:rPr lang="en-US" dirty="0"/>
              <a:t> as noted above you should be thoroughly aware and proactive about how your research contributes to the achievement of objectives. This is an essential stance as you</a:t>
            </a:r>
            <a:r>
              <a:rPr lang="en-US" baseline="0" dirty="0"/>
              <a:t> approach </a:t>
            </a:r>
            <a:r>
              <a:rPr lang="en-US" dirty="0"/>
              <a:t>your experience as a student in the School of Agriculture. For example, what if you like insects? You cannot simply devote yourself to classifying insects and discovering new species. Instead,</a:t>
            </a:r>
            <a:r>
              <a:rPr lang="en-US" baseline="0" dirty="0"/>
              <a:t> y</a:t>
            </a:r>
            <a:r>
              <a:rPr lang="en-US" dirty="0"/>
              <a:t>ou should remain aware of the contributions your work can make to food production. For example, insect elimination can contribute to increased food production. This is what it means to study entomology in the School of Agriculture, in contrast to the School of Science.</a:t>
            </a:r>
          </a:p>
        </p:txBody>
      </p:sp>
      <p:sp>
        <p:nvSpPr>
          <p:cNvPr id="4" name="スライド番号プレースホルダ 3"/>
          <p:cNvSpPr>
            <a:spLocks noGrp="1"/>
          </p:cNvSpPr>
          <p:nvPr>
            <p:ph type="sldNum" sz="quarter" idx="10"/>
          </p:nvPr>
        </p:nvSpPr>
        <p:spPr/>
        <p:txBody>
          <a:bodyPr/>
          <a:lstStyle/>
          <a:p>
            <a:fld id="{7025220A-503E-413B-983D-8EE6F7FC54A0}" type="slidenum">
              <a:rPr lang="en-US" altLang="ja-JP" smtClean="0"/>
              <a:pPr/>
              <a:t>23</a:t>
            </a:fld>
            <a:endParaRPr lang="en-US" altLang="ja-JP" dirty="0"/>
          </a:p>
        </p:txBody>
      </p:sp>
    </p:spTree>
    <p:extLst>
      <p:ext uri="{BB962C8B-B14F-4D97-AF65-F5344CB8AC3E}">
        <p14:creationId xmlns:p14="http://schemas.microsoft.com/office/powerpoint/2010/main" val="2339455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dirty="0"/>
              <a:t>You have probably grasped the wide range of academic fields that awaits your diverse interests. Rather than studying your own interests</a:t>
            </a:r>
            <a:r>
              <a:rPr lang="en-US" baseline="0" dirty="0"/>
              <a:t> alone, however,</a:t>
            </a:r>
            <a:r>
              <a:rPr lang="en-US" dirty="0"/>
              <a:t> as noted above you should be thoroughly aware and proactive about how your research contributes to the achievement of objectives. This is an essential stance as you</a:t>
            </a:r>
            <a:r>
              <a:rPr lang="en-US" baseline="0" dirty="0"/>
              <a:t> approach </a:t>
            </a:r>
            <a:r>
              <a:rPr lang="en-US" dirty="0"/>
              <a:t>your experience as a student in the School of Agriculture. For example, what if you like insects? You cannot simply devote yourself to classifying insects and discovering new species. Instead,</a:t>
            </a:r>
            <a:r>
              <a:rPr lang="en-US" baseline="0" dirty="0"/>
              <a:t> y</a:t>
            </a:r>
            <a:r>
              <a:rPr lang="en-US" dirty="0"/>
              <a:t>ou should remain aware of the contributions your work can make to food production. For example, insect elimination can contribute to increased food production. This is what it means to study entomology in the School of Agriculture, in contrast to the School of Science.</a:t>
            </a:r>
          </a:p>
        </p:txBody>
      </p:sp>
      <p:sp>
        <p:nvSpPr>
          <p:cNvPr id="4" name="スライド番号プレースホルダ 3"/>
          <p:cNvSpPr>
            <a:spLocks noGrp="1"/>
          </p:cNvSpPr>
          <p:nvPr>
            <p:ph type="sldNum" sz="quarter" idx="10"/>
          </p:nvPr>
        </p:nvSpPr>
        <p:spPr/>
        <p:txBody>
          <a:bodyPr/>
          <a:lstStyle/>
          <a:p>
            <a:fld id="{7025220A-503E-413B-983D-8EE6F7FC54A0}" type="slidenum">
              <a:rPr lang="en-US" altLang="ja-JP" smtClean="0"/>
              <a:pPr/>
              <a:t>24</a:t>
            </a:fld>
            <a:endParaRPr lang="en-US" altLang="ja-JP" dirty="0"/>
          </a:p>
        </p:txBody>
      </p:sp>
    </p:spTree>
    <p:extLst>
      <p:ext uri="{BB962C8B-B14F-4D97-AF65-F5344CB8AC3E}">
        <p14:creationId xmlns:p14="http://schemas.microsoft.com/office/powerpoint/2010/main" val="1912415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游ゴシック" panose="020B0400000000000000" pitchFamily="50" charset="-128"/>
              </a:rPr>
              <a:t>From the School of Agriculture Students' Guide "IV. Specialist Courses and Academic Advancement 1) </a:t>
            </a:r>
            <a:r>
              <a:rPr lang="en-US" baseline="0" dirty="0">
                <a:ea typeface="游ゴシック" panose="020B0400000000000000" pitchFamily="50" charset="-128"/>
              </a:rPr>
              <a:t>1. Accepted Student Numbers</a:t>
            </a:r>
            <a:r>
              <a:rPr lang="en-US" dirty="0">
                <a:ea typeface="游ゴシック" panose="020B0400000000000000" pitchFamily="50" charset="-128"/>
              </a:rPr>
              <a:t>"</a:t>
            </a:r>
          </a:p>
        </p:txBody>
      </p:sp>
    </p:spTree>
    <p:extLst>
      <p:ext uri="{BB962C8B-B14F-4D97-AF65-F5344CB8AC3E}">
        <p14:creationId xmlns:p14="http://schemas.microsoft.com/office/powerpoint/2010/main" val="3810553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779086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スライド イメージ プレースホルダ 1"/>
          <p:cNvSpPr>
            <a:spLocks noGrp="1" noRot="1" noChangeAspect="1" noTextEdit="1"/>
          </p:cNvSpPr>
          <p:nvPr>
            <p:ph type="sldImg"/>
          </p:nvPr>
        </p:nvSpPr>
        <p:spPr>
          <a:ln/>
        </p:spPr>
      </p:sp>
      <p:sp>
        <p:nvSpPr>
          <p:cNvPr id="56323" name="ノート プレースホル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dirty="0">
              <a:ea typeface="游ゴシック" panose="020B0400000000000000" pitchFamily="50" charset="-128"/>
            </a:endParaRPr>
          </a:p>
        </p:txBody>
      </p:sp>
      <p:sp>
        <p:nvSpPr>
          <p:cNvPr id="56324" name="スライド番号プレースホル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300">
                <a:solidFill>
                  <a:schemeClr val="tx1"/>
                </a:solidFill>
                <a:latin typeface="Arial" panose="020B0604020202020204" pitchFamily="34" charset="0"/>
                <a:ea typeface="ＭＳ Ｐゴシック" panose="020B0600070205080204" pitchFamily="50" charset="-128"/>
              </a:defRPr>
            </a:lvl1pPr>
            <a:lvl2pPr marL="742680" indent="-285646">
              <a:defRPr kumimoji="1" sz="3300">
                <a:solidFill>
                  <a:schemeClr val="tx1"/>
                </a:solidFill>
                <a:latin typeface="Arial" panose="020B0604020202020204" pitchFamily="34" charset="0"/>
                <a:ea typeface="ＭＳ Ｐゴシック" panose="020B0600070205080204" pitchFamily="50" charset="-128"/>
              </a:defRPr>
            </a:lvl2pPr>
            <a:lvl3pPr marL="1142584" indent="-228517">
              <a:defRPr kumimoji="1" sz="3300">
                <a:solidFill>
                  <a:schemeClr val="tx1"/>
                </a:solidFill>
                <a:latin typeface="Arial" panose="020B0604020202020204" pitchFamily="34" charset="0"/>
                <a:ea typeface="ＭＳ Ｐゴシック" panose="020B0600070205080204" pitchFamily="50" charset="-128"/>
              </a:defRPr>
            </a:lvl3pPr>
            <a:lvl4pPr marL="1599619" indent="-228517">
              <a:defRPr kumimoji="1" sz="3300">
                <a:solidFill>
                  <a:schemeClr val="tx1"/>
                </a:solidFill>
                <a:latin typeface="Arial" panose="020B0604020202020204" pitchFamily="34" charset="0"/>
                <a:ea typeface="ＭＳ Ｐゴシック" panose="020B0600070205080204" pitchFamily="50" charset="-128"/>
              </a:defRPr>
            </a:lvl4pPr>
            <a:lvl5pPr marL="2056651" indent="-228517">
              <a:defRPr kumimoji="1" sz="3300">
                <a:solidFill>
                  <a:schemeClr val="tx1"/>
                </a:solidFill>
                <a:latin typeface="Arial" panose="020B0604020202020204" pitchFamily="34" charset="0"/>
                <a:ea typeface="ＭＳ Ｐゴシック" panose="020B0600070205080204" pitchFamily="50" charset="-128"/>
              </a:defRPr>
            </a:lvl5pPr>
            <a:lvl6pPr marL="2513684"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6pPr>
            <a:lvl7pPr marL="2970719"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7pPr>
            <a:lvl8pPr marL="3427751"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8pPr>
            <a:lvl9pPr marL="3884786"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8B154A-A463-4274-84CA-08A41D247C24}" type="slidenum">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ヒラギノ角ゴ Pro W3"/>
                <a:sym typeface="ヒラギノ角ゴ Pro W3"/>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ヒラギノ角ゴ Pro W3"/>
              <a:sym typeface="ヒラギノ角ゴ Pro W3"/>
            </a:endParaRPr>
          </a:p>
        </p:txBody>
      </p:sp>
    </p:spTree>
    <p:extLst>
      <p:ext uri="{BB962C8B-B14F-4D97-AF65-F5344CB8AC3E}">
        <p14:creationId xmlns:p14="http://schemas.microsoft.com/office/powerpoint/2010/main" val="2717288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2040566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850585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2149568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497341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4372689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659990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89095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dirty="0"/>
              <a:t>Learning in the Graduate School of Agriculture is characterized using the Graduate School/Research Faculty system to bring together instructors from the Research Faculty, Field Science Center for the Northern Biosphere, and University Museum, as well as supplementary external instructors from the NARO Hokkaido Agricultural Research Center and AIST to realize interdisciplinary education. Furthermore, there has been a shift from the existing system</a:t>
            </a:r>
            <a:r>
              <a:rPr kumimoji="1" lang="en-US" baseline="0" dirty="0"/>
              <a:t> of </a:t>
            </a:r>
            <a:r>
              <a:rPr kumimoji="1" lang="en-US" dirty="0"/>
              <a:t>one-on-one guidance system to multifaceted guidance through mentor committees. This enables research guidance from multiple perspectives at the planning and experimental design stage as well as course guidance with attention to students' pursuit of expertise and pertinent social issues. Other characteristics include a T-type human resources cultivation system in which a broad perspective is cultivated from the outset, followed by the evolution of expertise and the improved fluidity of studying abroad and fieldwork, with every course (with one exception) worth one credit. We</a:t>
            </a:r>
            <a:r>
              <a:rPr kumimoji="1" lang="en-US" baseline="0" dirty="0"/>
              <a:t> also focus</a:t>
            </a:r>
            <a:r>
              <a:rPr kumimoji="1" lang="en-US" dirty="0"/>
              <a:t> on research and practical credits.</a:t>
            </a:r>
          </a:p>
          <a:p>
            <a:r>
              <a:rPr kumimoji="1" lang="en-US" dirty="0"/>
              <a:t>.</a:t>
            </a:r>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41</a:t>
            </a:fld>
            <a:endParaRPr lang="en-US" altLang="ja-JP" dirty="0"/>
          </a:p>
        </p:txBody>
      </p:sp>
    </p:spTree>
    <p:extLst>
      <p:ext uri="{BB962C8B-B14F-4D97-AF65-F5344CB8AC3E}">
        <p14:creationId xmlns:p14="http://schemas.microsoft.com/office/powerpoint/2010/main" val="2899168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dirty="0">
                <a:ea typeface="游ゴシック" panose="020B0400000000000000" pitchFamily="50" charset="-128"/>
              </a:rPr>
              <a:t>　In 2015, the Research Faculty of Agriculture was reorganized into a new Division of Fundamental Agriscience Research, along</a:t>
            </a:r>
            <a:r>
              <a:rPr lang="en-US" baseline="0" dirty="0">
                <a:ea typeface="游ゴシック" panose="020B0400000000000000" pitchFamily="50" charset="-128"/>
              </a:rPr>
              <a:t> the same lines as </a:t>
            </a:r>
            <a:r>
              <a:rPr lang="en-US" dirty="0">
                <a:ea typeface="游ゴシック" panose="020B0400000000000000" pitchFamily="50" charset="-128"/>
              </a:rPr>
              <a:t>the seven undergraduate departments, and the existing Division of Research Innovation and Cooperation. The Division of Fundamental Agriscience Research includes the Agrobiology and Bioresources, Applied Bioscience, Bioscience and Chemistry, Forest Science, Animal Science, Bioresource and Agricultural Engineering, and Agricultural Economics research groups, corresponding to the seven departments. The Division of Research Innovation and Cooperation includes the existing Cooperative and Integrated Research Groups. This reorganization of the Research Faculty from the current four divisions and 17 fields to two divisions and nine fields has enabled the development of high-quality education and research while responding to the needs of the times, while handling educational system reform flexibly, and strictly observing the principles of education and research.</a:t>
            </a:r>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42</a:t>
            </a:fld>
            <a:endParaRPr lang="ja-JP" altLang="en-US"/>
          </a:p>
        </p:txBody>
      </p:sp>
    </p:spTree>
    <p:extLst>
      <p:ext uri="{BB962C8B-B14F-4D97-AF65-F5344CB8AC3E}">
        <p14:creationId xmlns:p14="http://schemas.microsoft.com/office/powerpoint/2010/main" val="1303261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dirty="0">
                <a:ea typeface="游ゴシック" panose="020B0400000000000000" pitchFamily="50" charset="-128"/>
              </a:rPr>
              <a:t>　In 2015, the Research Faculty of Agriculture was reorganized into a new Division of Fundamental Agriscience Research, along</a:t>
            </a:r>
            <a:r>
              <a:rPr lang="en-US" baseline="0" dirty="0">
                <a:ea typeface="游ゴシック" panose="020B0400000000000000" pitchFamily="50" charset="-128"/>
              </a:rPr>
              <a:t> the same lines as </a:t>
            </a:r>
            <a:r>
              <a:rPr lang="en-US" dirty="0">
                <a:ea typeface="游ゴシック" panose="020B0400000000000000" pitchFamily="50" charset="-128"/>
              </a:rPr>
              <a:t>the seven undergraduate departments, and the existing Division of Research Innovation and Cooperation. The Division of Fundamental Agriscience Research includes the Agrobiology and Bioresources, Applied Bioscience, Bioscience and Chemistry, Forest Science, Animal Science, Bioresource and Agricultural Engineering, and Agricultural Economics research groups, corresponding to the seven departments. The Division of Research Innovation and Cooperation includes the existing Cooperative and Integrated Research Groups. This reorganization of the Research Faculty from the current four divisions and 17 fields to two divisions and nine fields has enabled the development of high-quality education and research while responding to the needs of the times, while handling educational system reform flexibly, and strictly observing the principles of education and research.</a:t>
            </a:r>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43</a:t>
            </a:fld>
            <a:endParaRPr lang="ja-JP" altLang="en-US"/>
          </a:p>
        </p:txBody>
      </p:sp>
    </p:spTree>
    <p:extLst>
      <p:ext uri="{BB962C8B-B14F-4D97-AF65-F5344CB8AC3E}">
        <p14:creationId xmlns:p14="http://schemas.microsoft.com/office/powerpoint/2010/main" val="9412529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dirty="0">
                <a:ea typeface="游ゴシック" panose="020B0400000000000000" pitchFamily="50" charset="-128"/>
              </a:rPr>
              <a:t>　In 2015, the Research Faculty of Agriculture was reorganized into a new Division of Fundamental Agriscience Research, along</a:t>
            </a:r>
            <a:r>
              <a:rPr lang="en-US" baseline="0" dirty="0">
                <a:ea typeface="游ゴシック" panose="020B0400000000000000" pitchFamily="50" charset="-128"/>
              </a:rPr>
              <a:t> the same lines as </a:t>
            </a:r>
            <a:r>
              <a:rPr lang="en-US" dirty="0">
                <a:ea typeface="游ゴシック" panose="020B0400000000000000" pitchFamily="50" charset="-128"/>
              </a:rPr>
              <a:t>the seven undergraduate departments, and the existing Division of Research Innovation and Cooperation. The Division of Fundamental Agriscience Research includes the Agrobiology and Bioresources, Applied Bioscience, Bioscience and Chemistry, Forest Science, Animal Science, Bioresource and Agricultural Engineering, and Agricultural Economics research groups, corresponding to the seven departments. The Division of Research Innovation and Cooperation includes the existing Cooperative and Integrated Research Groups. This reorganization of the Research Faculty from the current four divisions and 17 fields to two divisions and nine fields has enabled the development of high-quality education and research while responding to the needs of the times, while handling educational system reform flexibly, and strictly observing the principles of education and research.</a:t>
            </a:r>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44</a:t>
            </a:fld>
            <a:endParaRPr lang="ja-JP" altLang="en-US"/>
          </a:p>
        </p:txBody>
      </p:sp>
    </p:spTree>
    <p:extLst>
      <p:ext uri="{BB962C8B-B14F-4D97-AF65-F5344CB8AC3E}">
        <p14:creationId xmlns:p14="http://schemas.microsoft.com/office/powerpoint/2010/main" val="11544813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2750034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3289411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025220A-503E-413B-983D-8EE6F7FC54A0}" type="slidenum">
              <a:rPr lang="en-US" altLang="ja-JP" smtClean="0"/>
              <a:pPr/>
              <a:t>47</a:t>
            </a:fld>
            <a:endParaRPr lang="en-US" altLang="ja-JP" dirty="0"/>
          </a:p>
        </p:txBody>
      </p:sp>
    </p:spTree>
    <p:extLst>
      <p:ext uri="{BB962C8B-B14F-4D97-AF65-F5344CB8AC3E}">
        <p14:creationId xmlns:p14="http://schemas.microsoft.com/office/powerpoint/2010/main" val="15750270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50</a:t>
            </a:fld>
            <a:endParaRPr lang="en-US" altLang="ja-JP" dirty="0"/>
          </a:p>
        </p:txBody>
      </p:sp>
    </p:spTree>
    <p:extLst>
      <p:ext uri="{BB962C8B-B14F-4D97-AF65-F5344CB8AC3E}">
        <p14:creationId xmlns:p14="http://schemas.microsoft.com/office/powerpoint/2010/main" val="22159700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293928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ー 1"/>
          <p:cNvSpPr>
            <a:spLocks noGrp="1" noRot="1" noChangeAspect="1" noTextEdit="1"/>
          </p:cNvSpPr>
          <p:nvPr>
            <p:ph type="sldImg"/>
          </p:nvPr>
        </p:nvSpPr>
        <p:spPr>
          <a:ln/>
        </p:spPr>
      </p:sp>
      <p:sp>
        <p:nvSpPr>
          <p:cNvPr id="53251"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
        <p:nvSpPr>
          <p:cNvPr id="53252" name="スライド番号プレースホルダー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300">
                <a:solidFill>
                  <a:schemeClr val="tx1"/>
                </a:solidFill>
                <a:latin typeface="Arial" panose="020B0604020202020204" pitchFamily="34" charset="0"/>
                <a:ea typeface="ＭＳ Ｐゴシック" panose="020B0600070205080204" pitchFamily="50" charset="-128"/>
              </a:defRPr>
            </a:lvl1pPr>
            <a:lvl2pPr marL="742680" indent="-285646">
              <a:defRPr kumimoji="1" sz="3300">
                <a:solidFill>
                  <a:schemeClr val="tx1"/>
                </a:solidFill>
                <a:latin typeface="Arial" panose="020B0604020202020204" pitchFamily="34" charset="0"/>
                <a:ea typeface="ＭＳ Ｐゴシック" panose="020B0600070205080204" pitchFamily="50" charset="-128"/>
              </a:defRPr>
            </a:lvl2pPr>
            <a:lvl3pPr marL="1142584" indent="-228517">
              <a:defRPr kumimoji="1" sz="3300">
                <a:solidFill>
                  <a:schemeClr val="tx1"/>
                </a:solidFill>
                <a:latin typeface="Arial" panose="020B0604020202020204" pitchFamily="34" charset="0"/>
                <a:ea typeface="ＭＳ Ｐゴシック" panose="020B0600070205080204" pitchFamily="50" charset="-128"/>
              </a:defRPr>
            </a:lvl3pPr>
            <a:lvl4pPr marL="1599619" indent="-228517">
              <a:defRPr kumimoji="1" sz="3300">
                <a:solidFill>
                  <a:schemeClr val="tx1"/>
                </a:solidFill>
                <a:latin typeface="Arial" panose="020B0604020202020204" pitchFamily="34" charset="0"/>
                <a:ea typeface="ＭＳ Ｐゴシック" panose="020B0600070205080204" pitchFamily="50" charset="-128"/>
              </a:defRPr>
            </a:lvl4pPr>
            <a:lvl5pPr marL="2056651" indent="-228517">
              <a:defRPr kumimoji="1" sz="3300">
                <a:solidFill>
                  <a:schemeClr val="tx1"/>
                </a:solidFill>
                <a:latin typeface="Arial" panose="020B0604020202020204" pitchFamily="34" charset="0"/>
                <a:ea typeface="ＭＳ Ｐゴシック" panose="020B0600070205080204" pitchFamily="50" charset="-128"/>
              </a:defRPr>
            </a:lvl5pPr>
            <a:lvl6pPr marL="2513684"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6pPr>
            <a:lvl7pPr marL="2970719"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7pPr>
            <a:lvl8pPr marL="3427751"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8pPr>
            <a:lvl9pPr marL="3884786"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9pPr>
          </a:lstStyle>
          <a:p>
            <a:fld id="{AE2AD16E-740A-495F-9E01-FEF4D35FAAA2}" type="slidenum">
              <a:rPr lang="en-US" altLang="ja-JP" sz="1200">
                <a:latin typeface="游ゴシック" panose="020B0400000000000000" pitchFamily="50" charset="-128"/>
                <a:ea typeface="游ゴシック" panose="020B0400000000000000" pitchFamily="50" charset="-128"/>
              </a:rPr>
              <a:pPr/>
              <a:t>53</a:t>
            </a:fld>
            <a:endParaRPr lang="en-US" altLang="ja-JP" sz="1200"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8017782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2161897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58</a:t>
            </a:fld>
            <a:endParaRPr lang="en-US" altLang="ja-JP" dirty="0"/>
          </a:p>
        </p:txBody>
      </p:sp>
    </p:spTree>
    <p:extLst>
      <p:ext uri="{BB962C8B-B14F-4D97-AF65-F5344CB8AC3E}">
        <p14:creationId xmlns:p14="http://schemas.microsoft.com/office/powerpoint/2010/main" val="7223915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27973076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38811173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8324379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6164969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4419153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3449823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2296" name="Rectangle 8"/>
          <p:cNvSpPr>
            <a:spLocks noChangeArrowheads="1"/>
          </p:cNvSpPr>
          <p:nvPr/>
        </p:nvSpPr>
        <p:spPr bwMode="auto">
          <a:xfrm>
            <a:off x="0" y="0"/>
            <a:ext cx="9144000" cy="6858000"/>
          </a:xfrm>
          <a:prstGeom prst="rect">
            <a:avLst/>
          </a:prstGeom>
          <a:solidFill>
            <a:srgbClr val="23651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dirty="0">
              <a:solidFill>
                <a:prstClr val="black"/>
              </a:solidFill>
              <a:latin typeface="游ゴシック" panose="020B0400000000000000" pitchFamily="50" charset="-128"/>
              <a:ea typeface="游ゴシック" panose="020B0400000000000000" pitchFamily="50" charset="-128"/>
            </a:endParaRPr>
          </a:p>
        </p:txBody>
      </p:sp>
      <p:pic>
        <p:nvPicPr>
          <p:cNvPr id="12311" name="Picture 23" descr="t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413"/>
            <a:ext cx="9144000" cy="3919537"/>
          </a:xfrm>
          <a:prstGeom prst="rect">
            <a:avLst/>
          </a:prstGeom>
          <a:noFill/>
          <a:extLst>
            <a:ext uri="{909E8E84-426E-40DD-AFC4-6F175D3DCCD1}">
              <a14:hiddenFill xmlns:a14="http://schemas.microsoft.com/office/drawing/2010/main">
                <a:solidFill>
                  <a:srgbClr val="FFFFFF"/>
                </a:solidFill>
              </a14:hiddenFill>
            </a:ext>
          </a:extLst>
        </p:spPr>
      </p:pic>
      <p:sp>
        <p:nvSpPr>
          <p:cNvPr id="12295" name="Rectangle 7"/>
          <p:cNvSpPr>
            <a:spLocks noChangeArrowheads="1"/>
          </p:cNvSpPr>
          <p:nvPr/>
        </p:nvSpPr>
        <p:spPr bwMode="auto">
          <a:xfrm>
            <a:off x="0" y="2133600"/>
            <a:ext cx="9144000" cy="22320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dirty="0">
              <a:solidFill>
                <a:prstClr val="black"/>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12290" name="Rectangle 2"/>
          <p:cNvSpPr>
            <a:spLocks noGrp="1" noChangeArrowheads="1"/>
          </p:cNvSpPr>
          <p:nvPr>
            <p:ph type="ctrTitle"/>
          </p:nvPr>
        </p:nvSpPr>
        <p:spPr>
          <a:xfrm>
            <a:off x="395288" y="2349500"/>
            <a:ext cx="8353425" cy="1152525"/>
          </a:xfrm>
          <a:prstGeom prst="rect">
            <a:avLst/>
          </a:prstGeom>
        </p:spPr>
        <p:txBody>
          <a:bodyPr anchor="t"/>
          <a:lstStyle>
            <a:lvl1pPr algn="ctr">
              <a:defRPr sz="3800">
                <a:solidFill>
                  <a:srgbClr val="1C1C1C"/>
                </a:solidFill>
                <a:latin typeface="游ゴシック" panose="020B0400000000000000" pitchFamily="50" charset="-128"/>
                <a:ea typeface="游ゴシック" panose="020B0400000000000000" pitchFamily="50" charset="-128"/>
                <a:cs typeface="游ゴシック" panose="020B0400000000000000" pitchFamily="50" charset="-128"/>
              </a:defRPr>
            </a:lvl1pPr>
          </a:lstStyle>
          <a:p>
            <a:pPr lvl="0"/>
            <a:r>
              <a:rPr lang="ja-JP" altLang="en-US" noProof="0" dirty="0"/>
              <a:t>マスター タイトルの書式設定</a:t>
            </a:r>
          </a:p>
        </p:txBody>
      </p:sp>
      <p:sp>
        <p:nvSpPr>
          <p:cNvPr id="12291" name="Rectangle 3"/>
          <p:cNvSpPr>
            <a:spLocks noGrp="1" noChangeArrowheads="1"/>
          </p:cNvSpPr>
          <p:nvPr>
            <p:ph type="subTitle" idx="1"/>
          </p:nvPr>
        </p:nvSpPr>
        <p:spPr>
          <a:xfrm>
            <a:off x="396875" y="3573463"/>
            <a:ext cx="8351838" cy="576262"/>
          </a:xfrm>
          <a:prstGeom prst="rect">
            <a:avLst/>
          </a:prstGeom>
        </p:spPr>
        <p:txBody>
          <a:bodyPr/>
          <a:lstStyle>
            <a:lvl1pPr marL="0" indent="0" algn="ctr">
              <a:defRPr sz="2400">
                <a:solidFill>
                  <a:srgbClr val="1C1C1C"/>
                </a:solidFill>
                <a:latin typeface="游ゴシック" panose="020B0400000000000000" pitchFamily="50" charset="-128"/>
                <a:ea typeface="游ゴシック" panose="020B0400000000000000" pitchFamily="50" charset="-128"/>
                <a:cs typeface="游ゴシック" panose="020B0400000000000000" pitchFamily="50" charset="-128"/>
              </a:defRPr>
            </a:lvl1pPr>
          </a:lstStyle>
          <a:p>
            <a:pPr lvl="0"/>
            <a:r>
              <a:rPr lang="ja-JP" altLang="en-US" noProof="0" dirty="0"/>
              <a:t>マスター サブタイトルの書式設定</a:t>
            </a:r>
          </a:p>
        </p:txBody>
      </p:sp>
      <p:sp>
        <p:nvSpPr>
          <p:cNvPr id="12313" name="Rectangle 25"/>
          <p:cNvSpPr>
            <a:spLocks noChangeArrowheads="1"/>
          </p:cNvSpPr>
          <p:nvPr/>
        </p:nvSpPr>
        <p:spPr bwMode="auto">
          <a:xfrm>
            <a:off x="0" y="2060575"/>
            <a:ext cx="9144000" cy="73025"/>
          </a:xfrm>
          <a:prstGeom prst="rect">
            <a:avLst/>
          </a:prstGeom>
          <a:solidFill>
            <a:srgbClr val="9CB66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dirty="0">
              <a:solidFill>
                <a:prstClr val="black"/>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12314" name="Rectangle 26"/>
          <p:cNvSpPr>
            <a:spLocks noChangeArrowheads="1"/>
          </p:cNvSpPr>
          <p:nvPr/>
        </p:nvSpPr>
        <p:spPr bwMode="auto">
          <a:xfrm>
            <a:off x="0" y="4365625"/>
            <a:ext cx="9144000" cy="73025"/>
          </a:xfrm>
          <a:prstGeom prst="rect">
            <a:avLst/>
          </a:prstGeom>
          <a:solidFill>
            <a:srgbClr val="9CB66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dirty="0">
              <a:solidFill>
                <a:prstClr val="black"/>
              </a:solidFill>
              <a:latin typeface="游ゴシック" panose="020B0400000000000000" pitchFamily="50" charset="-128"/>
              <a:ea typeface="游ゴシック" panose="020B0400000000000000" pitchFamily="50" charset="-128"/>
              <a:cs typeface="Meiryo UI" panose="020B0604030504040204" pitchFamily="50" charset="-128"/>
            </a:endParaRPr>
          </a:p>
        </p:txBody>
      </p:sp>
      <p:grpSp>
        <p:nvGrpSpPr>
          <p:cNvPr id="5" name="グループ化 4">
            <a:extLst>
              <a:ext uri="{FF2B5EF4-FFF2-40B4-BE49-F238E27FC236}">
                <a16:creationId xmlns:a16="http://schemas.microsoft.com/office/drawing/2014/main" id="{EC6DE6C1-251E-45F2-A370-5F38172187C2}"/>
              </a:ext>
            </a:extLst>
          </p:cNvPr>
          <p:cNvGrpSpPr/>
          <p:nvPr userDrawn="1"/>
        </p:nvGrpSpPr>
        <p:grpSpPr>
          <a:xfrm>
            <a:off x="251520" y="188640"/>
            <a:ext cx="4000500" cy="609600"/>
            <a:chOff x="364115" y="236175"/>
            <a:chExt cx="4000500" cy="609600"/>
          </a:xfrm>
        </p:grpSpPr>
        <p:pic>
          <p:nvPicPr>
            <p:cNvPr id="4" name="グラフィックス 3">
              <a:extLst>
                <a:ext uri="{FF2B5EF4-FFF2-40B4-BE49-F238E27FC236}">
                  <a16:creationId xmlns:a16="http://schemas.microsoft.com/office/drawing/2014/main" id="{F9C8948D-CC00-41D4-A355-167843B4A5F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64115" y="236175"/>
              <a:ext cx="4000500" cy="609600"/>
            </a:xfrm>
            <a:prstGeom prst="rect">
              <a:avLst/>
            </a:prstGeom>
          </p:spPr>
        </p:pic>
        <p:pic>
          <p:nvPicPr>
            <p:cNvPr id="3" name="図 2">
              <a:extLst>
                <a:ext uri="{FF2B5EF4-FFF2-40B4-BE49-F238E27FC236}">
                  <a16:creationId xmlns:a16="http://schemas.microsoft.com/office/drawing/2014/main" id="{5FE47A3F-0795-42D9-8A7C-34FAFDC045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4850" y="270975"/>
              <a:ext cx="540000" cy="540000"/>
            </a:xfrm>
            <a:prstGeom prst="rect">
              <a:avLst/>
            </a:prstGeom>
          </p:spPr>
        </p:pic>
      </p:grpSp>
    </p:spTree>
    <p:extLst>
      <p:ext uri="{BB962C8B-B14F-4D97-AF65-F5344CB8AC3E}">
        <p14:creationId xmlns:p14="http://schemas.microsoft.com/office/powerpoint/2010/main" val="2125033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el of Contents">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F2C81F-B0F8-B5D9-9FE2-1E65099CC22D}"/>
              </a:ext>
            </a:extLst>
          </p:cNvPr>
          <p:cNvSpPr>
            <a:spLocks noGrp="1"/>
          </p:cNvSpPr>
          <p:nvPr>
            <p:ph type="title" hasCustomPrompt="1"/>
          </p:nvPr>
        </p:nvSpPr>
        <p:spPr>
          <a:xfrm>
            <a:off x="0" y="-27383"/>
            <a:ext cx="9144000" cy="576064"/>
          </a:xfrm>
          <a:prstGeom prst="rect">
            <a:avLst/>
          </a:prstGeom>
        </p:spPr>
        <p:txBody>
          <a:bodyPr lIns="180000" rIns="180000" anchor="ctr"/>
          <a:lstStyle>
            <a:lvl1pPr>
              <a:defRPr sz="2000">
                <a:solidFill>
                  <a:schemeClr val="bg1"/>
                </a:solidFill>
                <a:latin typeface="+mj-lt"/>
              </a:defRPr>
            </a:lvl1pPr>
          </a:lstStyle>
          <a:p>
            <a:r>
              <a:rPr kumimoji="1" lang="en-US" altLang="ja-JP" dirty="0"/>
              <a:t>Contents</a:t>
            </a:r>
            <a:endParaRPr kumimoji="1" lang="ja-JP" altLang="en-US" dirty="0"/>
          </a:p>
        </p:txBody>
      </p:sp>
      <p:sp>
        <p:nvSpPr>
          <p:cNvPr id="4" name="楕円 3">
            <a:extLst>
              <a:ext uri="{FF2B5EF4-FFF2-40B4-BE49-F238E27FC236}">
                <a16:creationId xmlns:a16="http://schemas.microsoft.com/office/drawing/2014/main" id="{0FE1BFC5-BA5E-6109-B689-0C209DD7110D}"/>
              </a:ext>
            </a:extLst>
          </p:cNvPr>
          <p:cNvSpPr/>
          <p:nvPr userDrawn="1"/>
        </p:nvSpPr>
        <p:spPr>
          <a:xfrm>
            <a:off x="189677" y="6345233"/>
            <a:ext cx="360040" cy="360040"/>
          </a:xfrm>
          <a:prstGeom prst="ellipse">
            <a:avLst/>
          </a:prstGeom>
          <a:solidFill>
            <a:srgbClr val="006600"/>
          </a:solidFill>
          <a:ln>
            <a:no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F72FDF3-6E01-60A4-74AE-51713737935B}"/>
              </a:ext>
            </a:extLst>
          </p:cNvPr>
          <p:cNvSpPr txBox="1"/>
          <p:nvPr userDrawn="1"/>
        </p:nvSpPr>
        <p:spPr>
          <a:xfrm>
            <a:off x="196028" y="6345233"/>
            <a:ext cx="347338" cy="360039"/>
          </a:xfrm>
          <a:prstGeom prst="rect">
            <a:avLst/>
          </a:prstGeom>
          <a:noFill/>
        </p:spPr>
        <p:txBody>
          <a:bodyPr wrap="none" lIns="0" tIns="0" rIns="0" bIns="0" rtlCol="0" anchor="ctr" anchorCtr="1">
            <a:noAutofit/>
          </a:bodyPr>
          <a:lstStyle/>
          <a:p>
            <a:pPr algn="ctr"/>
            <a:fld id="{FCF62614-6814-431D-9019-DDF96C0BB8ED}" type="slidenum">
              <a:rPr kumimoji="1" lang="en-US" altLang="ja-JP" sz="1300" smtClean="0">
                <a:solidFill>
                  <a:schemeClr val="bg1"/>
                </a:solidFill>
              </a:rPr>
              <a:t>‹#›</a:t>
            </a:fld>
            <a:endParaRPr kumimoji="1" lang="ja-JP" altLang="en-US" sz="1300" dirty="0">
              <a:solidFill>
                <a:schemeClr val="bg1"/>
              </a:solidFill>
            </a:endParaRPr>
          </a:p>
        </p:txBody>
      </p:sp>
    </p:spTree>
    <p:extLst>
      <p:ext uri="{BB962C8B-B14F-4D97-AF65-F5344CB8AC3E}">
        <p14:creationId xmlns:p14="http://schemas.microsoft.com/office/powerpoint/2010/main" val="681853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5C269519-D35B-0297-613E-358E3916F4E5}"/>
              </a:ext>
            </a:extLst>
          </p:cNvPr>
          <p:cNvSpPr>
            <a:spLocks noGrp="1"/>
          </p:cNvSpPr>
          <p:nvPr>
            <p:ph type="body" sz="quarter" idx="10" hasCustomPrompt="1"/>
          </p:nvPr>
        </p:nvSpPr>
        <p:spPr>
          <a:xfrm>
            <a:off x="962599" y="1988840"/>
            <a:ext cx="7218802" cy="2017712"/>
          </a:xfrm>
          <a:prstGeom prst="rect">
            <a:avLst/>
          </a:prstGeom>
        </p:spPr>
        <p:txBody>
          <a:bodyPr anchor="ctr"/>
          <a:lstStyle>
            <a:lvl1pPr algn="ctr">
              <a:defRPr sz="3600" b="1">
                <a:solidFill>
                  <a:schemeClr val="accent2"/>
                </a:solidFill>
              </a:defRPr>
            </a:lvl1pPr>
          </a:lstStyle>
          <a:p>
            <a:pPr lvl="0"/>
            <a:r>
              <a:rPr kumimoji="1" lang="en-US" altLang="ja-JP" dirty="0"/>
              <a:t>Chapter Title</a:t>
            </a:r>
            <a:endParaRPr kumimoji="1" lang="ja-JP" altLang="en-US" dirty="0"/>
          </a:p>
        </p:txBody>
      </p:sp>
      <p:sp>
        <p:nvSpPr>
          <p:cNvPr id="5" name="楕円 4">
            <a:extLst>
              <a:ext uri="{FF2B5EF4-FFF2-40B4-BE49-F238E27FC236}">
                <a16:creationId xmlns:a16="http://schemas.microsoft.com/office/drawing/2014/main" id="{EEF212B4-73E2-C9E3-7207-7427AE3E7A8A}"/>
              </a:ext>
            </a:extLst>
          </p:cNvPr>
          <p:cNvSpPr/>
          <p:nvPr userDrawn="1"/>
        </p:nvSpPr>
        <p:spPr>
          <a:xfrm>
            <a:off x="189677" y="6345233"/>
            <a:ext cx="360040" cy="360040"/>
          </a:xfrm>
          <a:prstGeom prst="ellipse">
            <a:avLst/>
          </a:prstGeom>
          <a:solidFill>
            <a:srgbClr val="006600"/>
          </a:solidFill>
          <a:ln>
            <a:no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21DE3C-2C5C-601A-297D-DC09C64BCCCB}"/>
              </a:ext>
            </a:extLst>
          </p:cNvPr>
          <p:cNvSpPr txBox="1"/>
          <p:nvPr userDrawn="1"/>
        </p:nvSpPr>
        <p:spPr>
          <a:xfrm>
            <a:off x="196028" y="6345233"/>
            <a:ext cx="347338" cy="360039"/>
          </a:xfrm>
          <a:prstGeom prst="rect">
            <a:avLst/>
          </a:prstGeom>
          <a:noFill/>
        </p:spPr>
        <p:txBody>
          <a:bodyPr wrap="none" lIns="0" tIns="0" rIns="0" bIns="0" rtlCol="0" anchor="ctr" anchorCtr="1">
            <a:noAutofit/>
          </a:bodyPr>
          <a:lstStyle/>
          <a:p>
            <a:pPr algn="ctr"/>
            <a:fld id="{FCF62614-6814-431D-9019-DDF96C0BB8ED}" type="slidenum">
              <a:rPr kumimoji="1" lang="en-US" altLang="ja-JP" sz="1300" smtClean="0">
                <a:solidFill>
                  <a:schemeClr val="bg1"/>
                </a:solidFill>
              </a:rPr>
              <a:t>‹#›</a:t>
            </a:fld>
            <a:endParaRPr kumimoji="1" lang="ja-JP" altLang="en-US" sz="1300" dirty="0">
              <a:solidFill>
                <a:schemeClr val="bg1"/>
              </a:solidFill>
            </a:endParaRPr>
          </a:p>
        </p:txBody>
      </p:sp>
    </p:spTree>
    <p:extLst>
      <p:ext uri="{BB962C8B-B14F-4D97-AF65-F5344CB8AC3E}">
        <p14:creationId xmlns:p14="http://schemas.microsoft.com/office/powerpoint/2010/main" val="258967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rmal Page">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F2C81F-B0F8-B5D9-9FE2-1E65099CC22D}"/>
              </a:ext>
            </a:extLst>
          </p:cNvPr>
          <p:cNvSpPr>
            <a:spLocks noGrp="1"/>
          </p:cNvSpPr>
          <p:nvPr>
            <p:ph type="title" hasCustomPrompt="1"/>
          </p:nvPr>
        </p:nvSpPr>
        <p:spPr>
          <a:xfrm>
            <a:off x="0" y="-27383"/>
            <a:ext cx="9144000" cy="576064"/>
          </a:xfrm>
          <a:prstGeom prst="rect">
            <a:avLst/>
          </a:prstGeom>
        </p:spPr>
        <p:txBody>
          <a:bodyPr lIns="180000" rIns="180000" anchor="ctr"/>
          <a:lstStyle>
            <a:lvl1pPr>
              <a:defRPr sz="2000">
                <a:solidFill>
                  <a:schemeClr val="bg1"/>
                </a:solidFill>
                <a:latin typeface="+mj-lt"/>
              </a:defRPr>
            </a:lvl1pPr>
          </a:lstStyle>
          <a:p>
            <a:r>
              <a:rPr kumimoji="1" lang="en-US" altLang="ja-JP" dirty="0"/>
              <a:t>Page Title</a:t>
            </a:r>
            <a:endParaRPr kumimoji="1" lang="ja-JP" altLang="en-US" dirty="0"/>
          </a:p>
        </p:txBody>
      </p:sp>
      <p:sp>
        <p:nvSpPr>
          <p:cNvPr id="5" name="楕円 4">
            <a:extLst>
              <a:ext uri="{FF2B5EF4-FFF2-40B4-BE49-F238E27FC236}">
                <a16:creationId xmlns:a16="http://schemas.microsoft.com/office/drawing/2014/main" id="{B60DB814-0236-67E6-61F8-B767EA85FD87}"/>
              </a:ext>
            </a:extLst>
          </p:cNvPr>
          <p:cNvSpPr/>
          <p:nvPr userDrawn="1"/>
        </p:nvSpPr>
        <p:spPr>
          <a:xfrm>
            <a:off x="189677" y="6345233"/>
            <a:ext cx="360040" cy="360040"/>
          </a:xfrm>
          <a:prstGeom prst="ellipse">
            <a:avLst/>
          </a:prstGeom>
          <a:solidFill>
            <a:srgbClr val="006600"/>
          </a:solidFill>
          <a:ln>
            <a:no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EAF91039-D873-36C0-0738-E288510D0C71}"/>
              </a:ext>
            </a:extLst>
          </p:cNvPr>
          <p:cNvSpPr txBox="1"/>
          <p:nvPr userDrawn="1"/>
        </p:nvSpPr>
        <p:spPr>
          <a:xfrm>
            <a:off x="196028" y="6345233"/>
            <a:ext cx="347338" cy="360039"/>
          </a:xfrm>
          <a:prstGeom prst="rect">
            <a:avLst/>
          </a:prstGeom>
          <a:noFill/>
        </p:spPr>
        <p:txBody>
          <a:bodyPr wrap="none" lIns="0" tIns="0" rIns="0" bIns="0" rtlCol="0" anchor="ctr" anchorCtr="1">
            <a:noAutofit/>
          </a:bodyPr>
          <a:lstStyle/>
          <a:p>
            <a:pPr algn="ctr"/>
            <a:fld id="{FCF62614-6814-431D-9019-DDF96C0BB8ED}" type="slidenum">
              <a:rPr kumimoji="1" lang="en-US" altLang="ja-JP" sz="1300" smtClean="0">
                <a:solidFill>
                  <a:schemeClr val="bg1"/>
                </a:solidFill>
              </a:rPr>
              <a:t>‹#›</a:t>
            </a:fld>
            <a:endParaRPr kumimoji="1" lang="ja-JP" altLang="en-US" sz="1300" dirty="0">
              <a:solidFill>
                <a:schemeClr val="bg1"/>
              </a:solidFill>
            </a:endParaRPr>
          </a:p>
        </p:txBody>
      </p:sp>
    </p:spTree>
    <p:extLst>
      <p:ext uri="{BB962C8B-B14F-4D97-AF65-F5344CB8AC3E}">
        <p14:creationId xmlns:p14="http://schemas.microsoft.com/office/powerpoint/2010/main" val="2791979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
      <p:bgRef idx="1001">
        <a:schemeClr val="bg1"/>
      </p:bgRef>
    </p:bg>
    <p:spTree>
      <p:nvGrpSpPr>
        <p:cNvPr id="1" name=""/>
        <p:cNvGrpSpPr/>
        <p:nvPr/>
      </p:nvGrpSpPr>
      <p:grpSpPr>
        <a:xfrm>
          <a:off x="0" y="0"/>
          <a:ext cx="0" cy="0"/>
          <a:chOff x="0" y="0"/>
          <a:chExt cx="0" cy="0"/>
        </a:xfrm>
      </p:grpSpPr>
      <p:sp>
        <p:nvSpPr>
          <p:cNvPr id="11278" name="Text Box 14"/>
          <p:cNvSpPr txBox="1">
            <a:spLocks noChangeArrowheads="1"/>
          </p:cNvSpPr>
          <p:nvPr/>
        </p:nvSpPr>
        <p:spPr bwMode="auto">
          <a:xfrm>
            <a:off x="4264025" y="-282575"/>
            <a:ext cx="31162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ja-JP" altLang="ja-JP" dirty="0">
              <a:solidFill>
                <a:prstClr val="black"/>
              </a:solidFill>
              <a:latin typeface="游ゴシック" panose="020B0400000000000000" pitchFamily="50" charset="-128"/>
              <a:ea typeface="游ゴシック" panose="020B0400000000000000" pitchFamily="50" charset="-128"/>
            </a:endParaRPr>
          </a:p>
        </p:txBody>
      </p:sp>
      <p:sp>
        <p:nvSpPr>
          <p:cNvPr id="10" name="Rectangle 15">
            <a:extLst>
              <a:ext uri="{FF2B5EF4-FFF2-40B4-BE49-F238E27FC236}">
                <a16:creationId xmlns:a16="http://schemas.microsoft.com/office/drawing/2014/main" id="{74DCC6E6-2F9E-46BF-AE25-5CAE3E6811AB}"/>
              </a:ext>
            </a:extLst>
          </p:cNvPr>
          <p:cNvSpPr>
            <a:spLocks noChangeArrowheads="1"/>
          </p:cNvSpPr>
          <p:nvPr/>
        </p:nvSpPr>
        <p:spPr bwMode="auto">
          <a:xfrm flipV="1">
            <a:off x="0" y="6165850"/>
            <a:ext cx="9144000" cy="36513"/>
          </a:xfrm>
          <a:prstGeom prst="rect">
            <a:avLst/>
          </a:prstGeom>
          <a:solidFill>
            <a:srgbClr val="23651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ja-JP" altLang="ja-JP" dirty="0">
              <a:latin typeface="游ゴシック" panose="020B0400000000000000" pitchFamily="50" charset="-128"/>
              <a:ea typeface="游ゴシック" panose="020B0400000000000000" pitchFamily="50" charset="-128"/>
            </a:endParaRPr>
          </a:p>
        </p:txBody>
      </p:sp>
      <p:sp>
        <p:nvSpPr>
          <p:cNvPr id="11" name="Rectangle 7">
            <a:extLst>
              <a:ext uri="{FF2B5EF4-FFF2-40B4-BE49-F238E27FC236}">
                <a16:creationId xmlns:a16="http://schemas.microsoft.com/office/drawing/2014/main" id="{80964DEB-2022-4238-A342-4A9A96EA1FCE}"/>
              </a:ext>
            </a:extLst>
          </p:cNvPr>
          <p:cNvSpPr>
            <a:spLocks noChangeArrowheads="1"/>
          </p:cNvSpPr>
          <p:nvPr/>
        </p:nvSpPr>
        <p:spPr bwMode="auto">
          <a:xfrm>
            <a:off x="0" y="-46167"/>
            <a:ext cx="9144000" cy="619125"/>
          </a:xfrm>
          <a:prstGeom prst="rect">
            <a:avLst/>
          </a:prstGeom>
          <a:solidFill>
            <a:srgbClr val="23651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dirty="0">
              <a:latin typeface="游ゴシック" panose="020B0400000000000000" pitchFamily="50" charset="-128"/>
              <a:ea typeface="游ゴシック" panose="020B0400000000000000" pitchFamily="50" charset="-128"/>
            </a:endParaRPr>
          </a:p>
        </p:txBody>
      </p:sp>
      <p:pic>
        <p:nvPicPr>
          <p:cNvPr id="12" name="Picture 16" descr="tmp2">
            <a:extLst>
              <a:ext uri="{FF2B5EF4-FFF2-40B4-BE49-F238E27FC236}">
                <a16:creationId xmlns:a16="http://schemas.microsoft.com/office/drawing/2014/main" id="{66356FEA-9BB7-42F4-A268-4ADD875AB7A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16" y="-31388"/>
            <a:ext cx="5435600" cy="3937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グループ化 1">
            <a:extLst>
              <a:ext uri="{FF2B5EF4-FFF2-40B4-BE49-F238E27FC236}">
                <a16:creationId xmlns:a16="http://schemas.microsoft.com/office/drawing/2014/main" id="{F1A66A69-2D13-43D8-BD42-8184F18F195D}"/>
              </a:ext>
            </a:extLst>
          </p:cNvPr>
          <p:cNvGrpSpPr/>
          <p:nvPr/>
        </p:nvGrpSpPr>
        <p:grpSpPr>
          <a:xfrm>
            <a:off x="5364088" y="6237312"/>
            <a:ext cx="3605171" cy="548640"/>
            <a:chOff x="5431325" y="6237312"/>
            <a:chExt cx="3605171" cy="548640"/>
          </a:xfrm>
        </p:grpSpPr>
        <p:pic>
          <p:nvPicPr>
            <p:cNvPr id="16" name="グラフィックス 15">
              <a:extLst>
                <a:ext uri="{FF2B5EF4-FFF2-40B4-BE49-F238E27FC236}">
                  <a16:creationId xmlns:a16="http://schemas.microsoft.com/office/drawing/2014/main" id="{1E60634A-54B8-4CBB-8763-D83F2A996B71}"/>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5436046" y="6237312"/>
              <a:ext cx="3600450" cy="548640"/>
            </a:xfrm>
            <a:prstGeom prst="rect">
              <a:avLst/>
            </a:prstGeom>
          </p:spPr>
        </p:pic>
        <p:pic>
          <p:nvPicPr>
            <p:cNvPr id="17" name="図 16">
              <a:extLst>
                <a:ext uri="{FF2B5EF4-FFF2-40B4-BE49-F238E27FC236}">
                  <a16:creationId xmlns:a16="http://schemas.microsoft.com/office/drawing/2014/main" id="{32AE4B9F-D45D-46BD-826B-50BA725900E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431325" y="6240029"/>
              <a:ext cx="540000" cy="540000"/>
            </a:xfrm>
            <a:prstGeom prst="rect">
              <a:avLst/>
            </a:prstGeom>
          </p:spPr>
        </p:pic>
      </p:grpSp>
    </p:spTree>
    <p:extLst>
      <p:ext uri="{BB962C8B-B14F-4D97-AF65-F5344CB8AC3E}">
        <p14:creationId xmlns:p14="http://schemas.microsoft.com/office/powerpoint/2010/main" val="696544065"/>
      </p:ext>
    </p:extLst>
  </p:cSld>
  <p:clrMap bg1="lt1" tx1="dk1" bg2="lt2" tx2="dk2" accent1="accent1" accent2="accent2" accent3="accent3" accent4="accent4" accent5="accent5" accent6="accent6" hlink="hlink" folHlink="folHlink"/>
  <p:sldLayoutIdLst>
    <p:sldLayoutId id="2147483660" r:id="rId1"/>
    <p:sldLayoutId id="2147483691" r:id="rId2"/>
    <p:sldLayoutId id="2147483689" r:id="rId3"/>
    <p:sldLayoutId id="2147483688" r:id="rId4"/>
  </p:sldLayoutIdLst>
  <p:hf hdr="0" ftr="0" dt="0"/>
  <p:txStyles>
    <p:titleStyle>
      <a:lvl1pPr algn="l" rtl="0" eaLnBrk="1" fontAlgn="base" hangingPunct="1">
        <a:spcBef>
          <a:spcPct val="0"/>
        </a:spcBef>
        <a:spcAft>
          <a:spcPct val="0"/>
        </a:spcAft>
        <a:defRPr kumimoji="1" sz="2400">
          <a:solidFill>
            <a:schemeClr val="tx1"/>
          </a:solidFill>
          <a:latin typeface="+mj-lt"/>
          <a:ea typeface="+mj-ea"/>
          <a:cs typeface="+mj-cs"/>
        </a:defRPr>
      </a:lvl1pPr>
      <a:lvl2pPr algn="l" rtl="0" eaLnBrk="1" fontAlgn="base" hangingPunct="1">
        <a:spcBef>
          <a:spcPct val="0"/>
        </a:spcBef>
        <a:spcAft>
          <a:spcPct val="0"/>
        </a:spcAft>
        <a:defRPr kumimoji="1" sz="2400">
          <a:solidFill>
            <a:schemeClr val="tx1"/>
          </a:solidFill>
          <a:latin typeface="Arial" charset="0"/>
          <a:ea typeface="ＭＳ Ｐゴシック" pitchFamily="50" charset="-128"/>
        </a:defRPr>
      </a:lvl2pPr>
      <a:lvl3pPr algn="l" rtl="0" eaLnBrk="1" fontAlgn="base" hangingPunct="1">
        <a:spcBef>
          <a:spcPct val="0"/>
        </a:spcBef>
        <a:spcAft>
          <a:spcPct val="0"/>
        </a:spcAft>
        <a:defRPr kumimoji="1" sz="2400">
          <a:solidFill>
            <a:schemeClr val="tx1"/>
          </a:solidFill>
          <a:latin typeface="Arial" charset="0"/>
          <a:ea typeface="ＭＳ Ｐゴシック" pitchFamily="50" charset="-128"/>
        </a:defRPr>
      </a:lvl3pPr>
      <a:lvl4pPr algn="l" rtl="0" eaLnBrk="1" fontAlgn="base" hangingPunct="1">
        <a:spcBef>
          <a:spcPct val="0"/>
        </a:spcBef>
        <a:spcAft>
          <a:spcPct val="0"/>
        </a:spcAft>
        <a:defRPr kumimoji="1" sz="2400">
          <a:solidFill>
            <a:schemeClr val="tx1"/>
          </a:solidFill>
          <a:latin typeface="Arial" charset="0"/>
          <a:ea typeface="ＭＳ Ｐゴシック" pitchFamily="50" charset="-128"/>
        </a:defRPr>
      </a:lvl4pPr>
      <a:lvl5pPr algn="l" rtl="0" eaLnBrk="1" fontAlgn="base" hangingPunct="1">
        <a:spcBef>
          <a:spcPct val="0"/>
        </a:spcBef>
        <a:spcAft>
          <a:spcPct val="0"/>
        </a:spcAft>
        <a:defRPr kumimoji="1" sz="2400">
          <a:solidFill>
            <a:schemeClr val="tx1"/>
          </a:solidFill>
          <a:latin typeface="Arial" charset="0"/>
          <a:ea typeface="ＭＳ Ｐゴシック" pitchFamily="50" charset="-128"/>
        </a:defRPr>
      </a:lvl5pPr>
      <a:lvl6pPr marL="457200" algn="l" rtl="0" eaLnBrk="1" fontAlgn="base" hangingPunct="1">
        <a:spcBef>
          <a:spcPct val="0"/>
        </a:spcBef>
        <a:spcAft>
          <a:spcPct val="0"/>
        </a:spcAft>
        <a:defRPr kumimoji="1" sz="2400">
          <a:solidFill>
            <a:schemeClr val="tx1"/>
          </a:solidFill>
          <a:latin typeface="Arial" charset="0"/>
          <a:ea typeface="ＭＳ Ｐゴシック" pitchFamily="50" charset="-128"/>
        </a:defRPr>
      </a:lvl6pPr>
      <a:lvl7pPr marL="914400" algn="l" rtl="0" eaLnBrk="1" fontAlgn="base" hangingPunct="1">
        <a:spcBef>
          <a:spcPct val="0"/>
        </a:spcBef>
        <a:spcAft>
          <a:spcPct val="0"/>
        </a:spcAft>
        <a:defRPr kumimoji="1" sz="2400">
          <a:solidFill>
            <a:schemeClr val="tx1"/>
          </a:solidFill>
          <a:latin typeface="Arial" charset="0"/>
          <a:ea typeface="ＭＳ Ｐゴシック" pitchFamily="50" charset="-128"/>
        </a:defRPr>
      </a:lvl7pPr>
      <a:lvl8pPr marL="1371600" algn="l" rtl="0" eaLnBrk="1" fontAlgn="base" hangingPunct="1">
        <a:spcBef>
          <a:spcPct val="0"/>
        </a:spcBef>
        <a:spcAft>
          <a:spcPct val="0"/>
        </a:spcAft>
        <a:defRPr kumimoji="1" sz="2400">
          <a:solidFill>
            <a:schemeClr val="tx1"/>
          </a:solidFill>
          <a:latin typeface="Arial" charset="0"/>
          <a:ea typeface="ＭＳ Ｐゴシック" pitchFamily="50" charset="-128"/>
        </a:defRPr>
      </a:lvl8pPr>
      <a:lvl9pPr marL="1828800" algn="l" rtl="0" eaLnBrk="1" fontAlgn="base" hangingPunct="1">
        <a:spcBef>
          <a:spcPct val="0"/>
        </a:spcBef>
        <a:spcAft>
          <a:spcPct val="0"/>
        </a:spcAft>
        <a:defRPr kumimoji="1" sz="2400">
          <a:solidFill>
            <a:schemeClr val="tx1"/>
          </a:solidFill>
          <a:latin typeface="Arial" charset="0"/>
          <a:ea typeface="ＭＳ Ｐゴシック" pitchFamily="50" charset="-128"/>
        </a:defRPr>
      </a:lvl9pPr>
    </p:titleStyle>
    <p:bodyStyle>
      <a:lvl1pPr marL="342900" indent="-342900" algn="l" rtl="0" eaLnBrk="1" fontAlgn="base" hangingPunct="1">
        <a:spcBef>
          <a:spcPct val="20000"/>
        </a:spcBef>
        <a:spcAft>
          <a:spcPct val="0"/>
        </a:spcAft>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400">
          <a:solidFill>
            <a:schemeClr val="tx1"/>
          </a:solidFill>
          <a:latin typeface="+mn-lt"/>
          <a:ea typeface="+mn-ea"/>
        </a:defRPr>
      </a:lvl2pPr>
      <a:lvl3pPr marL="1143000" indent="-228600" algn="l" rtl="0" eaLnBrk="1" fontAlgn="base" hangingPunct="1">
        <a:spcBef>
          <a:spcPct val="20000"/>
        </a:spcBef>
        <a:spcAft>
          <a:spcPct val="0"/>
        </a:spcAft>
        <a:buChar char="•"/>
        <a:defRPr kumimoji="1" sz="20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5" Type="http://schemas.openxmlformats.org/officeDocument/2006/relationships/image" Target="../media/image18.jp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3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chart" Target="../charts/chart4.xml"/><Relationship Id="rId4" Type="http://schemas.openxmlformats.org/officeDocument/2006/relationships/chart" Target="../charts/char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4.xml"/><Relationship Id="rId4" Type="http://schemas.openxmlformats.org/officeDocument/2006/relationships/image" Target="../media/image44.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4.xml"/><Relationship Id="rId6" Type="http://schemas.openxmlformats.org/officeDocument/2006/relationships/image" Target="../media/image53.jpeg"/><Relationship Id="rId5" Type="http://schemas.openxmlformats.org/officeDocument/2006/relationships/image" Target="../media/image52.jpg"/><Relationship Id="rId4" Type="http://schemas.openxmlformats.org/officeDocument/2006/relationships/image" Target="../media/image51.jpg"/></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jpeg"/></Relationships>
</file>

<file path=ppt/slides/_rels/slide5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image" Target="../media/image60.jpeg"/><Relationship Id="rId4" Type="http://schemas.openxmlformats.org/officeDocument/2006/relationships/image" Target="../media/image59.jpeg"/></Relationships>
</file>

<file path=ppt/slides/_rels/slide5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4.xml"/><Relationship Id="rId4" Type="http://schemas.openxmlformats.org/officeDocument/2006/relationships/image" Target="../media/image63.jpeg"/></Relationships>
</file>

<file path=ppt/slides/_rels/slide5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4.xml"/><Relationship Id="rId4" Type="http://schemas.openxmlformats.org/officeDocument/2006/relationships/image" Target="../media/image66.jpeg"/></Relationships>
</file>

<file path=ppt/slides/_rels/slide5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4.xml"/><Relationship Id="rId5" Type="http://schemas.openxmlformats.org/officeDocument/2006/relationships/image" Target="../media/image70.jpeg"/><Relationship Id="rId4" Type="http://schemas.openxmlformats.org/officeDocument/2006/relationships/image" Target="../media/image69.jpeg"/></Relationships>
</file>

<file path=ppt/slides/_rels/slide5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74.jpg"/><Relationship Id="rId5" Type="http://schemas.openxmlformats.org/officeDocument/2006/relationships/image" Target="../media/image73.jpeg"/><Relationship Id="rId4" Type="http://schemas.openxmlformats.org/officeDocument/2006/relationships/image" Target="../media/image72.jpeg"/></Relationships>
</file>

<file path=ppt/slides/_rels/slide5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png"/></Relationships>
</file>

<file path=ppt/slides/_rels/slide60.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emf"/><Relationship Id="rId7" Type="http://schemas.openxmlformats.org/officeDocument/2006/relationships/image" Target="../media/image83.pn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emf"/></Relationships>
</file>

<file path=ppt/slides/_rels/slide6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6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6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8082"/>
          <a:stretch/>
        </p:blipFill>
        <p:spPr bwMode="auto">
          <a:xfrm>
            <a:off x="323528" y="4936919"/>
            <a:ext cx="1505135"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4936920"/>
            <a:ext cx="2491603"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2" descr="クリックすると新しいウィンドウで開きます"/>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85997" y="4936919"/>
            <a:ext cx="2700002"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クリックすると新しいウィンドウで開きます"/>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85104" y="4936919"/>
            <a:ext cx="1259999" cy="1800000"/>
          </a:xfrm>
          <a:prstGeom prst="rect">
            <a:avLst/>
          </a:prstGeom>
          <a:noFill/>
          <a:extLst>
            <a:ext uri="{909E8E84-426E-40DD-AFC4-6F175D3DCCD1}">
              <a14:hiddenFill xmlns:a14="http://schemas.microsoft.com/office/drawing/2010/main">
                <a:solidFill>
                  <a:srgbClr val="FFFFFF"/>
                </a:solidFill>
              </a14:hiddenFill>
            </a:ext>
          </a:extLst>
        </p:spPr>
      </p:pic>
      <p:sp>
        <p:nvSpPr>
          <p:cNvPr id="11" name="スライド番号プレースホルダ 5"/>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641F8BCD-B571-4245-8072-CAD3F08E0E94}" type="slidenum">
              <a:rPr lang="en-US" altLang="ja-JP" sz="1400">
                <a:latin typeface="Calibri" panose="020F0502020204030204" pitchFamily="34" charset="0"/>
                <a:ea typeface="Calibri" panose="020F0502020204030204" pitchFamily="34" charset="0"/>
                <a:cs typeface="Calibri" panose="020F0502020204030204" pitchFamily="34" charset="0"/>
              </a:rPr>
              <a:pPr algn="r">
                <a:defRPr/>
              </a:pPr>
              <a:t>1</a:t>
            </a:fld>
            <a:endParaRPr lang="en-US" altLang="ja-JP" sz="1400" dirty="0">
              <a:latin typeface="Calibri" panose="020F0502020204030204" pitchFamily="34" charset="0"/>
              <a:ea typeface="Calibri" panose="020F0502020204030204" pitchFamily="34" charset="0"/>
              <a:cs typeface="Calibri" panose="020F0502020204030204" pitchFamily="34" charset="0"/>
            </a:endParaRPr>
          </a:p>
        </p:txBody>
      </p:sp>
      <p:sp>
        <p:nvSpPr>
          <p:cNvPr id="12" name="Rectangle 5"/>
          <p:cNvSpPr>
            <a:spLocks noChangeArrowheads="1"/>
          </p:cNvSpPr>
          <p:nvPr/>
        </p:nvSpPr>
        <p:spPr bwMode="auto">
          <a:xfrm>
            <a:off x="157844" y="3203961"/>
            <a:ext cx="8828307" cy="1077218"/>
          </a:xfrm>
          <a:prstGeom prst="rect">
            <a:avLst/>
          </a:prstGeom>
          <a:noFill/>
          <a:ln>
            <a:noFill/>
          </a:ln>
          <a:extLst>
            <a:ext uri="{909E8E84-426E-40DD-AFC4-6F175D3DCCD1}">
              <a14:hiddenFill xmlns:a14="http://schemas.microsoft.com/office/drawing/2010/main">
                <a:solidFill>
                  <a:srgbClr val="283B13"/>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spcBef>
                <a:spcPct val="20000"/>
              </a:spcBef>
              <a:buClr>
                <a:schemeClr val="bg2"/>
              </a:buClr>
              <a:buSzPct val="75000"/>
              <a:defRPr/>
            </a:pPr>
            <a:r>
              <a:rPr lang="en-US" sz="2000" b="1" dirty="0">
                <a:latin typeface="Calibri" panose="020F0502020204030204" pitchFamily="34" charset="0"/>
                <a:ea typeface="Calibri" panose="020F0502020204030204" pitchFamily="34" charset="0"/>
                <a:cs typeface="Calibri" panose="020F0502020204030204" pitchFamily="34" charset="0"/>
              </a:rPr>
              <a:t>Hokkaido University </a:t>
            </a:r>
          </a:p>
          <a:p>
            <a:pPr marL="342900" indent="-342900" algn="ctr">
              <a:spcBef>
                <a:spcPct val="20000"/>
              </a:spcBef>
              <a:buClr>
                <a:schemeClr val="bg2"/>
              </a:buClr>
              <a:buSzPct val="75000"/>
              <a:defRPr/>
            </a:pPr>
            <a:r>
              <a:rPr lang="en-US" sz="2000" b="1" dirty="0">
                <a:latin typeface="Calibri" panose="020F0502020204030204" pitchFamily="34" charset="0"/>
                <a:ea typeface="Calibri" panose="020F0502020204030204" pitchFamily="34" charset="0"/>
                <a:cs typeface="Calibri" panose="020F0502020204030204" pitchFamily="34" charset="0"/>
              </a:rPr>
              <a:t>Research Faculty of Agriculture / Graduate School of Agriculture </a:t>
            </a:r>
            <a:br>
              <a:rPr lang="en-US" sz="2000" b="1" dirty="0">
                <a:latin typeface="Calibri" panose="020F0502020204030204" pitchFamily="34" charset="0"/>
                <a:ea typeface="Calibri" panose="020F0502020204030204" pitchFamily="34" charset="0"/>
                <a:cs typeface="Calibri" panose="020F0502020204030204" pitchFamily="34" charset="0"/>
              </a:rPr>
            </a:br>
            <a:r>
              <a:rPr lang="en-US" sz="2000" b="1" dirty="0">
                <a:latin typeface="Calibri" panose="020F0502020204030204" pitchFamily="34" charset="0"/>
                <a:ea typeface="Calibri" panose="020F0502020204030204" pitchFamily="34" charset="0"/>
                <a:cs typeface="Calibri" panose="020F0502020204030204" pitchFamily="34" charset="0"/>
              </a:rPr>
              <a:t>/ School of Agriculture</a:t>
            </a:r>
          </a:p>
        </p:txBody>
      </p:sp>
      <p:sp>
        <p:nvSpPr>
          <p:cNvPr id="2" name="タイトル 1">
            <a:extLst>
              <a:ext uri="{FF2B5EF4-FFF2-40B4-BE49-F238E27FC236}">
                <a16:creationId xmlns:a16="http://schemas.microsoft.com/office/drawing/2014/main" id="{AB84F56F-C734-43F8-B849-68910A1AFF9D}"/>
              </a:ext>
            </a:extLst>
          </p:cNvPr>
          <p:cNvSpPr>
            <a:spLocks noGrp="1"/>
          </p:cNvSpPr>
          <p:nvPr>
            <p:ph type="ctrTitle"/>
          </p:nvPr>
        </p:nvSpPr>
        <p:spPr>
          <a:xfrm>
            <a:off x="157845" y="2205339"/>
            <a:ext cx="8828307" cy="1152525"/>
          </a:xfrm>
        </p:spPr>
        <p:txBody>
          <a:bodyPr/>
          <a:lstStyle/>
          <a:p>
            <a:r>
              <a:rPr lang="ja-JP" altLang="ja-JP" sz="2800" b="1" dirty="0">
                <a:latin typeface="Calibri" panose="020F0502020204030204" pitchFamily="34" charset="0"/>
                <a:cs typeface="Calibri" panose="020F0502020204030204" pitchFamily="34" charset="0"/>
              </a:rPr>
              <a:t>School of Agriculture</a:t>
            </a:r>
            <a:r>
              <a:rPr lang="en-US" altLang="ja-JP" sz="2800" b="1" dirty="0">
                <a:latin typeface="Calibri" panose="020F0502020204030204" pitchFamily="34" charset="0"/>
                <a:cs typeface="Calibri" panose="020F0502020204030204" pitchFamily="34" charset="0"/>
              </a:rPr>
              <a:t>, Hokkaido University: </a:t>
            </a:r>
            <a:br>
              <a:rPr lang="ja-JP" altLang="ja-JP" sz="2800" b="1" dirty="0">
                <a:latin typeface="Calibri" panose="020F0502020204030204" pitchFamily="34" charset="0"/>
                <a:cs typeface="Calibri" panose="020F0502020204030204" pitchFamily="34" charset="0"/>
              </a:rPr>
            </a:br>
            <a:r>
              <a:rPr lang="ja-JP" altLang="ja-JP" sz="2800" b="1" dirty="0">
                <a:latin typeface="Calibri" panose="020F0502020204030204" pitchFamily="34" charset="0"/>
                <a:cs typeface="Calibri" panose="020F0502020204030204" pitchFamily="34" charset="0"/>
              </a:rPr>
              <a:t>150 Years of History and Looking to the Future</a:t>
            </a:r>
            <a:endParaRPr kumimoji="1" lang="en-US" sz="28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1608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021CCB71-05B0-4772-A28B-52D5F5F16417}"/>
              </a:ext>
            </a:extLst>
          </p:cNvPr>
          <p:cNvSpPr txBox="1"/>
          <p:nvPr/>
        </p:nvSpPr>
        <p:spPr>
          <a:xfrm>
            <a:off x="444663" y="1251197"/>
            <a:ext cx="6840760" cy="3890489"/>
          </a:xfrm>
          <a:prstGeom prst="rect">
            <a:avLst/>
          </a:prstGeom>
          <a:noFill/>
        </p:spPr>
        <p:txBody>
          <a:bodyPr wrap="square" rtlCol="0">
            <a:spAutoFit/>
          </a:bodyPr>
          <a:lstStyle/>
          <a:p>
            <a:pPr algn="l">
              <a:lnSpc>
                <a:spcPct val="150000"/>
              </a:lnSpc>
            </a:pPr>
            <a:r>
              <a:rPr kumimoji="1" lang="en-US" sz="2800" dirty="0">
                <a:latin typeface="Calibri" panose="020F0502020204030204" pitchFamily="34" charset="0"/>
                <a:ea typeface="Calibri" panose="020F0502020204030204" pitchFamily="34" charset="0"/>
                <a:cs typeface="Calibri" panose="020F0502020204030204" pitchFamily="34" charset="0"/>
              </a:rPr>
              <a:t>1. </a:t>
            </a:r>
            <a:r>
              <a:rPr kumimoji="1" lang="en-US" sz="2400" dirty="0">
                <a:latin typeface="Calibri" panose="020F0502020204030204" pitchFamily="34" charset="0"/>
                <a:ea typeface="Calibri" panose="020F0502020204030204" pitchFamily="34" charset="0"/>
                <a:cs typeface="Calibri" panose="020F0502020204030204" pitchFamily="34" charset="0"/>
              </a:rPr>
              <a:t>History and Philosophy</a:t>
            </a:r>
          </a:p>
          <a:p>
            <a:pPr algn="l">
              <a:lnSpc>
                <a:spcPct val="150000"/>
              </a:lnSpc>
            </a:pPr>
            <a:r>
              <a:rPr kumimoji="1" lang="en-US" sz="2800" dirty="0">
                <a:latin typeface="Calibri" panose="020F0502020204030204" pitchFamily="34" charset="0"/>
                <a:ea typeface="Calibri" panose="020F0502020204030204" pitchFamily="34" charset="0"/>
                <a:cs typeface="Calibri" panose="020F0502020204030204" pitchFamily="34" charset="0"/>
              </a:rPr>
              <a:t>2. </a:t>
            </a:r>
            <a:r>
              <a:rPr kumimoji="1" lang="en-US" sz="2400" dirty="0">
                <a:latin typeface="Calibri" panose="020F0502020204030204" pitchFamily="34" charset="0"/>
                <a:ea typeface="Calibri" panose="020F0502020204030204" pitchFamily="34" charset="0"/>
                <a:cs typeface="Calibri" panose="020F0502020204030204" pitchFamily="34" charset="0"/>
              </a:rPr>
              <a:t>Organization and Personnel</a:t>
            </a:r>
          </a:p>
          <a:p>
            <a:pPr algn="l">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3. </a:t>
            </a:r>
            <a:r>
              <a:rPr lang="en-US" sz="2400" dirty="0">
                <a:latin typeface="Calibri" panose="020F0502020204030204" pitchFamily="34" charset="0"/>
                <a:ea typeface="Calibri" panose="020F0502020204030204" pitchFamily="34" charset="0"/>
                <a:cs typeface="Calibri" panose="020F0502020204030204" pitchFamily="34" charset="0"/>
              </a:rPr>
              <a:t>Studying at the School of Agriculture</a:t>
            </a:r>
          </a:p>
          <a:p>
            <a:pPr algn="l">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4. </a:t>
            </a:r>
            <a:r>
              <a:rPr lang="en-US" sz="2400" dirty="0">
                <a:latin typeface="Calibri" panose="020F0502020204030204" pitchFamily="34" charset="0"/>
                <a:ea typeface="Calibri" panose="020F0502020204030204" pitchFamily="34" charset="0"/>
                <a:cs typeface="Calibri" panose="020F0502020204030204" pitchFamily="34" charset="0"/>
              </a:rPr>
              <a:t>Studying at the Graduate School of Agriculture</a:t>
            </a:r>
            <a:endParaRPr lang="en-US" sz="2000" dirty="0">
              <a:latin typeface="Calibri" panose="020F0502020204030204" pitchFamily="34" charset="0"/>
              <a:ea typeface="Calibri" panose="020F0502020204030204" pitchFamily="34" charset="0"/>
              <a:cs typeface="Calibri" panose="020F0502020204030204" pitchFamily="34" charset="0"/>
            </a:endParaRPr>
          </a:p>
          <a:p>
            <a:pPr algn="l">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5. </a:t>
            </a:r>
            <a:r>
              <a:rPr lang="en-US" sz="2400" dirty="0">
                <a:latin typeface="Calibri" panose="020F0502020204030204" pitchFamily="34" charset="0"/>
                <a:ea typeface="Calibri" panose="020F0502020204030204" pitchFamily="34" charset="0"/>
                <a:cs typeface="Calibri" panose="020F0502020204030204" pitchFamily="34" charset="0"/>
              </a:rPr>
              <a:t>Facilities and Environment</a:t>
            </a:r>
          </a:p>
          <a:p>
            <a:pPr algn="l">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6. </a:t>
            </a:r>
            <a:r>
              <a:rPr lang="en-US" sz="2400" dirty="0">
                <a:latin typeface="Calibri" panose="020F0502020204030204" pitchFamily="34" charset="0"/>
                <a:ea typeface="Calibri" panose="020F0502020204030204" pitchFamily="34" charset="0"/>
                <a:cs typeface="Calibri" panose="020F0502020204030204" pitchFamily="34" charset="0"/>
              </a:rPr>
              <a:t>Appendix</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6" name="テキスト ボックス 5">
            <a:extLst>
              <a:ext uri="{FF2B5EF4-FFF2-40B4-BE49-F238E27FC236}">
                <a16:creationId xmlns:a16="http://schemas.microsoft.com/office/drawing/2014/main" id="{636E02F0-14ED-4A5F-BEA1-31EC925110CB}"/>
              </a:ext>
            </a:extLst>
          </p:cNvPr>
          <p:cNvSpPr txBox="1"/>
          <p:nvPr/>
        </p:nvSpPr>
        <p:spPr>
          <a:xfrm>
            <a:off x="7524328" y="1268760"/>
            <a:ext cx="863441" cy="3903504"/>
          </a:xfrm>
          <a:prstGeom prst="rect">
            <a:avLst/>
          </a:prstGeom>
          <a:noFill/>
        </p:spPr>
        <p:txBody>
          <a:bodyPr wrap="none" rtlCol="0">
            <a:spAutoFit/>
          </a:bodyPr>
          <a:lstStyle/>
          <a:p>
            <a:pPr algn="l">
              <a:lnSpc>
                <a:spcPct val="150000"/>
              </a:lnSpc>
            </a:pPr>
            <a:r>
              <a:rPr kumimoji="1" lang="en-US" sz="2800" dirty="0">
                <a:latin typeface="Calibri" panose="020F0502020204030204" pitchFamily="34" charset="0"/>
                <a:ea typeface="Calibri" panose="020F0502020204030204" pitchFamily="34" charset="0"/>
                <a:cs typeface="Calibri" panose="020F0502020204030204" pitchFamily="34" charset="0"/>
              </a:rPr>
              <a:t>P. 3</a:t>
            </a:r>
          </a:p>
          <a:p>
            <a:pPr algn="l">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P. 13</a:t>
            </a:r>
          </a:p>
          <a:p>
            <a:pPr algn="l">
              <a:lnSpc>
                <a:spcPct val="150000"/>
              </a:lnSpc>
            </a:pPr>
            <a:r>
              <a:rPr kumimoji="1" lang="en-US" sz="2800" dirty="0">
                <a:latin typeface="Calibri" panose="020F0502020204030204" pitchFamily="34" charset="0"/>
                <a:ea typeface="Calibri" panose="020F0502020204030204" pitchFamily="34" charset="0"/>
                <a:cs typeface="Calibri" panose="020F0502020204030204" pitchFamily="34" charset="0"/>
              </a:rPr>
              <a:t>P. 22</a:t>
            </a:r>
          </a:p>
          <a:p>
            <a:pPr algn="l">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P. 40</a:t>
            </a:r>
          </a:p>
          <a:p>
            <a:pPr algn="l">
              <a:lnSpc>
                <a:spcPct val="150000"/>
              </a:lnSpc>
            </a:pPr>
            <a:r>
              <a:rPr kumimoji="1" lang="en-US" sz="2800" dirty="0">
                <a:latin typeface="Calibri" panose="020F0502020204030204" pitchFamily="34" charset="0"/>
                <a:ea typeface="Calibri" panose="020F0502020204030204" pitchFamily="34" charset="0"/>
                <a:cs typeface="Calibri" panose="020F0502020204030204" pitchFamily="34" charset="0"/>
              </a:rPr>
              <a:t>P. 50</a:t>
            </a:r>
          </a:p>
          <a:p>
            <a:pPr algn="l">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P. 65</a:t>
            </a:r>
          </a:p>
        </p:txBody>
      </p:sp>
      <p:sp>
        <p:nvSpPr>
          <p:cNvPr id="2" name="タイトル 1">
            <a:extLst>
              <a:ext uri="{FF2B5EF4-FFF2-40B4-BE49-F238E27FC236}">
                <a16:creationId xmlns:a16="http://schemas.microsoft.com/office/drawing/2014/main" id="{B8535884-3D07-4DA1-B80F-621E7435701B}"/>
              </a:ext>
            </a:extLst>
          </p:cNvPr>
          <p:cNvSpPr>
            <a:spLocks noGrp="1"/>
          </p:cNvSpPr>
          <p:nvPr>
            <p:ph type="title"/>
          </p:nvPr>
        </p:nvSpPr>
        <p:spPr>
          <a:prstGeom prst="rect">
            <a:avLst/>
          </a:prstGeom>
        </p:spPr>
        <p:txBody>
          <a:bodyPr/>
          <a:lstStyle/>
          <a:p>
            <a:r>
              <a:rPr kumimoji="1" lang="en-US" sz="3200" b="1" dirty="0">
                <a:latin typeface="Calibri" panose="020F0502020204030204" pitchFamily="34" charset="0"/>
                <a:ea typeface="Calibri" panose="020F0502020204030204" pitchFamily="34" charset="0"/>
                <a:cs typeface="Calibri" panose="020F0502020204030204" pitchFamily="34" charset="0"/>
              </a:rPr>
              <a:t>Contents</a:t>
            </a:r>
          </a:p>
        </p:txBody>
      </p:sp>
    </p:spTree>
    <p:extLst>
      <p:ext uri="{BB962C8B-B14F-4D97-AF65-F5344CB8AC3E}">
        <p14:creationId xmlns:p14="http://schemas.microsoft.com/office/powerpoint/2010/main" val="228721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4">
            <a:extLst>
              <a:ext uri="{FF2B5EF4-FFF2-40B4-BE49-F238E27FC236}">
                <a16:creationId xmlns:a16="http://schemas.microsoft.com/office/drawing/2014/main" id="{E8896FE4-D7EB-1588-5EA1-B0E411781301}"/>
              </a:ext>
            </a:extLst>
          </p:cNvPr>
          <p:cNvSpPr>
            <a:spLocks noGrp="1"/>
          </p:cNvSpPr>
          <p:nvPr>
            <p:ph type="body" sz="quarter" idx="10"/>
          </p:nvPr>
        </p:nvSpPr>
        <p:spPr/>
        <p:txBody>
          <a:bodyPr/>
          <a:lstStyle/>
          <a:p>
            <a:r>
              <a:rPr lang="en-US" altLang="ja-JP" dirty="0">
                <a:latin typeface="Calibri" panose="020F0502020204030204" pitchFamily="34" charset="0"/>
                <a:ea typeface="Calibri" panose="020F0502020204030204" pitchFamily="34" charset="0"/>
                <a:cs typeface="Calibri" panose="020F0502020204030204" pitchFamily="34" charset="0"/>
              </a:rPr>
              <a:t>1. History and Philosophy</a:t>
            </a:r>
            <a:endParaRPr lang="ja-JP"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8230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9056340A-4B98-484F-8E56-9C0A02B65939}"/>
              </a:ext>
            </a:extLst>
          </p:cNvPr>
          <p:cNvPicPr>
            <a:picLocks noChangeAspect="1"/>
          </p:cNvPicPr>
          <p:nvPr/>
        </p:nvPicPr>
        <p:blipFill rotWithShape="1">
          <a:blip r:embed="rId2">
            <a:extLst>
              <a:ext uri="{28A0092B-C50C-407E-A947-70E740481C1C}">
                <a14:useLocalDpi xmlns:a14="http://schemas.microsoft.com/office/drawing/2010/main" val="0"/>
              </a:ext>
            </a:extLst>
          </a:blip>
          <a:srcRect l="21166" r="1"/>
          <a:stretch/>
        </p:blipFill>
        <p:spPr>
          <a:xfrm>
            <a:off x="4494171" y="2294179"/>
            <a:ext cx="4326301" cy="3439077"/>
          </a:xfrm>
          <a:prstGeom prst="rect">
            <a:avLst/>
          </a:prstGeom>
          <a:ln>
            <a:noFill/>
          </a:ln>
          <a:effectLst>
            <a:outerShdw blurRad="50800" dist="38100" dir="2700000" algn="tl" rotWithShape="0">
              <a:prstClr val="black">
                <a:alpha val="40000"/>
              </a:prstClr>
            </a:outerShdw>
          </a:effectLst>
        </p:spPr>
      </p:pic>
      <p:sp>
        <p:nvSpPr>
          <p:cNvPr id="17" name="正方形/長方形 16">
            <a:extLst>
              <a:ext uri="{FF2B5EF4-FFF2-40B4-BE49-F238E27FC236}">
                <a16:creationId xmlns:a16="http://schemas.microsoft.com/office/drawing/2014/main" id="{FE1BE9BF-A071-4E73-9E75-9E5DC3378F85}"/>
              </a:ext>
            </a:extLst>
          </p:cNvPr>
          <p:cNvSpPr/>
          <p:nvPr/>
        </p:nvSpPr>
        <p:spPr bwMode="auto">
          <a:xfrm>
            <a:off x="4494171" y="4881062"/>
            <a:ext cx="716568" cy="503121"/>
          </a:xfrm>
          <a:custGeom>
            <a:avLst/>
            <a:gdLst>
              <a:gd name="connsiteX0" fmla="*/ 0 w 1656184"/>
              <a:gd name="connsiteY0" fmla="*/ 0 h 443015"/>
              <a:gd name="connsiteX1" fmla="*/ 1656184 w 1656184"/>
              <a:gd name="connsiteY1" fmla="*/ 0 h 443015"/>
              <a:gd name="connsiteX2" fmla="*/ 1656184 w 1656184"/>
              <a:gd name="connsiteY2" fmla="*/ 443015 h 443015"/>
              <a:gd name="connsiteX3" fmla="*/ 0 w 1656184"/>
              <a:gd name="connsiteY3" fmla="*/ 443015 h 443015"/>
              <a:gd name="connsiteX4" fmla="*/ 0 w 1656184"/>
              <a:gd name="connsiteY4" fmla="*/ 0 h 443015"/>
              <a:gd name="connsiteX0" fmla="*/ 0 w 1656184"/>
              <a:gd name="connsiteY0" fmla="*/ 0 h 443015"/>
              <a:gd name="connsiteX1" fmla="*/ 1600200 w 1656184"/>
              <a:gd name="connsiteY1" fmla="*/ 37322 h 443015"/>
              <a:gd name="connsiteX2" fmla="*/ 1656184 w 1656184"/>
              <a:gd name="connsiteY2" fmla="*/ 443015 h 443015"/>
              <a:gd name="connsiteX3" fmla="*/ 0 w 1656184"/>
              <a:gd name="connsiteY3" fmla="*/ 443015 h 443015"/>
              <a:gd name="connsiteX4" fmla="*/ 0 w 1656184"/>
              <a:gd name="connsiteY4" fmla="*/ 0 h 443015"/>
              <a:gd name="connsiteX0" fmla="*/ 0 w 1656184"/>
              <a:gd name="connsiteY0" fmla="*/ 58701 h 501716"/>
              <a:gd name="connsiteX1" fmla="*/ 1600200 w 1656184"/>
              <a:gd name="connsiteY1" fmla="*/ 96023 h 501716"/>
              <a:gd name="connsiteX2" fmla="*/ 1656184 w 1656184"/>
              <a:gd name="connsiteY2" fmla="*/ 501716 h 501716"/>
              <a:gd name="connsiteX3" fmla="*/ 0 w 1656184"/>
              <a:gd name="connsiteY3" fmla="*/ 501716 h 501716"/>
              <a:gd name="connsiteX4" fmla="*/ 0 w 1656184"/>
              <a:gd name="connsiteY4" fmla="*/ 58701 h 501716"/>
              <a:gd name="connsiteX0" fmla="*/ 0 w 1656184"/>
              <a:gd name="connsiteY0" fmla="*/ 60105 h 503120"/>
              <a:gd name="connsiteX1" fmla="*/ 1185395 w 1656184"/>
              <a:gd name="connsiteY1" fmla="*/ 8178 h 503120"/>
              <a:gd name="connsiteX2" fmla="*/ 1600200 w 1656184"/>
              <a:gd name="connsiteY2" fmla="*/ 97427 h 503120"/>
              <a:gd name="connsiteX3" fmla="*/ 1656184 w 1656184"/>
              <a:gd name="connsiteY3" fmla="*/ 503120 h 503120"/>
              <a:gd name="connsiteX4" fmla="*/ 0 w 1656184"/>
              <a:gd name="connsiteY4" fmla="*/ 503120 h 503120"/>
              <a:gd name="connsiteX5" fmla="*/ 0 w 1656184"/>
              <a:gd name="connsiteY5" fmla="*/ 60105 h 503120"/>
              <a:gd name="connsiteX0" fmla="*/ 0 w 1684175"/>
              <a:gd name="connsiteY0" fmla="*/ 60105 h 503120"/>
              <a:gd name="connsiteX1" fmla="*/ 1185395 w 1684175"/>
              <a:gd name="connsiteY1" fmla="*/ 8178 h 503120"/>
              <a:gd name="connsiteX2" fmla="*/ 1684175 w 1684175"/>
              <a:gd name="connsiteY2" fmla="*/ 181403 h 503120"/>
              <a:gd name="connsiteX3" fmla="*/ 1656184 w 1684175"/>
              <a:gd name="connsiteY3" fmla="*/ 503120 h 503120"/>
              <a:gd name="connsiteX4" fmla="*/ 0 w 1684175"/>
              <a:gd name="connsiteY4" fmla="*/ 503120 h 503120"/>
              <a:gd name="connsiteX5" fmla="*/ 0 w 1684175"/>
              <a:gd name="connsiteY5" fmla="*/ 60105 h 503120"/>
              <a:gd name="connsiteX0" fmla="*/ 0 w 1684175"/>
              <a:gd name="connsiteY0" fmla="*/ 73791 h 516806"/>
              <a:gd name="connsiteX1" fmla="*/ 1260040 w 1684175"/>
              <a:gd name="connsiteY1" fmla="*/ 3202 h 516806"/>
              <a:gd name="connsiteX2" fmla="*/ 1684175 w 1684175"/>
              <a:gd name="connsiteY2" fmla="*/ 195089 h 516806"/>
              <a:gd name="connsiteX3" fmla="*/ 1656184 w 1684175"/>
              <a:gd name="connsiteY3" fmla="*/ 516806 h 516806"/>
              <a:gd name="connsiteX4" fmla="*/ 0 w 1684175"/>
              <a:gd name="connsiteY4" fmla="*/ 516806 h 516806"/>
              <a:gd name="connsiteX5" fmla="*/ 0 w 1684175"/>
              <a:gd name="connsiteY5" fmla="*/ 73791 h 516806"/>
              <a:gd name="connsiteX0" fmla="*/ 0 w 1684175"/>
              <a:gd name="connsiteY0" fmla="*/ 90595 h 533610"/>
              <a:gd name="connsiteX1" fmla="*/ 1344015 w 1684175"/>
              <a:gd name="connsiteY1" fmla="*/ 1345 h 533610"/>
              <a:gd name="connsiteX2" fmla="*/ 1684175 w 1684175"/>
              <a:gd name="connsiteY2" fmla="*/ 211893 h 533610"/>
              <a:gd name="connsiteX3" fmla="*/ 1656184 w 1684175"/>
              <a:gd name="connsiteY3" fmla="*/ 533610 h 533610"/>
              <a:gd name="connsiteX4" fmla="*/ 0 w 1684175"/>
              <a:gd name="connsiteY4" fmla="*/ 533610 h 533610"/>
              <a:gd name="connsiteX5" fmla="*/ 0 w 1684175"/>
              <a:gd name="connsiteY5" fmla="*/ 90595 h 533610"/>
              <a:gd name="connsiteX0" fmla="*/ 0 w 1684175"/>
              <a:gd name="connsiteY0" fmla="*/ 60106 h 503121"/>
              <a:gd name="connsiteX1" fmla="*/ 1322085 w 1684175"/>
              <a:gd name="connsiteY1" fmla="*/ 8178 h 503121"/>
              <a:gd name="connsiteX2" fmla="*/ 1684175 w 1684175"/>
              <a:gd name="connsiteY2" fmla="*/ 181404 h 503121"/>
              <a:gd name="connsiteX3" fmla="*/ 1656184 w 1684175"/>
              <a:gd name="connsiteY3" fmla="*/ 503121 h 503121"/>
              <a:gd name="connsiteX4" fmla="*/ 0 w 1684175"/>
              <a:gd name="connsiteY4" fmla="*/ 503121 h 503121"/>
              <a:gd name="connsiteX5" fmla="*/ 0 w 1684175"/>
              <a:gd name="connsiteY5" fmla="*/ 60106 h 503121"/>
              <a:gd name="connsiteX0" fmla="*/ 0 w 1684175"/>
              <a:gd name="connsiteY0" fmla="*/ 60106 h 503121"/>
              <a:gd name="connsiteX1" fmla="*/ 1322085 w 1684175"/>
              <a:gd name="connsiteY1" fmla="*/ 8178 h 503121"/>
              <a:gd name="connsiteX2" fmla="*/ 1684175 w 1684175"/>
              <a:gd name="connsiteY2" fmla="*/ 181404 h 503121"/>
              <a:gd name="connsiteX3" fmla="*/ 1656184 w 1684175"/>
              <a:gd name="connsiteY3" fmla="*/ 503121 h 503121"/>
              <a:gd name="connsiteX4" fmla="*/ 0 w 1684175"/>
              <a:gd name="connsiteY4" fmla="*/ 503121 h 503121"/>
              <a:gd name="connsiteX5" fmla="*/ 0 w 1684175"/>
              <a:gd name="connsiteY5" fmla="*/ 60106 h 50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175" h="503121">
                <a:moveTo>
                  <a:pt x="0" y="60106"/>
                </a:moveTo>
                <a:cubicBezTo>
                  <a:pt x="197566" y="-22384"/>
                  <a:pt x="1055385" y="1958"/>
                  <a:pt x="1322085" y="8178"/>
                </a:cubicBezTo>
                <a:cubicBezTo>
                  <a:pt x="1610715" y="98374"/>
                  <a:pt x="1605710" y="98914"/>
                  <a:pt x="1684175" y="181404"/>
                </a:cubicBezTo>
                <a:lnTo>
                  <a:pt x="1656184" y="503121"/>
                </a:lnTo>
                <a:lnTo>
                  <a:pt x="0" y="503121"/>
                </a:lnTo>
                <a:lnTo>
                  <a:pt x="0" y="60106"/>
                </a:ln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pic>
        <p:nvPicPr>
          <p:cNvPr id="10" name="Picture 2" descr="C:\Documents and Settings\hmastui\デスクトップ\学部説明\LP-M5500_GXF0106854\Epson_0112_1.jpg"/>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l="5026" t="15732" r="53191" b="10271"/>
          <a:stretch>
            <a:fillRect/>
          </a:stretch>
        </p:blipFill>
        <p:spPr>
          <a:xfrm>
            <a:off x="324172" y="692150"/>
            <a:ext cx="3887788" cy="4864100"/>
          </a:xfrm>
          <a:prstGeom prst="ellipse">
            <a:avLst/>
          </a:prstGeom>
          <a:ln w="28575"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3" name="テキスト ボックス 12"/>
          <p:cNvSpPr txBox="1"/>
          <p:nvPr/>
        </p:nvSpPr>
        <p:spPr>
          <a:xfrm>
            <a:off x="856183" y="2286678"/>
            <a:ext cx="1005404" cy="246221"/>
          </a:xfrm>
          <a:prstGeom prst="rect">
            <a:avLst/>
          </a:prstGeom>
          <a:noFill/>
        </p:spPr>
        <p:txBody>
          <a:bodyPr wrap="none" rtlCol="0">
            <a:spAutoFit/>
          </a:bodyPr>
          <a:lstStyle/>
          <a:p>
            <a:r>
              <a:rPr kumimoji="1" lang="en-US" sz="1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University Farm</a:t>
            </a:r>
          </a:p>
        </p:txBody>
      </p:sp>
      <p:sp>
        <p:nvSpPr>
          <p:cNvPr id="14" name="テキスト ボックス 13"/>
          <p:cNvSpPr txBox="1"/>
          <p:nvPr/>
        </p:nvSpPr>
        <p:spPr>
          <a:xfrm>
            <a:off x="396505" y="3135931"/>
            <a:ext cx="902811" cy="246221"/>
          </a:xfrm>
          <a:prstGeom prst="rect">
            <a:avLst/>
          </a:prstGeom>
          <a:noFill/>
        </p:spPr>
        <p:txBody>
          <a:bodyPr wrap="none" rtlCol="0">
            <a:spAutoFit/>
          </a:bodyPr>
          <a:lstStyle/>
          <a:p>
            <a:r>
              <a:rPr kumimoji="1" lang="en-US" sz="10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Seedling Field</a:t>
            </a:r>
          </a:p>
        </p:txBody>
      </p:sp>
      <p:sp>
        <p:nvSpPr>
          <p:cNvPr id="16" name="テキスト ボックス 15"/>
          <p:cNvSpPr txBox="1"/>
          <p:nvPr/>
        </p:nvSpPr>
        <p:spPr>
          <a:xfrm>
            <a:off x="4788024" y="1130813"/>
            <a:ext cx="3960439" cy="830997"/>
          </a:xfrm>
          <a:prstGeom prst="rect">
            <a:avLst/>
          </a:prstGeom>
          <a:noFill/>
        </p:spPr>
        <p:txBody>
          <a:bodyPr wrap="square" rtlCol="0">
            <a:spAutoFit/>
          </a:bodyPr>
          <a:lstStyle/>
          <a:p>
            <a:pPr algn="ctr"/>
            <a:r>
              <a:rPr kumimoji="1" lang="en-US" altLang="ja-JP" sz="2400" b="1" dirty="0">
                <a:latin typeface="Calibri" panose="020F0502020204030204" pitchFamily="34" charset="0"/>
                <a:ea typeface="Calibri" panose="020F0502020204030204" pitchFamily="34" charset="0"/>
                <a:cs typeface="Calibri" panose="020F0502020204030204" pitchFamily="34" charset="0"/>
              </a:rPr>
              <a:t>School of Agriculture,</a:t>
            </a:r>
          </a:p>
          <a:p>
            <a:pPr algn="ctr"/>
            <a:r>
              <a:rPr lang="en-US" altLang="ja-JP" sz="2400" b="1" dirty="0">
                <a:latin typeface="Calibri" panose="020F0502020204030204" pitchFamily="34" charset="0"/>
                <a:ea typeface="Calibri" panose="020F0502020204030204" pitchFamily="34" charset="0"/>
                <a:cs typeface="Calibri" panose="020F0502020204030204" pitchFamily="34" charset="0"/>
              </a:rPr>
              <a:t>Hokkaido University</a:t>
            </a:r>
            <a:r>
              <a:rPr kumimoji="1" lang="en-US" altLang="ja-JP" sz="2400" b="1" dirty="0">
                <a:latin typeface="Calibri" panose="020F0502020204030204" pitchFamily="34" charset="0"/>
                <a:ea typeface="Calibri" panose="020F0502020204030204" pitchFamily="34" charset="0"/>
                <a:cs typeface="Calibri" panose="020F0502020204030204" pitchFamily="34" charset="0"/>
              </a:rPr>
              <a:t> </a:t>
            </a:r>
            <a:endParaRPr kumimoji="1" lang="en-US" sz="2400" b="1" dirty="0">
              <a:latin typeface="Calibri" panose="020F0502020204030204" pitchFamily="34" charset="0"/>
              <a:ea typeface="Calibri" panose="020F0502020204030204" pitchFamily="34" charset="0"/>
              <a:cs typeface="Calibri" panose="020F0502020204030204" pitchFamily="34" charset="0"/>
            </a:endParaRPr>
          </a:p>
        </p:txBody>
      </p:sp>
      <p:cxnSp>
        <p:nvCxnSpPr>
          <p:cNvPr id="5" name="直線矢印コネクタ 4"/>
          <p:cNvCxnSpPr>
            <a:cxnSpLocks/>
            <a:stCxn id="2" idx="3"/>
          </p:cNvCxnSpPr>
          <p:nvPr/>
        </p:nvCxnSpPr>
        <p:spPr bwMode="auto">
          <a:xfrm>
            <a:off x="2544163" y="3060221"/>
            <a:ext cx="3107957" cy="872835"/>
          </a:xfrm>
          <a:prstGeom prst="straightConnector1">
            <a:avLst/>
          </a:prstGeom>
          <a:ln>
            <a:headEnd type="none" w="med" len="med"/>
            <a:tailEnd type="triangle"/>
          </a:ln>
        </p:spPr>
        <p:style>
          <a:lnRef idx="2">
            <a:schemeClr val="accent5"/>
          </a:lnRef>
          <a:fillRef idx="0">
            <a:schemeClr val="accent5"/>
          </a:fillRef>
          <a:effectRef idx="1">
            <a:schemeClr val="accent5"/>
          </a:effectRef>
          <a:fontRef idx="minor">
            <a:schemeClr val="tx1"/>
          </a:fontRef>
        </p:style>
      </p:cxnSp>
      <p:sp>
        <p:nvSpPr>
          <p:cNvPr id="2" name="四角形: 対角を切り取る 1"/>
          <p:cNvSpPr/>
          <p:nvPr/>
        </p:nvSpPr>
        <p:spPr bwMode="auto">
          <a:xfrm rot="5931910">
            <a:off x="1832186" y="2501913"/>
            <a:ext cx="468000" cy="967513"/>
          </a:xfrm>
          <a:prstGeom prst="snip2DiagRect">
            <a:avLst>
              <a:gd name="adj1" fmla="val 14198"/>
              <a:gd name="adj2" fmla="val 36765"/>
            </a:avLst>
          </a:prstGeom>
          <a:no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Calibri" panose="020F0502020204030204" pitchFamily="34" charset="0"/>
              <a:ea typeface="游ゴシック" panose="020B0400000000000000" pitchFamily="50" charset="-128"/>
              <a:cs typeface="Calibri" panose="020F0502020204030204" pitchFamily="34" charset="0"/>
            </a:endParaRPr>
          </a:p>
        </p:txBody>
      </p:sp>
    </p:spTree>
    <p:extLst>
      <p:ext uri="{BB962C8B-B14F-4D97-AF65-F5344CB8AC3E}">
        <p14:creationId xmlns:p14="http://schemas.microsoft.com/office/powerpoint/2010/main" val="2488519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FE5C4800-E3A2-11C3-2FC2-5EA0D9667A01}"/>
              </a:ext>
            </a:extLst>
          </p:cNvPr>
          <p:cNvSpPr>
            <a:spLocks noGrp="1"/>
          </p:cNvSpPr>
          <p:nvPr>
            <p:ph type="title"/>
          </p:nvPr>
        </p:nvSpPr>
        <p:spPr/>
        <p:txBody>
          <a:bodyPr/>
          <a:lstStyle/>
          <a:p>
            <a:r>
              <a:rPr lang="ja-JP" altLang="ja-JP" b="1" dirty="0">
                <a:latin typeface="Calibri" panose="020F0502020204030204" pitchFamily="34" charset="0"/>
                <a:cs typeface="Calibri" panose="020F0502020204030204" pitchFamily="34" charset="0"/>
              </a:rPr>
              <a:t>History of School of Agriculture</a:t>
            </a:r>
            <a:r>
              <a:rPr lang="en-US" altLang="ja-JP" b="1" dirty="0">
                <a:latin typeface="Calibri" panose="020F0502020204030204" pitchFamily="34" charset="0"/>
                <a:ea typeface="Calibri" panose="020F0502020204030204" pitchFamily="34" charset="0"/>
                <a:cs typeface="Calibri" panose="020F0502020204030204" pitchFamily="34" charset="0"/>
              </a:rPr>
              <a:t>, </a:t>
            </a:r>
            <a:r>
              <a:rPr lang="ja-JP" altLang="ja-JP" b="1" dirty="0">
                <a:latin typeface="Calibri" panose="020F0502020204030204" pitchFamily="34" charset="0"/>
                <a:cs typeface="Calibri" panose="020F0502020204030204" pitchFamily="34" charset="0"/>
              </a:rPr>
              <a:t>Hokkaido University </a:t>
            </a:r>
            <a:endParaRPr lang="ja-JP" altLang="en-US" b="1" dirty="0">
              <a:latin typeface="Calibri" panose="020F0502020204030204" pitchFamily="34" charset="0"/>
              <a:cs typeface="Calibri" panose="020F0502020204030204" pitchFamily="34" charset="0"/>
            </a:endParaRPr>
          </a:p>
        </p:txBody>
      </p:sp>
      <p:sp>
        <p:nvSpPr>
          <p:cNvPr id="2" name="正方形/長方形 1"/>
          <p:cNvSpPr/>
          <p:nvPr/>
        </p:nvSpPr>
        <p:spPr>
          <a:xfrm>
            <a:off x="251520" y="625326"/>
            <a:ext cx="8703332" cy="5539978"/>
          </a:xfrm>
          <a:prstGeom prst="rect">
            <a:avLst/>
          </a:prstGeom>
        </p:spPr>
        <p:txBody>
          <a:bodyPr wrap="square">
            <a:spAutoFit/>
          </a:bodyPr>
          <a:lstStyle/>
          <a:p>
            <a:pPr algn="l">
              <a:spcAft>
                <a:spcPts val="600"/>
              </a:spcAft>
            </a:pPr>
            <a:r>
              <a:rPr lang="en-US" dirty="0">
                <a:latin typeface="Calibri" panose="020F0502020204030204" pitchFamily="34" charset="0"/>
                <a:ea typeface="Calibri" panose="020F0502020204030204" pitchFamily="34" charset="0"/>
                <a:cs typeface="Calibri" panose="020F0502020204030204" pitchFamily="34" charset="0"/>
              </a:rPr>
              <a:t>1869 Hokkaido Development Commission (HDC) established</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1871 Horace Capron visits Japan and recommends establishing an agricultural </a:t>
            </a:r>
          </a:p>
          <a:p>
            <a:pPr indent="534988" algn="l">
              <a:spcAft>
                <a:spcPts val="600"/>
              </a:spcAft>
            </a:pPr>
            <a:r>
              <a:rPr lang="en-US" dirty="0">
                <a:latin typeface="Calibri" panose="020F0502020204030204" pitchFamily="34" charset="0"/>
                <a:ea typeface="Calibri" panose="020F0502020204030204" pitchFamily="34" charset="0"/>
                <a:cs typeface="Calibri" panose="020F0502020204030204" pitchFamily="34" charset="0"/>
              </a:rPr>
              <a:t>school in Hokkaido</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1872 Temporary HDC school opens in Shiba, Tokyo</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1875 HDC school renamed Sapporo School</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1876 Sapporo Agricultural College established</a:t>
            </a:r>
          </a:p>
          <a:p>
            <a:pPr indent="534988" algn="l">
              <a:spcAft>
                <a:spcPts val="600"/>
              </a:spcAft>
            </a:pPr>
            <a:r>
              <a:rPr lang="en-US" dirty="0">
                <a:latin typeface="Calibri" panose="020F0502020204030204" pitchFamily="34" charset="0"/>
                <a:ea typeface="Calibri" panose="020F0502020204030204" pitchFamily="34" charset="0"/>
                <a:cs typeface="Calibri" panose="020F0502020204030204" pitchFamily="34" charset="0"/>
              </a:rPr>
              <a:t>	 </a:t>
            </a:r>
            <a:r>
              <a:rPr lang="en-US" i="1" dirty="0">
                <a:solidFill>
                  <a:srgbClr val="0070C0"/>
                </a:solidFill>
                <a:latin typeface="Calibri" panose="020F0502020204030204" pitchFamily="34" charset="0"/>
                <a:ea typeface="Calibri" panose="020F0502020204030204" pitchFamily="34" charset="0"/>
                <a:cs typeface="Calibri" panose="020F0502020204030204" pitchFamily="34" charset="0"/>
              </a:rPr>
              <a:t>The first institution </a:t>
            </a:r>
            <a:r>
              <a:rPr lang="en-US" altLang="ja-JP" i="1" dirty="0">
                <a:solidFill>
                  <a:srgbClr val="0070C0"/>
                </a:solidFill>
                <a:latin typeface="Calibri" panose="020F0502020204030204" pitchFamily="34" charset="0"/>
                <a:ea typeface="Calibri" panose="020F0502020204030204" pitchFamily="34" charset="0"/>
                <a:cs typeface="Calibri" panose="020F0502020204030204" pitchFamily="34" charset="0"/>
              </a:rPr>
              <a:t>in Japan </a:t>
            </a:r>
            <a:r>
              <a:rPr lang="en-US" i="1" dirty="0">
                <a:solidFill>
                  <a:srgbClr val="0070C0"/>
                </a:solidFill>
                <a:latin typeface="Calibri" panose="020F0502020204030204" pitchFamily="34" charset="0"/>
                <a:ea typeface="Calibri" panose="020F0502020204030204" pitchFamily="34" charset="0"/>
                <a:cs typeface="Calibri" panose="020F0502020204030204" pitchFamily="34" charset="0"/>
              </a:rPr>
              <a:t>to confer bachelor’s degrees</a:t>
            </a:r>
          </a:p>
          <a:p>
            <a:pPr algn="l">
              <a:spcAft>
                <a:spcPts val="600"/>
              </a:spcAft>
            </a:pPr>
            <a:r>
              <a:rPr lang="en-US" dirty="0">
                <a:latin typeface="Calibri" panose="020F0502020204030204" pitchFamily="34" charset="0"/>
                <a:ea typeface="Calibri" panose="020F0502020204030204" pitchFamily="34" charset="0"/>
                <a:cs typeface="Calibri" panose="020F0502020204030204" pitchFamily="34" charset="0"/>
              </a:rPr>
              <a:t>1907 Integrated into Tohoku Imperial University as its Agricultural College</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1918 Became the </a:t>
            </a:r>
            <a:r>
              <a:rPr lang="en-US" altLang="ja-JP" dirty="0">
                <a:latin typeface="Calibri" panose="020F0502020204030204" pitchFamily="34" charset="0"/>
                <a:ea typeface="Calibri" panose="020F0502020204030204" pitchFamily="34" charset="0"/>
                <a:cs typeface="Calibri" panose="020F0502020204030204" pitchFamily="34" charset="0"/>
              </a:rPr>
              <a:t>Agricultural College of </a:t>
            </a:r>
            <a:r>
              <a:rPr lang="en-US" dirty="0">
                <a:latin typeface="Calibri" panose="020F0502020204030204" pitchFamily="34" charset="0"/>
                <a:ea typeface="Calibri" panose="020F0502020204030204" pitchFamily="34" charset="0"/>
                <a:cs typeface="Calibri" panose="020F0502020204030204" pitchFamily="34" charset="0"/>
              </a:rPr>
              <a:t>Hokkaido Imperial University</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1919</a:t>
            </a:r>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ja-JP" altLang="ja-JP" dirty="0">
                <a:latin typeface="Calibri" panose="020F0502020204030204" pitchFamily="34" charset="0"/>
                <a:cs typeface="Calibri" panose="020F0502020204030204" pitchFamily="34" charset="0"/>
              </a:rPr>
              <a:t>Faculties of Agriculture, Medicine, Engineering, and Science </a:t>
            </a:r>
            <a:endParaRPr lang="en-US" altLang="ja-JP" dirty="0">
              <a:latin typeface="Calibri" panose="020F0502020204030204" pitchFamily="34" charset="0"/>
              <a:cs typeface="Calibri" panose="020F0502020204030204" pitchFamily="34" charset="0"/>
            </a:endParaRPr>
          </a:p>
          <a:p>
            <a:pPr algn="l">
              <a:spcAft>
                <a:spcPts val="600"/>
              </a:spcAft>
            </a:pPr>
            <a:r>
              <a:rPr lang="en-US" altLang="ja-JP" dirty="0">
                <a:latin typeface="Calibri" panose="020F0502020204030204" pitchFamily="34" charset="0"/>
                <a:cs typeface="Calibri" panose="020F0502020204030204" pitchFamily="34" charset="0"/>
              </a:rPr>
              <a:t>	</a:t>
            </a:r>
            <a:r>
              <a:rPr lang="ja-JP" altLang="ja-JP" dirty="0">
                <a:latin typeface="Calibri" panose="020F0502020204030204" pitchFamily="34" charset="0"/>
                <a:cs typeface="Calibri" panose="020F0502020204030204" pitchFamily="34" charset="0"/>
              </a:rPr>
              <a:t>established at Hokkaido Imperial University</a:t>
            </a:r>
            <a:b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1947 Renamed School of Agriculture, </a:t>
            </a:r>
            <a:r>
              <a:rPr lang="en-US" altLang="ja-JP" dirty="0">
                <a:latin typeface="Calibri" panose="020F0502020204030204" pitchFamily="34" charset="0"/>
                <a:ea typeface="Calibri" panose="020F0502020204030204" pitchFamily="34" charset="0"/>
                <a:cs typeface="Calibri" panose="020F0502020204030204" pitchFamily="34" charset="0"/>
              </a:rPr>
              <a:t>Hokkaido University </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 Faculties of Fisheries (1949) and Veterinary Medicine (1952) became independent</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1953 Graduate School of Agriculture established</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1992 School of Agriculture reorganized into 7 departments</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2006 Graduate school reorganized into </a:t>
            </a:r>
          </a:p>
          <a:p>
            <a:pPr algn="l">
              <a:spcAft>
                <a:spcPts val="600"/>
              </a:spcAft>
            </a:pPr>
            <a:r>
              <a:rPr lang="en-US" dirty="0">
                <a:latin typeface="Calibri" panose="020F0502020204030204" pitchFamily="34" charset="0"/>
                <a:ea typeface="Calibri" panose="020F0502020204030204" pitchFamily="34" charset="0"/>
                <a:cs typeface="Calibri" panose="020F0502020204030204" pitchFamily="34" charset="0"/>
              </a:rPr>
              <a:t>			the Graduate School and Research Faculty of Agriculture</a:t>
            </a:r>
          </a:p>
          <a:p>
            <a:pPr algn="l">
              <a:spcAft>
                <a:spcPts val="600"/>
              </a:spcAft>
            </a:pPr>
            <a:r>
              <a:rPr lang="en-US" dirty="0">
                <a:latin typeface="Calibri" panose="020F0502020204030204" pitchFamily="34" charset="0"/>
                <a:ea typeface="Calibri" panose="020F0502020204030204" pitchFamily="34" charset="0"/>
                <a:cs typeface="Calibri" panose="020F0502020204030204" pitchFamily="34" charset="0"/>
              </a:rPr>
              <a:t>2019 Graduate school reorganized into one division with 3 courses</a:t>
            </a:r>
          </a:p>
        </p:txBody>
      </p:sp>
    </p:spTree>
    <p:extLst>
      <p:ext uri="{BB962C8B-B14F-4D97-AF65-F5344CB8AC3E}">
        <p14:creationId xmlns:p14="http://schemas.microsoft.com/office/powerpoint/2010/main" val="2764979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a:extLst>
              <a:ext uri="{FF2B5EF4-FFF2-40B4-BE49-F238E27FC236}">
                <a16:creationId xmlns:a16="http://schemas.microsoft.com/office/drawing/2014/main" id="{6CA0871D-646B-29F8-D4B7-BD16E64E1AC4}"/>
              </a:ext>
            </a:extLst>
          </p:cNvPr>
          <p:cNvSpPr>
            <a:spLocks noGrp="1"/>
          </p:cNvSpPr>
          <p:nvPr>
            <p:ph type="title"/>
          </p:nvPr>
        </p:nvSpPr>
        <p:spPr/>
        <p:txBody>
          <a:bodyPr/>
          <a:lstStyle/>
          <a:p>
            <a:r>
              <a:rPr lang="ja-JP" altLang="ja-JP" b="1" dirty="0">
                <a:latin typeface="Calibri" panose="020F0502020204030204" pitchFamily="34" charset="0"/>
                <a:cs typeface="Calibri" panose="020F0502020204030204" pitchFamily="34" charset="0"/>
              </a:rPr>
              <a:t>Founders of Sapporo Agricultural College</a:t>
            </a:r>
            <a:endParaRPr lang="ja-JP" altLang="en-US" b="1" dirty="0">
              <a:latin typeface="Calibri" panose="020F0502020204030204" pitchFamily="34" charset="0"/>
              <a:cs typeface="Calibri" panose="020F0502020204030204" pitchFamily="34" charset="0"/>
            </a:endParaRPr>
          </a:p>
        </p:txBody>
      </p:sp>
      <p:pic>
        <p:nvPicPr>
          <p:cNvPr id="3" name="Picture 2" descr="C:\Users\Hirokazui Matsui\Desktop\150px-William_S__Clark.jpg"/>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7093" y="1346928"/>
            <a:ext cx="1800000" cy="25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 name="Picture 3" descr="C:\Users\Hirokazui Matsui\Desktop\250px-Kiyotaka_Kuroda_formal.jp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615" y="1340768"/>
            <a:ext cx="1800000" cy="25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7" descr="C:\Users\Hirokazui Matsui\Desktop\240px-Horace_Capron.jpg"/>
          <p:cNvPicPr>
            <a:picLocks noChangeArrowheads="1"/>
          </p:cNvPicPr>
          <p:nvPr/>
        </p:nvPicPr>
        <p:blipFill>
          <a:blip r:embed="rId4">
            <a:extLst>
              <a:ext uri="{28A0092B-C50C-407E-A947-70E740481C1C}">
                <a14:useLocalDpi xmlns:a14="http://schemas.microsoft.com/office/drawing/2010/main" val="0"/>
              </a:ext>
            </a:extLst>
          </a:blip>
          <a:srcRect t="6879" b="-2"/>
          <a:stretch>
            <a:fillRect/>
          </a:stretch>
        </p:blipFill>
        <p:spPr bwMode="auto">
          <a:xfrm>
            <a:off x="3783854" y="1340768"/>
            <a:ext cx="1800000" cy="25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Rectangle 2"/>
          <p:cNvSpPr txBox="1">
            <a:spLocks noChangeArrowheads="1"/>
          </p:cNvSpPr>
          <p:nvPr/>
        </p:nvSpPr>
        <p:spPr bwMode="auto">
          <a:xfrm>
            <a:off x="1050614" y="4360317"/>
            <a:ext cx="1892331" cy="1156915"/>
          </a:xfrm>
          <a:prstGeom prst="rect">
            <a:avLst/>
          </a:prstGeom>
          <a:noFill/>
          <a:ln w="9525">
            <a:noFill/>
            <a:miter lim="800000"/>
            <a:headEnd/>
            <a:tailEnd/>
          </a:ln>
        </p:spPr>
        <p:txBody>
          <a:bodyPr anchor="ctr"/>
          <a:lstStyle/>
          <a:p>
            <a:pPr algn="l">
              <a:defRPr/>
            </a:pPr>
            <a:r>
              <a:rPr lang="en-US" sz="1600" b="1" dirty="0">
                <a:latin typeface="Calibri" panose="020F0502020204030204" pitchFamily="34" charset="0"/>
                <a:ea typeface="Calibri" panose="020F0502020204030204" pitchFamily="34" charset="0"/>
                <a:cs typeface="Calibri" panose="020F0502020204030204" pitchFamily="34" charset="0"/>
              </a:rPr>
              <a:t>Kiyotaka Kuroda</a:t>
            </a:r>
          </a:p>
          <a:p>
            <a:pPr algn="l">
              <a:defRPr/>
            </a:pPr>
            <a:r>
              <a:rPr lang="en-US" sz="1600" b="1" dirty="0">
                <a:latin typeface="Calibri" panose="020F0502020204030204" pitchFamily="34" charset="0"/>
                <a:ea typeface="Calibri" panose="020F0502020204030204" pitchFamily="34" charset="0"/>
                <a:cs typeface="Calibri" panose="020F0502020204030204" pitchFamily="34" charset="0"/>
              </a:rPr>
              <a:t>1840-1900 </a:t>
            </a:r>
          </a:p>
          <a:p>
            <a:pPr marL="285750" indent="-285750" algn="l">
              <a:buFont typeface="Arial" panose="020B0604020202020204" pitchFamily="34" charset="0"/>
              <a:buChar char="•"/>
              <a:defRPr/>
            </a:pPr>
            <a:r>
              <a:rPr lang="en-US" sz="1600" b="1" dirty="0">
                <a:latin typeface="Calibri" panose="020F0502020204030204" pitchFamily="34" charset="0"/>
                <a:ea typeface="Calibri" panose="020F0502020204030204" pitchFamily="34" charset="0"/>
                <a:cs typeface="Calibri" panose="020F0502020204030204" pitchFamily="34" charset="0"/>
              </a:rPr>
              <a:t>Hokkaido Development Commissioner　 </a:t>
            </a:r>
          </a:p>
          <a:p>
            <a:pPr marL="285750" indent="-285750" algn="l">
              <a:buFont typeface="Arial" panose="020B0604020202020204" pitchFamily="34" charset="0"/>
              <a:buChar char="•"/>
              <a:defRPr/>
            </a:pPr>
            <a:r>
              <a:rPr lang="en-US" sz="1600" b="1" dirty="0">
                <a:latin typeface="Calibri" panose="020F0502020204030204" pitchFamily="34" charset="0"/>
                <a:ea typeface="Calibri" panose="020F0502020204030204" pitchFamily="34" charset="0"/>
                <a:cs typeface="Calibri" panose="020F0502020204030204" pitchFamily="34" charset="0"/>
              </a:rPr>
              <a:t>Later became Prime Minister</a:t>
            </a:r>
          </a:p>
        </p:txBody>
      </p:sp>
      <p:sp>
        <p:nvSpPr>
          <p:cNvPr id="10" name="Rectangle 2"/>
          <p:cNvSpPr txBox="1">
            <a:spLocks noChangeArrowheads="1"/>
          </p:cNvSpPr>
          <p:nvPr/>
        </p:nvSpPr>
        <p:spPr bwMode="auto">
          <a:xfrm>
            <a:off x="3708363" y="4163126"/>
            <a:ext cx="1985061" cy="1497953"/>
          </a:xfrm>
          <a:prstGeom prst="rect">
            <a:avLst/>
          </a:prstGeom>
          <a:noFill/>
          <a:ln w="9525">
            <a:noFill/>
            <a:miter lim="800000"/>
            <a:headEnd/>
            <a:tailEnd/>
          </a:ln>
        </p:spPr>
        <p:txBody>
          <a:bodyPr anchor="ctr"/>
          <a:lstStyle/>
          <a:p>
            <a:pPr algn="l">
              <a:defRPr/>
            </a:pPr>
            <a:r>
              <a:rPr lang="en-US" sz="1600" b="1" dirty="0">
                <a:latin typeface="Calibri" panose="020F0502020204030204" pitchFamily="34" charset="0"/>
                <a:ea typeface="Calibri" panose="020F0502020204030204" pitchFamily="34" charset="0"/>
                <a:cs typeface="Calibri" panose="020F0502020204030204" pitchFamily="34" charset="0"/>
              </a:rPr>
              <a:t>Horace Capron 1804-1885</a:t>
            </a:r>
          </a:p>
          <a:p>
            <a:pPr marL="285750" indent="-285750" algn="l">
              <a:buFont typeface="Arial" panose="020B0604020202020204" pitchFamily="34" charset="0"/>
              <a:buChar char="•"/>
              <a:defRPr/>
            </a:pPr>
            <a:r>
              <a:rPr lang="en-US" sz="1600" b="1" dirty="0">
                <a:latin typeface="Calibri" panose="020F0502020204030204" pitchFamily="34" charset="0"/>
                <a:ea typeface="Calibri" panose="020F0502020204030204" pitchFamily="34" charset="0"/>
                <a:cs typeface="Calibri" panose="020F0502020204030204" pitchFamily="34" charset="0"/>
              </a:rPr>
              <a:t>HDC advisor (1871-1875) 　 </a:t>
            </a:r>
          </a:p>
          <a:p>
            <a:pPr marL="285750" indent="-285750" algn="l">
              <a:buFont typeface="Arial" panose="020B0604020202020204" pitchFamily="34" charset="0"/>
              <a:buChar char="•"/>
              <a:defRPr/>
            </a:pPr>
            <a:r>
              <a:rPr lang="en-US" sz="1600" b="1" dirty="0">
                <a:latin typeface="Calibri" panose="020F0502020204030204" pitchFamily="34" charset="0"/>
                <a:ea typeface="Calibri" panose="020F0502020204030204" pitchFamily="34" charset="0"/>
                <a:cs typeface="Calibri" panose="020F0502020204030204" pitchFamily="34" charset="0"/>
              </a:rPr>
              <a:t>US Commissioner of Agriculture</a:t>
            </a:r>
          </a:p>
        </p:txBody>
      </p:sp>
      <p:sp>
        <p:nvSpPr>
          <p:cNvPr id="11" name="Rectangle 2"/>
          <p:cNvSpPr txBox="1">
            <a:spLocks noChangeArrowheads="1"/>
          </p:cNvSpPr>
          <p:nvPr/>
        </p:nvSpPr>
        <p:spPr bwMode="auto">
          <a:xfrm>
            <a:off x="6424562" y="4163127"/>
            <a:ext cx="2251894" cy="1714145"/>
          </a:xfrm>
          <a:prstGeom prst="rect">
            <a:avLst/>
          </a:prstGeom>
          <a:noFill/>
          <a:ln w="9525">
            <a:noFill/>
            <a:miter lim="800000"/>
            <a:headEnd/>
            <a:tailEnd/>
          </a:ln>
        </p:spPr>
        <p:txBody>
          <a:bodyPr anchor="ctr"/>
          <a:lstStyle/>
          <a:p>
            <a:pPr algn="l">
              <a:defRPr/>
            </a:pPr>
            <a:r>
              <a:rPr lang="en-US" sz="1600" b="1" dirty="0">
                <a:latin typeface="Calibri" panose="020F0502020204030204" pitchFamily="34" charset="0"/>
                <a:ea typeface="Calibri" panose="020F0502020204030204" pitchFamily="34" charset="0"/>
                <a:cs typeface="Calibri" panose="020F0502020204030204" pitchFamily="34" charset="0"/>
              </a:rPr>
              <a:t>W. S. Clark</a:t>
            </a:r>
          </a:p>
          <a:p>
            <a:pPr algn="l">
              <a:defRPr/>
            </a:pPr>
            <a:r>
              <a:rPr lang="en-US" sz="1600" b="1" dirty="0">
                <a:latin typeface="Calibri" panose="020F0502020204030204" pitchFamily="34" charset="0"/>
                <a:ea typeface="Calibri" panose="020F0502020204030204" pitchFamily="34" charset="0"/>
                <a:cs typeface="Calibri" panose="020F0502020204030204" pitchFamily="34" charset="0"/>
              </a:rPr>
              <a:t>1826-1886</a:t>
            </a:r>
          </a:p>
          <a:p>
            <a:pPr marL="285750" indent="-285750" algn="l">
              <a:buFont typeface="Arial" panose="020B0604020202020204" pitchFamily="34" charset="0"/>
              <a:buChar char="•"/>
              <a:defRPr/>
            </a:pPr>
            <a:r>
              <a:rPr lang="en-US" sz="1600" b="1" dirty="0">
                <a:latin typeface="Calibri" panose="020F0502020204030204" pitchFamily="34" charset="0"/>
                <a:ea typeface="Calibri" panose="020F0502020204030204" pitchFamily="34" charset="0"/>
                <a:cs typeface="Calibri" panose="020F0502020204030204" pitchFamily="34" charset="0"/>
              </a:rPr>
              <a:t>Assistant director</a:t>
            </a:r>
          </a:p>
          <a:p>
            <a:pPr algn="l">
              <a:defRPr/>
            </a:pPr>
            <a:r>
              <a:rPr lang="en-US" sz="1600" b="1" dirty="0">
                <a:latin typeface="Calibri" panose="020F0502020204030204" pitchFamily="34" charset="0"/>
                <a:ea typeface="Calibri" panose="020F0502020204030204" pitchFamily="34" charset="0"/>
                <a:cs typeface="Calibri" panose="020F0502020204030204" pitchFamily="34" charset="0"/>
              </a:rPr>
              <a:t>      (8 months)</a:t>
            </a:r>
          </a:p>
          <a:p>
            <a:pPr marL="285750" indent="-285750" algn="l">
              <a:buFont typeface="Arial" panose="020B0604020202020204" pitchFamily="34" charset="0"/>
              <a:buChar char="•"/>
              <a:defRPr/>
            </a:pPr>
            <a:r>
              <a:rPr lang="en-US" altLang="ja-JP" sz="1600" b="1" dirty="0">
                <a:latin typeface="Calibri" panose="020F0502020204030204" pitchFamily="34" charset="0"/>
                <a:ea typeface="Calibri" panose="020F0502020204030204" pitchFamily="34" charset="0"/>
                <a:cs typeface="Calibri" panose="020F0502020204030204" pitchFamily="34" charset="0"/>
              </a:rPr>
              <a:t>President of </a:t>
            </a:r>
            <a:r>
              <a:rPr lang="en-US" sz="1600" b="1" dirty="0">
                <a:latin typeface="Calibri" panose="020F0502020204030204" pitchFamily="34" charset="0"/>
                <a:ea typeface="Calibri" panose="020F0502020204030204" pitchFamily="34" charset="0"/>
                <a:cs typeface="Calibri" panose="020F0502020204030204" pitchFamily="34" charset="0"/>
              </a:rPr>
              <a:t>Massachusetts Agricultural College</a:t>
            </a:r>
          </a:p>
        </p:txBody>
      </p:sp>
    </p:spTree>
    <p:extLst>
      <p:ext uri="{BB962C8B-B14F-4D97-AF65-F5344CB8AC3E}">
        <p14:creationId xmlns:p14="http://schemas.microsoft.com/office/powerpoint/2010/main" val="3567004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9ABB0F-68D5-96C0-DD52-9282CAE4E3AE}"/>
              </a:ext>
            </a:extLst>
          </p:cNvPr>
          <p:cNvSpPr>
            <a:spLocks noGrp="1"/>
          </p:cNvSpPr>
          <p:nvPr>
            <p:ph type="title"/>
          </p:nvPr>
        </p:nvSpPr>
        <p:spPr/>
        <p:txBody>
          <a:bodyPr/>
          <a:lstStyle/>
          <a:p>
            <a:r>
              <a:rPr lang="ja-JP" altLang="ja-JP" b="1" dirty="0">
                <a:latin typeface="Calibri" panose="020F0502020204030204" pitchFamily="34" charset="0"/>
                <a:cs typeface="Calibri" panose="020F0502020204030204" pitchFamily="34" charset="0"/>
              </a:rPr>
              <a:t>Prominent Figures of Sapporo Agricultural College</a:t>
            </a:r>
            <a:r>
              <a:rPr lang="ja-JP" altLang="ja-JP" dirty="0">
                <a:latin typeface="Calibri" panose="020F0502020204030204" pitchFamily="34" charset="0"/>
                <a:cs typeface="Calibri" panose="020F0502020204030204" pitchFamily="34" charset="0"/>
              </a:rPr>
              <a:t> </a:t>
            </a:r>
            <a:endParaRPr kumimoji="1" lang="ja-JP" altLang="en-US" dirty="0">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8E3F9813-E520-1E0A-4D3C-4F50BFE128F0}"/>
              </a:ext>
            </a:extLst>
          </p:cNvPr>
          <p:cNvSpPr txBox="1">
            <a:spLocks noChangeArrowheads="1"/>
          </p:cNvSpPr>
          <p:nvPr/>
        </p:nvSpPr>
        <p:spPr bwMode="auto">
          <a:xfrm>
            <a:off x="358005" y="3499323"/>
            <a:ext cx="2088678" cy="1657869"/>
          </a:xfrm>
          <a:prstGeom prst="rect">
            <a:avLst/>
          </a:prstGeom>
          <a:noFill/>
          <a:ln w="9525">
            <a:noFill/>
            <a:miter lim="800000"/>
            <a:headEnd/>
            <a:tailEnd/>
          </a:ln>
        </p:spPr>
        <p:txBody>
          <a:bodyPr anchor="t"/>
          <a:lstStyle/>
          <a:p>
            <a:pPr algn="l">
              <a:defRPr/>
            </a:pPr>
            <a:r>
              <a:rPr lang="en-US" sz="1600" b="1" dirty="0">
                <a:latin typeface="Calibri" panose="020F0502020204030204" pitchFamily="34" charset="0"/>
                <a:ea typeface="Calibri" panose="020F0502020204030204" pitchFamily="34" charset="0"/>
                <a:cs typeface="Calibri" panose="020F0502020204030204" pitchFamily="34" charset="0"/>
              </a:rPr>
              <a:t>Shosuke Sato　</a:t>
            </a:r>
          </a:p>
          <a:p>
            <a:pPr algn="l">
              <a:defRPr/>
            </a:pPr>
            <a:r>
              <a:rPr lang="en-US" sz="1600" b="1" dirty="0">
                <a:latin typeface="Calibri" panose="020F0502020204030204" pitchFamily="34" charset="0"/>
                <a:ea typeface="Calibri" panose="020F0502020204030204" pitchFamily="34" charset="0"/>
                <a:cs typeface="Calibri" panose="020F0502020204030204" pitchFamily="34" charset="0"/>
              </a:rPr>
              <a:t>1856-1939　　</a:t>
            </a:r>
          </a:p>
          <a:p>
            <a:pPr marL="285750" indent="-285750" algn="l">
              <a:buFont typeface="Arial" panose="020B0604020202020204" pitchFamily="34" charset="0"/>
              <a:buChar char="•"/>
              <a:defRPr/>
            </a:pPr>
            <a:r>
              <a:rPr lang="en-US" sz="1600" b="1" dirty="0">
                <a:latin typeface="Calibri" panose="020F0502020204030204" pitchFamily="34" charset="0"/>
                <a:ea typeface="Calibri" panose="020F0502020204030204" pitchFamily="34" charset="0"/>
                <a:cs typeface="Calibri" panose="020F0502020204030204" pitchFamily="34" charset="0"/>
              </a:rPr>
              <a:t>Member of the first graduating class　</a:t>
            </a:r>
          </a:p>
          <a:p>
            <a:pPr marL="285750" indent="-285750" algn="l">
              <a:buFont typeface="Arial" panose="020B0604020202020204" pitchFamily="34" charset="0"/>
              <a:buChar char="•"/>
              <a:defRPr/>
            </a:pPr>
            <a:r>
              <a:rPr lang="en-US" sz="1600" b="1" dirty="0">
                <a:latin typeface="Calibri" panose="020F0502020204030204" pitchFamily="34" charset="0"/>
                <a:ea typeface="Calibri" panose="020F0502020204030204" pitchFamily="34" charset="0"/>
                <a:cs typeface="Calibri" panose="020F0502020204030204" pitchFamily="34" charset="0"/>
              </a:rPr>
              <a:t>Father of Hokkaido University</a:t>
            </a:r>
          </a:p>
          <a:p>
            <a:pPr marL="285750" indent="-285750" algn="l">
              <a:buFont typeface="Arial" panose="020B0604020202020204" pitchFamily="34" charset="0"/>
              <a:buChar char="•"/>
              <a:defRPr/>
            </a:pPr>
            <a:r>
              <a:rPr lang="en-US" sz="1600" b="1" dirty="0">
                <a:latin typeface="Calibri" panose="020F0502020204030204" pitchFamily="34" charset="0"/>
                <a:ea typeface="Calibri" panose="020F0502020204030204" pitchFamily="34" charset="0"/>
                <a:cs typeface="Calibri" panose="020F0502020204030204" pitchFamily="34" charset="0"/>
              </a:rPr>
              <a:t>Director/President</a:t>
            </a:r>
          </a:p>
          <a:p>
            <a:pPr algn="l">
              <a:defRPr/>
            </a:pPr>
            <a:r>
              <a:rPr lang="en-US" sz="1600" b="1" dirty="0">
                <a:latin typeface="Calibri" panose="020F0502020204030204" pitchFamily="34" charset="0"/>
                <a:ea typeface="Calibri" panose="020F0502020204030204" pitchFamily="34" charset="0"/>
                <a:cs typeface="Calibri" panose="020F0502020204030204" pitchFamily="34" charset="0"/>
              </a:rPr>
              <a:t>      (1894-1930)</a:t>
            </a:r>
          </a:p>
        </p:txBody>
      </p:sp>
      <p:sp>
        <p:nvSpPr>
          <p:cNvPr id="4" name="Rectangle 2">
            <a:extLst>
              <a:ext uri="{FF2B5EF4-FFF2-40B4-BE49-F238E27FC236}">
                <a16:creationId xmlns:a16="http://schemas.microsoft.com/office/drawing/2014/main" id="{A49024F9-4398-7AE5-1D46-5A94F6380468}"/>
              </a:ext>
            </a:extLst>
          </p:cNvPr>
          <p:cNvSpPr txBox="1">
            <a:spLocks noChangeArrowheads="1"/>
          </p:cNvSpPr>
          <p:nvPr/>
        </p:nvSpPr>
        <p:spPr bwMode="auto">
          <a:xfrm>
            <a:off x="2553542" y="3355258"/>
            <a:ext cx="2293464" cy="2515090"/>
          </a:xfrm>
          <a:prstGeom prst="rect">
            <a:avLst/>
          </a:prstGeom>
          <a:noFill/>
          <a:ln w="9525">
            <a:noFill/>
            <a:miter lim="800000"/>
            <a:headEnd/>
            <a:tailEnd/>
          </a:ln>
        </p:spPr>
        <p:txBody>
          <a:bodyPr anchor="t"/>
          <a:lstStyle/>
          <a:p>
            <a:pPr algn="l">
              <a:defRPr/>
            </a:pPr>
            <a:r>
              <a:rPr lang="en-US" sz="1500" b="1" dirty="0">
                <a:latin typeface="Calibri" panose="020F0502020204030204" pitchFamily="34" charset="0"/>
                <a:ea typeface="Calibri" panose="020F0502020204030204" pitchFamily="34" charset="0"/>
                <a:cs typeface="Calibri" panose="020F0502020204030204" pitchFamily="34" charset="0"/>
              </a:rPr>
              <a:t>Inazo Nitobe　</a:t>
            </a:r>
          </a:p>
          <a:p>
            <a:pPr algn="l">
              <a:defRPr/>
            </a:pPr>
            <a:r>
              <a:rPr lang="en-US" sz="1500" b="1" dirty="0">
                <a:latin typeface="Calibri" panose="020F0502020204030204" pitchFamily="34" charset="0"/>
                <a:ea typeface="Calibri" panose="020F0502020204030204" pitchFamily="34" charset="0"/>
                <a:cs typeface="Calibri" panose="020F0502020204030204" pitchFamily="34" charset="0"/>
              </a:rPr>
              <a:t>1862-1933　　</a:t>
            </a:r>
          </a:p>
          <a:p>
            <a:pPr marL="285750" indent="-285750" algn="l">
              <a:buFont typeface="Arial" panose="020B0604020202020204" pitchFamily="34" charset="0"/>
              <a:buChar char="•"/>
              <a:defRPr/>
            </a:pPr>
            <a:r>
              <a:rPr lang="en-US" sz="1500" b="1" dirty="0">
                <a:latin typeface="Calibri" panose="020F0502020204030204" pitchFamily="34" charset="0"/>
                <a:ea typeface="Calibri" panose="020F0502020204030204" pitchFamily="34" charset="0"/>
                <a:cs typeface="Calibri" panose="020F0502020204030204" pitchFamily="34" charset="0"/>
              </a:rPr>
              <a:t>Member of the second graduating class</a:t>
            </a:r>
          </a:p>
          <a:p>
            <a:pPr marL="285750" indent="-285750" algn="l">
              <a:buFont typeface="Arial" panose="020B0604020202020204" pitchFamily="34" charset="0"/>
              <a:buChar char="•"/>
              <a:defRPr/>
            </a:pPr>
            <a:r>
              <a:rPr lang="ja-JP" altLang="ja-JP" sz="1500" b="1" dirty="0">
                <a:latin typeface="Calibri" panose="020F0502020204030204" pitchFamily="34" charset="0"/>
                <a:cs typeface="Calibri" panose="020F0502020204030204" pitchFamily="34" charset="0"/>
              </a:rPr>
              <a:t>Professor at Hokkaido, Kyoto, Tokyo, and Tokyo Women’s Universities</a:t>
            </a:r>
            <a:r>
              <a:rPr lang="en-US" sz="1500" b="1" dirty="0">
                <a:latin typeface="Calibri" panose="020F0502020204030204" pitchFamily="34" charset="0"/>
                <a:ea typeface="Calibri" panose="020F0502020204030204" pitchFamily="34" charset="0"/>
                <a:cs typeface="Calibri" panose="020F0502020204030204" pitchFamily="34" charset="0"/>
              </a:rPr>
              <a:t> </a:t>
            </a:r>
          </a:p>
          <a:p>
            <a:pPr marL="285750" indent="-285750" algn="l">
              <a:buFont typeface="Arial" panose="020B0604020202020204" pitchFamily="34" charset="0"/>
              <a:buChar char="•"/>
              <a:defRPr/>
            </a:pPr>
            <a:r>
              <a:rPr lang="en-US" altLang="ja-JP" sz="1500" b="1" dirty="0">
                <a:latin typeface="Calibri" panose="020F0502020204030204" pitchFamily="34" charset="0"/>
                <a:ea typeface="Calibri" panose="020F0502020204030204" pitchFamily="34" charset="0"/>
                <a:cs typeface="Calibri" panose="020F0502020204030204" pitchFamily="34" charset="0"/>
              </a:rPr>
              <a:t>League of Nations Deputy Secretary-General　</a:t>
            </a:r>
          </a:p>
          <a:p>
            <a:pPr marL="285750" indent="-285750" algn="l">
              <a:buFont typeface="Arial" panose="020B0604020202020204" pitchFamily="34" charset="0"/>
              <a:buChar char="•"/>
              <a:defRPr/>
            </a:pPr>
            <a:r>
              <a:rPr lang="en-US" sz="1500" b="1" dirty="0">
                <a:latin typeface="Calibri" panose="020F0502020204030204" pitchFamily="34" charset="0"/>
                <a:ea typeface="Calibri" panose="020F0502020204030204" pitchFamily="34" charset="0"/>
                <a:cs typeface="Calibri" panose="020F0502020204030204" pitchFamily="34" charset="0"/>
              </a:rPr>
              <a:t>Author of </a:t>
            </a:r>
            <a:r>
              <a:rPr lang="en-US" sz="1500" b="1" i="1" dirty="0">
                <a:latin typeface="Calibri" panose="020F0502020204030204" pitchFamily="34" charset="0"/>
                <a:ea typeface="Calibri" panose="020F0502020204030204" pitchFamily="34" charset="0"/>
                <a:cs typeface="Calibri" panose="020F0502020204030204" pitchFamily="34" charset="0"/>
              </a:rPr>
              <a:t>Bushido</a:t>
            </a:r>
            <a:r>
              <a:rPr lang="en-US" sz="1500" b="1" dirty="0">
                <a:latin typeface="Calibri" panose="020F0502020204030204" pitchFamily="34" charset="0"/>
                <a:ea typeface="Calibri" panose="020F0502020204030204" pitchFamily="34" charset="0"/>
                <a:cs typeface="Calibri" panose="020F0502020204030204" pitchFamily="34" charset="0"/>
              </a:rPr>
              <a:t>　　　　</a:t>
            </a:r>
          </a:p>
        </p:txBody>
      </p:sp>
      <p:sp>
        <p:nvSpPr>
          <p:cNvPr id="5" name="Rectangle 2">
            <a:extLst>
              <a:ext uri="{FF2B5EF4-FFF2-40B4-BE49-F238E27FC236}">
                <a16:creationId xmlns:a16="http://schemas.microsoft.com/office/drawing/2014/main" id="{BF853392-E534-6200-A5A3-8877A132BF98}"/>
              </a:ext>
            </a:extLst>
          </p:cNvPr>
          <p:cNvSpPr txBox="1">
            <a:spLocks noChangeArrowheads="1"/>
          </p:cNvSpPr>
          <p:nvPr/>
        </p:nvSpPr>
        <p:spPr bwMode="auto">
          <a:xfrm>
            <a:off x="4847006" y="3499323"/>
            <a:ext cx="2076988" cy="1153813"/>
          </a:xfrm>
          <a:prstGeom prst="rect">
            <a:avLst/>
          </a:prstGeom>
          <a:noFill/>
          <a:ln w="9525">
            <a:noFill/>
            <a:miter lim="800000"/>
            <a:headEnd/>
            <a:tailEnd/>
          </a:ln>
        </p:spPr>
        <p:txBody>
          <a:bodyPr anchor="t"/>
          <a:lstStyle/>
          <a:p>
            <a:pPr algn="l">
              <a:defRPr/>
            </a:pPr>
            <a:r>
              <a:rPr lang="en-US" sz="1800" b="1" dirty="0">
                <a:latin typeface="Calibri" panose="020F0502020204030204" pitchFamily="34" charset="0"/>
                <a:ea typeface="Calibri" panose="020F0502020204030204" pitchFamily="34" charset="0"/>
                <a:cs typeface="Calibri" panose="020F0502020204030204" pitchFamily="34" charset="0"/>
              </a:rPr>
              <a:t>Kanzo Uchimura　</a:t>
            </a:r>
          </a:p>
          <a:p>
            <a:pPr algn="l">
              <a:defRPr/>
            </a:pPr>
            <a:r>
              <a:rPr lang="en-US" sz="1800" b="1" dirty="0">
                <a:latin typeface="Calibri" panose="020F0502020204030204" pitchFamily="34" charset="0"/>
                <a:ea typeface="Calibri" panose="020F0502020204030204" pitchFamily="34" charset="0"/>
                <a:cs typeface="Calibri" panose="020F0502020204030204" pitchFamily="34" charset="0"/>
              </a:rPr>
              <a:t>1861-1930　　</a:t>
            </a:r>
          </a:p>
          <a:p>
            <a:pPr marL="285750" indent="-285750" algn="l">
              <a:buFont typeface="Arial" panose="020B0604020202020204" pitchFamily="34" charset="0"/>
              <a:buChar char="•"/>
              <a:defRPr/>
            </a:pPr>
            <a:r>
              <a:rPr lang="en-US" sz="1800" b="1" dirty="0">
                <a:latin typeface="Calibri" panose="020F0502020204030204" pitchFamily="34" charset="0"/>
                <a:ea typeface="Calibri" panose="020F0502020204030204" pitchFamily="34" charset="0"/>
                <a:cs typeface="Calibri" panose="020F0502020204030204" pitchFamily="34" charset="0"/>
              </a:rPr>
              <a:t>Member of the second graduating  class</a:t>
            </a:r>
          </a:p>
          <a:p>
            <a:pPr marL="285750" indent="-285750" algn="l">
              <a:buFont typeface="Arial" panose="020B0604020202020204" pitchFamily="34" charset="0"/>
              <a:buChar char="•"/>
              <a:defRPr/>
            </a:pPr>
            <a:r>
              <a:rPr lang="en-US" sz="1800" b="1" dirty="0">
                <a:latin typeface="Calibri" panose="020F0502020204030204" pitchFamily="34" charset="0"/>
                <a:ea typeface="Calibri" panose="020F0502020204030204" pitchFamily="34" charset="0"/>
                <a:cs typeface="Calibri" panose="020F0502020204030204" pitchFamily="34" charset="0"/>
              </a:rPr>
              <a:t>Thinker</a:t>
            </a:r>
          </a:p>
        </p:txBody>
      </p:sp>
      <p:sp>
        <p:nvSpPr>
          <p:cNvPr id="6" name="Rectangle 2">
            <a:extLst>
              <a:ext uri="{FF2B5EF4-FFF2-40B4-BE49-F238E27FC236}">
                <a16:creationId xmlns:a16="http://schemas.microsoft.com/office/drawing/2014/main" id="{3F0441F6-3633-7CE2-5A5E-D2625FC851B2}"/>
              </a:ext>
            </a:extLst>
          </p:cNvPr>
          <p:cNvSpPr txBox="1">
            <a:spLocks noChangeArrowheads="1"/>
          </p:cNvSpPr>
          <p:nvPr/>
        </p:nvSpPr>
        <p:spPr bwMode="auto">
          <a:xfrm>
            <a:off x="7047226" y="3499323"/>
            <a:ext cx="1989270" cy="1441845"/>
          </a:xfrm>
          <a:prstGeom prst="rect">
            <a:avLst/>
          </a:prstGeom>
          <a:noFill/>
          <a:ln w="9525">
            <a:noFill/>
            <a:miter lim="800000"/>
            <a:headEnd/>
            <a:tailEnd/>
          </a:ln>
        </p:spPr>
        <p:txBody>
          <a:bodyPr anchor="t"/>
          <a:lstStyle/>
          <a:p>
            <a:pPr algn="l">
              <a:defRPr/>
            </a:pPr>
            <a:r>
              <a:rPr lang="en-US" sz="1800" b="1" dirty="0">
                <a:latin typeface="Calibri" panose="020F0502020204030204" pitchFamily="34" charset="0"/>
                <a:ea typeface="Calibri" panose="020F0502020204030204" pitchFamily="34" charset="0"/>
                <a:cs typeface="Calibri" panose="020F0502020204030204" pitchFamily="34" charset="0"/>
              </a:rPr>
              <a:t>Takeo Arishima　</a:t>
            </a:r>
          </a:p>
          <a:p>
            <a:pPr algn="l">
              <a:defRPr/>
            </a:pPr>
            <a:r>
              <a:rPr lang="en-US" sz="1800" b="1" dirty="0">
                <a:latin typeface="Calibri" panose="020F0502020204030204" pitchFamily="34" charset="0"/>
                <a:ea typeface="Calibri" panose="020F0502020204030204" pitchFamily="34" charset="0"/>
                <a:cs typeface="Calibri" panose="020F0502020204030204" pitchFamily="34" charset="0"/>
              </a:rPr>
              <a:t>1878-1923　　</a:t>
            </a:r>
          </a:p>
          <a:p>
            <a:pPr marL="285750" indent="-285750" algn="l">
              <a:buFont typeface="Arial" panose="020B0604020202020204" pitchFamily="34" charset="0"/>
              <a:buChar char="•"/>
              <a:defRPr/>
            </a:pPr>
            <a:r>
              <a:rPr lang="en-US" sz="1800" b="1" dirty="0">
                <a:latin typeface="Calibri" panose="020F0502020204030204" pitchFamily="34" charset="0"/>
                <a:ea typeface="Calibri" panose="020F0502020204030204" pitchFamily="34" charset="0"/>
                <a:cs typeface="Calibri" panose="020F0502020204030204" pitchFamily="34" charset="0"/>
              </a:rPr>
              <a:t>Member of the 19th class</a:t>
            </a:r>
          </a:p>
          <a:p>
            <a:pPr marL="285750" indent="-285750" algn="l">
              <a:buFont typeface="Arial" panose="020B0604020202020204" pitchFamily="34" charset="0"/>
              <a:buChar char="•"/>
              <a:defRPr/>
            </a:pPr>
            <a:r>
              <a:rPr lang="en-US" sz="1800" b="1" dirty="0">
                <a:latin typeface="Calibri" panose="020F0502020204030204" pitchFamily="34" charset="0"/>
                <a:ea typeface="Calibri" panose="020F0502020204030204" pitchFamily="34" charset="0"/>
                <a:cs typeface="Calibri" panose="020F0502020204030204" pitchFamily="34" charset="0"/>
              </a:rPr>
              <a:t>Novelist</a:t>
            </a:r>
          </a:p>
          <a:p>
            <a:pPr marL="285750" indent="-285750" algn="l">
              <a:buFont typeface="Arial" panose="020B0604020202020204" pitchFamily="34" charset="0"/>
              <a:buChar char="•"/>
              <a:defRPr/>
            </a:pPr>
            <a:r>
              <a:rPr lang="en-US" sz="1800" b="1" dirty="0">
                <a:latin typeface="Calibri" panose="020F0502020204030204" pitchFamily="34" charset="0"/>
                <a:ea typeface="Calibri" panose="020F0502020204030204" pitchFamily="34" charset="0"/>
                <a:cs typeface="Calibri" panose="020F0502020204030204" pitchFamily="34" charset="0"/>
              </a:rPr>
              <a:t>Professor</a:t>
            </a:r>
          </a:p>
        </p:txBody>
      </p:sp>
      <p:sp>
        <p:nvSpPr>
          <p:cNvPr id="7" name="正方形/長方形 6">
            <a:extLst>
              <a:ext uri="{FF2B5EF4-FFF2-40B4-BE49-F238E27FC236}">
                <a16:creationId xmlns:a16="http://schemas.microsoft.com/office/drawing/2014/main" id="{35AA37E4-78DC-1E7A-609A-5CE11DADF684}"/>
              </a:ext>
            </a:extLst>
          </p:cNvPr>
          <p:cNvSpPr/>
          <p:nvPr/>
        </p:nvSpPr>
        <p:spPr>
          <a:xfrm>
            <a:off x="2999597" y="1902652"/>
            <a:ext cx="800284" cy="369332"/>
          </a:xfrm>
          <a:prstGeom prst="rect">
            <a:avLst/>
          </a:prstGeom>
        </p:spPr>
        <p:txBody>
          <a:bodyPr wrap="none">
            <a:spAutoFit/>
          </a:bodyPr>
          <a:lstStyle/>
          <a:p>
            <a:pPr algn="ctr"/>
            <a:r>
              <a:rPr lang="en-US" dirty="0">
                <a:ln w="0"/>
                <a:solidFill>
                  <a:srgbClr val="FF00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Switch</a:t>
            </a:r>
          </a:p>
        </p:txBody>
      </p:sp>
      <p:sp>
        <p:nvSpPr>
          <p:cNvPr id="8" name="正方形/長方形 7">
            <a:extLst>
              <a:ext uri="{FF2B5EF4-FFF2-40B4-BE49-F238E27FC236}">
                <a16:creationId xmlns:a16="http://schemas.microsoft.com/office/drawing/2014/main" id="{7CB83C5A-2F55-1BA5-58AD-348F89FBFA52}"/>
              </a:ext>
            </a:extLst>
          </p:cNvPr>
          <p:cNvSpPr/>
          <p:nvPr/>
        </p:nvSpPr>
        <p:spPr>
          <a:xfrm>
            <a:off x="793592" y="1918336"/>
            <a:ext cx="800284" cy="369332"/>
          </a:xfrm>
          <a:prstGeom prst="rect">
            <a:avLst/>
          </a:prstGeom>
        </p:spPr>
        <p:txBody>
          <a:bodyPr wrap="none">
            <a:spAutoFit/>
          </a:bodyPr>
          <a:lstStyle/>
          <a:p>
            <a:pPr algn="ctr"/>
            <a:r>
              <a:rPr lang="en-US" dirty="0">
                <a:ln w="0"/>
                <a:solidFill>
                  <a:srgbClr val="FF00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Switch</a:t>
            </a:r>
          </a:p>
        </p:txBody>
      </p:sp>
      <p:sp>
        <p:nvSpPr>
          <p:cNvPr id="9" name="正方形/長方形 8">
            <a:extLst>
              <a:ext uri="{FF2B5EF4-FFF2-40B4-BE49-F238E27FC236}">
                <a16:creationId xmlns:a16="http://schemas.microsoft.com/office/drawing/2014/main" id="{D79926B7-5B60-463B-2621-E92FFC4D7813}"/>
              </a:ext>
            </a:extLst>
          </p:cNvPr>
          <p:cNvSpPr/>
          <p:nvPr/>
        </p:nvSpPr>
        <p:spPr>
          <a:xfrm>
            <a:off x="5162458" y="1942224"/>
            <a:ext cx="800284" cy="369332"/>
          </a:xfrm>
          <a:prstGeom prst="rect">
            <a:avLst/>
          </a:prstGeom>
        </p:spPr>
        <p:txBody>
          <a:bodyPr wrap="none">
            <a:spAutoFit/>
          </a:bodyPr>
          <a:lstStyle/>
          <a:p>
            <a:pPr algn="ctr"/>
            <a:r>
              <a:rPr lang="en-US" dirty="0">
                <a:ln w="0"/>
                <a:solidFill>
                  <a:srgbClr val="FF00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Switch</a:t>
            </a:r>
          </a:p>
        </p:txBody>
      </p:sp>
      <p:sp>
        <p:nvSpPr>
          <p:cNvPr id="10" name="正方形/長方形 9">
            <a:extLst>
              <a:ext uri="{FF2B5EF4-FFF2-40B4-BE49-F238E27FC236}">
                <a16:creationId xmlns:a16="http://schemas.microsoft.com/office/drawing/2014/main" id="{FC9DCA07-24CE-A45E-DD85-61CFFB3E56F2}"/>
              </a:ext>
            </a:extLst>
          </p:cNvPr>
          <p:cNvSpPr/>
          <p:nvPr/>
        </p:nvSpPr>
        <p:spPr>
          <a:xfrm>
            <a:off x="7431048" y="1918336"/>
            <a:ext cx="800284" cy="369332"/>
          </a:xfrm>
          <a:prstGeom prst="rect">
            <a:avLst/>
          </a:prstGeom>
        </p:spPr>
        <p:txBody>
          <a:bodyPr wrap="none">
            <a:spAutoFit/>
          </a:bodyPr>
          <a:lstStyle/>
          <a:p>
            <a:pPr algn="ctr"/>
            <a:r>
              <a:rPr lang="en-US" dirty="0">
                <a:ln w="0"/>
                <a:solidFill>
                  <a:srgbClr val="FF00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Switch</a:t>
            </a:r>
          </a:p>
        </p:txBody>
      </p:sp>
      <p:pic>
        <p:nvPicPr>
          <p:cNvPr id="11" name="図 10">
            <a:extLst>
              <a:ext uri="{FF2B5EF4-FFF2-40B4-BE49-F238E27FC236}">
                <a16:creationId xmlns:a16="http://schemas.microsoft.com/office/drawing/2014/main" id="{4E5E1C43-EE89-B0C1-AEE6-E82E68D8398D}"/>
              </a:ext>
            </a:extLst>
          </p:cNvPr>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364331" y="955118"/>
            <a:ext cx="1728000" cy="2340000"/>
          </a:xfrm>
          <a:prstGeom prst="ellipse">
            <a:avLst/>
          </a:prstGeom>
          <a:ln w="381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3" name="図 12">
            <a:extLst>
              <a:ext uri="{FF2B5EF4-FFF2-40B4-BE49-F238E27FC236}">
                <a16:creationId xmlns:a16="http://schemas.microsoft.com/office/drawing/2014/main" id="{AF12B97F-F2CE-E4A7-1333-8F1F905C0975}"/>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738768" y="954746"/>
            <a:ext cx="1728000" cy="2340000"/>
          </a:xfrm>
          <a:prstGeom prst="ellipse">
            <a:avLst/>
          </a:prstGeom>
          <a:ln w="381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4" name="図 13">
            <a:extLst>
              <a:ext uri="{FF2B5EF4-FFF2-40B4-BE49-F238E27FC236}">
                <a16:creationId xmlns:a16="http://schemas.microsoft.com/office/drawing/2014/main" id="{4A265471-1AAA-8E20-0588-05DAE0091046}"/>
              </a:ext>
            </a:extLst>
          </p:cNvPr>
          <p:cNvPicPr>
            <a:picLocks/>
          </p:cNvPicPr>
          <p:nvPr/>
        </p:nvPicPr>
        <p:blipFill rotWithShape="1">
          <a:blip r:embed="rId4" cstate="print">
            <a:extLst>
              <a:ext uri="{28A0092B-C50C-407E-A947-70E740481C1C}">
                <a14:useLocalDpi xmlns:a14="http://schemas.microsoft.com/office/drawing/2010/main" val="0"/>
              </a:ext>
            </a:extLst>
          </a:blip>
          <a:srcRect l="9190" t="12200" r="8987" b="10365"/>
          <a:stretch/>
        </p:blipFill>
        <p:spPr>
          <a:xfrm>
            <a:off x="6923994" y="954746"/>
            <a:ext cx="1728000" cy="2340000"/>
          </a:xfrm>
          <a:prstGeom prst="ellipse">
            <a:avLst/>
          </a:prstGeom>
          <a:ln w="381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6" name="図 15">
            <a:extLst>
              <a:ext uri="{FF2B5EF4-FFF2-40B4-BE49-F238E27FC236}">
                <a16:creationId xmlns:a16="http://schemas.microsoft.com/office/drawing/2014/main" id="{C33E3D6F-C8D5-8044-04CC-9E137C54DE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37965" y="954746"/>
            <a:ext cx="1791393" cy="2406535"/>
          </a:xfrm>
          <a:prstGeom prst="rect">
            <a:avLst/>
          </a:prstGeom>
        </p:spPr>
      </p:pic>
    </p:spTree>
    <p:extLst>
      <p:ext uri="{BB962C8B-B14F-4D97-AF65-F5344CB8AC3E}">
        <p14:creationId xmlns:p14="http://schemas.microsoft.com/office/powerpoint/2010/main" val="2827154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DB7E31C6-F685-4980-A701-EB6A87AE5324}"/>
              </a:ext>
            </a:extLst>
          </p:cNvPr>
          <p:cNvSpPr>
            <a:spLocks noGrp="1"/>
          </p:cNvSpPr>
          <p:nvPr>
            <p:ph type="title"/>
          </p:nvPr>
        </p:nvSpPr>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Principles based on the university's philosophy</a:t>
            </a:r>
          </a:p>
        </p:txBody>
      </p:sp>
      <p:sp>
        <p:nvSpPr>
          <p:cNvPr id="5" name="四角形: 角を丸くする 4"/>
          <p:cNvSpPr/>
          <p:nvPr/>
        </p:nvSpPr>
        <p:spPr>
          <a:xfrm>
            <a:off x="846092" y="2132856"/>
            <a:ext cx="7491880" cy="3674943"/>
          </a:xfrm>
          <a:prstGeom prst="roundRect">
            <a:avLst>
              <a:gd name="adj" fmla="val 10230"/>
            </a:avLst>
          </a:prstGeom>
          <a:noFill/>
          <a:ln>
            <a:solidFill>
              <a:schemeClr val="accent3">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lIns="108000" tIns="180000" rIns="108000" bIns="180000">
            <a:spAutoFit/>
          </a:bodyPr>
          <a:lstStyle/>
          <a:p>
            <a:pPr marL="180000" indent="-277200" algn="l">
              <a:lnSpc>
                <a:spcPts val="3600"/>
              </a:lnSpc>
              <a:spcAft>
                <a:spcPts val="3000"/>
              </a:spcAft>
              <a:buFont typeface="Arial"/>
              <a:buChar char="•"/>
            </a:pPr>
            <a:r>
              <a:rPr lang="en-US" sz="3200" b="1" dirty="0">
                <a:solidFill>
                  <a:srgbClr val="2A3517"/>
                </a:solidFill>
                <a:latin typeface="Calibri" panose="020F0502020204030204" pitchFamily="34" charset="0"/>
                <a:ea typeface="Calibri" panose="020F0502020204030204" pitchFamily="34" charset="0"/>
                <a:cs typeface="Calibri" panose="020F0502020204030204" pitchFamily="34" charset="0"/>
              </a:rPr>
              <a:t>Frontier Spirit</a:t>
            </a:r>
          </a:p>
          <a:p>
            <a:pPr marL="180000" indent="-277200" algn="l">
              <a:lnSpc>
                <a:spcPts val="3600"/>
              </a:lnSpc>
              <a:spcAft>
                <a:spcPts val="3000"/>
              </a:spcAft>
              <a:buFont typeface="Arial"/>
              <a:buChar char="•"/>
            </a:pPr>
            <a:r>
              <a:rPr lang="en-US" sz="3200" b="1" dirty="0">
                <a:solidFill>
                  <a:srgbClr val="2A3517"/>
                </a:solidFill>
                <a:latin typeface="Calibri" panose="020F0502020204030204" pitchFamily="34" charset="0"/>
                <a:ea typeface="Calibri" panose="020F0502020204030204" pitchFamily="34" charset="0"/>
                <a:cs typeface="Calibri" panose="020F0502020204030204" pitchFamily="34" charset="0"/>
              </a:rPr>
              <a:t>Global Perspective</a:t>
            </a:r>
          </a:p>
          <a:p>
            <a:pPr marL="180000" indent="-277200" algn="l">
              <a:lnSpc>
                <a:spcPts val="3600"/>
              </a:lnSpc>
              <a:spcAft>
                <a:spcPts val="3000"/>
              </a:spcAft>
              <a:buFont typeface="Arial"/>
              <a:buChar char="•"/>
            </a:pPr>
            <a:r>
              <a:rPr lang="en-US" sz="3200" b="1" dirty="0">
                <a:solidFill>
                  <a:srgbClr val="2A3517"/>
                </a:solidFill>
                <a:latin typeface="Calibri" panose="020F0502020204030204" pitchFamily="34" charset="0"/>
                <a:ea typeface="Calibri" panose="020F0502020204030204" pitchFamily="34" charset="0"/>
                <a:cs typeface="Calibri" panose="020F0502020204030204" pitchFamily="34" charset="0"/>
              </a:rPr>
              <a:t>All-round Education</a:t>
            </a:r>
          </a:p>
          <a:p>
            <a:pPr marL="180000" indent="-277200" algn="l">
              <a:lnSpc>
                <a:spcPts val="3600"/>
              </a:lnSpc>
              <a:spcAft>
                <a:spcPts val="3000"/>
              </a:spcAft>
              <a:buFont typeface="Arial"/>
              <a:buChar char="•"/>
            </a:pPr>
            <a:r>
              <a:rPr lang="en-US" sz="3200" b="1" dirty="0">
                <a:solidFill>
                  <a:srgbClr val="2A3517"/>
                </a:solidFill>
                <a:latin typeface="Calibri" panose="020F0502020204030204" pitchFamily="34" charset="0"/>
                <a:ea typeface="Calibri" panose="020F0502020204030204" pitchFamily="34" charset="0"/>
                <a:cs typeface="Calibri" panose="020F0502020204030204" pitchFamily="34" charset="0"/>
              </a:rPr>
              <a:t>Practical Learning</a:t>
            </a:r>
          </a:p>
        </p:txBody>
      </p:sp>
      <p:sp>
        <p:nvSpPr>
          <p:cNvPr id="3" name="正方形/長方形 2"/>
          <p:cNvSpPr/>
          <p:nvPr/>
        </p:nvSpPr>
        <p:spPr>
          <a:xfrm>
            <a:off x="20640" y="1116033"/>
            <a:ext cx="9142784" cy="523220"/>
          </a:xfrm>
          <a:prstGeom prst="rect">
            <a:avLst/>
          </a:prstGeom>
          <a:solidFill>
            <a:schemeClr val="bg1"/>
          </a:solidFill>
        </p:spPr>
        <p:txBody>
          <a:bodyPr wrap="square">
            <a:spAutoFit/>
          </a:bodyP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Four principles cultivated over 150 years of history</a:t>
            </a:r>
          </a:p>
        </p:txBody>
      </p:sp>
    </p:spTree>
    <p:extLst>
      <p:ext uri="{BB962C8B-B14F-4D97-AF65-F5344CB8AC3E}">
        <p14:creationId xmlns:p14="http://schemas.microsoft.com/office/powerpoint/2010/main" val="4183046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0B974E6D-5FF7-4BC8-B47C-6E4E4AF36CC6}"/>
              </a:ext>
            </a:extLst>
          </p:cNvPr>
          <p:cNvSpPr>
            <a:spLocks noGrp="1"/>
          </p:cNvSpPr>
          <p:nvPr>
            <p:ph type="title"/>
          </p:nvPr>
        </p:nvSpPr>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Issues for Agriculture in the 21st Century</a:t>
            </a:r>
          </a:p>
        </p:txBody>
      </p:sp>
      <p:sp>
        <p:nvSpPr>
          <p:cNvPr id="3" name="正方形/長方形 2"/>
          <p:cNvSpPr/>
          <p:nvPr/>
        </p:nvSpPr>
        <p:spPr>
          <a:xfrm>
            <a:off x="0" y="1105580"/>
            <a:ext cx="9144000" cy="461665"/>
          </a:xfrm>
          <a:prstGeom prst="rect">
            <a:avLst/>
          </a:prstGeom>
        </p:spPr>
        <p:txBody>
          <a:bodyPr wrap="square">
            <a:spAutoFit/>
          </a:bodyP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Food, Water, Environment, Energy: </a:t>
            </a:r>
            <a:r>
              <a:rPr lang="en-US" sz="2400" b="1" dirty="0">
                <a:solidFill>
                  <a:srgbClr val="0000FF"/>
                </a:solidFill>
                <a:latin typeface="Calibri" panose="020F0502020204030204" pitchFamily="34" charset="0"/>
                <a:ea typeface="Calibri" panose="020F0502020204030204" pitchFamily="34" charset="0"/>
                <a:cs typeface="Calibri" panose="020F0502020204030204" pitchFamily="34" charset="0"/>
              </a:rPr>
              <a:t>Can Humanity Survive?</a:t>
            </a:r>
          </a:p>
        </p:txBody>
      </p:sp>
      <p:sp>
        <p:nvSpPr>
          <p:cNvPr id="5" name="正方形/長方形 4"/>
          <p:cNvSpPr/>
          <p:nvPr/>
        </p:nvSpPr>
        <p:spPr>
          <a:xfrm>
            <a:off x="107504" y="2204864"/>
            <a:ext cx="8928992" cy="2708434"/>
          </a:xfrm>
          <a:prstGeom prst="rect">
            <a:avLst/>
          </a:prstGeom>
        </p:spPr>
        <p:txBody>
          <a:bodyPr wrap="square">
            <a:spAutoFit/>
          </a:bodyPr>
          <a:lstStyle/>
          <a:p>
            <a:pPr marL="180000" indent="-187200" algn="l">
              <a:spcAft>
                <a:spcPts val="1200"/>
              </a:spcAft>
              <a:buFont typeface="Arial"/>
              <a:buChar char="•"/>
            </a:pPr>
            <a:r>
              <a:rPr lang="en-US" sz="2000" b="1" dirty="0">
                <a:latin typeface="Calibri" panose="020F0502020204030204" pitchFamily="34" charset="0"/>
                <a:ea typeface="Calibri" panose="020F0502020204030204" pitchFamily="34" charset="0"/>
                <a:cs typeface="Calibri" panose="020F0502020204030204" pitchFamily="34" charset="0"/>
              </a:rPr>
              <a:t>Global Population: 8.2 billion --&gt; 9.8 billion in 2050</a:t>
            </a:r>
          </a:p>
          <a:p>
            <a:pPr marL="180000" indent="-187200" algn="l">
              <a:spcAft>
                <a:spcPts val="1200"/>
              </a:spcAft>
              <a:buFont typeface="Arial"/>
              <a:buChar char="•"/>
            </a:pPr>
            <a:r>
              <a:rPr lang="en-US" sz="2000" b="1" dirty="0">
                <a:latin typeface="Calibri" panose="020F0502020204030204" pitchFamily="34" charset="0"/>
                <a:ea typeface="Calibri" panose="020F0502020204030204" pitchFamily="34" charset="0"/>
                <a:cs typeface="Calibri" panose="020F0502020204030204" pitchFamily="34" charset="0"/>
              </a:rPr>
              <a:t>Global Arable Land: Remains at around 1.4 billion ha</a:t>
            </a:r>
          </a:p>
          <a:p>
            <a:pPr marL="180000" indent="-187200" algn="l">
              <a:spcAft>
                <a:spcPts val="1200"/>
              </a:spcAft>
              <a:buFont typeface="Arial"/>
              <a:buChar char="•"/>
            </a:pPr>
            <a:r>
              <a:rPr lang="en-US" sz="2000" b="1" dirty="0">
                <a:latin typeface="Calibri" panose="020F0502020204030204" pitchFamily="34" charset="0"/>
                <a:ea typeface="Calibri" panose="020F0502020204030204" pitchFamily="34" charset="0"/>
                <a:cs typeface="Calibri" panose="020F0502020204030204" pitchFamily="34" charset="0"/>
              </a:rPr>
              <a:t>Global Grain Production: 2.6 billion tons – approaching production limits</a:t>
            </a:r>
          </a:p>
          <a:p>
            <a:pPr lvl="3" algn="l">
              <a:spcAft>
                <a:spcPts val="1200"/>
              </a:spcAft>
            </a:pPr>
            <a:r>
              <a:rPr lang="en-US" sz="2000" b="1" dirty="0">
                <a:latin typeface="Calibri" panose="020F0502020204030204" pitchFamily="34" charset="0"/>
                <a:ea typeface="Calibri" panose="020F0502020204030204" pitchFamily="34" charset="0"/>
                <a:cs typeface="Calibri" panose="020F0502020204030204" pitchFamily="34" charset="0"/>
              </a:rPr>
              <a:t>			(rice, wheat, corn)</a:t>
            </a:r>
          </a:p>
          <a:p>
            <a:pPr marL="180000" indent="-187200" algn="l">
              <a:spcAft>
                <a:spcPts val="1200"/>
              </a:spcAft>
              <a:buFont typeface="Arial"/>
              <a:buChar char="•"/>
            </a:pPr>
            <a:r>
              <a:rPr lang="en-US" sz="2000" b="1" dirty="0">
                <a:latin typeface="Calibri" panose="020F0502020204030204" pitchFamily="34" charset="0"/>
                <a:ea typeface="Calibri" panose="020F0502020204030204" pitchFamily="34" charset="0"/>
                <a:cs typeface="Calibri" panose="020F0502020204030204" pitchFamily="34" charset="0"/>
              </a:rPr>
              <a:t>Projected Ending Stocks-to-Use Ratio for 2025/2026: 29.8% </a:t>
            </a:r>
          </a:p>
          <a:p>
            <a:pPr algn="l">
              <a:spcAft>
                <a:spcPts val="1200"/>
              </a:spcAft>
            </a:pPr>
            <a:r>
              <a:rPr lang="en-US" sz="2000" b="1" dirty="0">
                <a:latin typeface="Calibri" panose="020F0502020204030204" pitchFamily="34" charset="0"/>
                <a:ea typeface="Calibri" panose="020F0502020204030204" pitchFamily="34" charset="0"/>
                <a:cs typeface="Calibri" panose="020F0502020204030204" pitchFamily="34" charset="0"/>
              </a:rPr>
              <a:t>					 (safe stock level: 17-18%)</a:t>
            </a:r>
          </a:p>
        </p:txBody>
      </p:sp>
    </p:spTree>
    <p:extLst>
      <p:ext uri="{BB962C8B-B14F-4D97-AF65-F5344CB8AC3E}">
        <p14:creationId xmlns:p14="http://schemas.microsoft.com/office/powerpoint/2010/main" val="1422260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891ED10A-5A37-405A-BA54-6955AF8916E0}"/>
              </a:ext>
            </a:extLst>
          </p:cNvPr>
          <p:cNvSpPr>
            <a:spLocks noGrp="1"/>
          </p:cNvSpPr>
          <p:nvPr>
            <p:ph type="title"/>
          </p:nvPr>
        </p:nvSpPr>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Issues for Agriculture in the 21st Century</a:t>
            </a:r>
          </a:p>
        </p:txBody>
      </p:sp>
      <p:sp>
        <p:nvSpPr>
          <p:cNvPr id="5" name="正方形/長方形 4"/>
          <p:cNvSpPr/>
          <p:nvPr/>
        </p:nvSpPr>
        <p:spPr>
          <a:xfrm>
            <a:off x="107504" y="2235056"/>
            <a:ext cx="8928992" cy="2708434"/>
          </a:xfrm>
          <a:prstGeom prst="rect">
            <a:avLst/>
          </a:prstGeom>
        </p:spPr>
        <p:txBody>
          <a:bodyPr wrap="square">
            <a:spAutoFit/>
          </a:bodyPr>
          <a:lstStyle/>
          <a:p>
            <a:pPr marL="180000" indent="-187200" algn="l">
              <a:spcAft>
                <a:spcPts val="1200"/>
              </a:spcAft>
              <a:buFont typeface="Arial"/>
              <a:buChar char="•"/>
            </a:pPr>
            <a:r>
              <a:rPr lang="en-US" sz="2000" b="1" dirty="0">
                <a:latin typeface="Calibri" panose="020F0502020204030204" pitchFamily="34" charset="0"/>
                <a:ea typeface="Calibri" panose="020F0502020204030204" pitchFamily="34" charset="0"/>
                <a:cs typeface="Calibri" panose="020F0502020204030204" pitchFamily="34" charset="0"/>
              </a:rPr>
              <a:t>Japan’s Food Self-Sufficiency Rate: 38% (lowest among developed countries)　</a:t>
            </a:r>
          </a:p>
          <a:p>
            <a:pPr marL="180000" indent="-187200" algn="l">
              <a:spcAft>
                <a:spcPts val="1200"/>
              </a:spcAft>
              <a:buFont typeface="Arial"/>
              <a:buChar char="•"/>
            </a:pPr>
            <a:r>
              <a:rPr lang="en-US" sz="2000" b="1" dirty="0">
                <a:latin typeface="Calibri" panose="020F0502020204030204" pitchFamily="34" charset="0"/>
                <a:ea typeface="Calibri" panose="020F0502020204030204" pitchFamily="34" charset="0"/>
                <a:cs typeface="Calibri" panose="020F0502020204030204" pitchFamily="34" charset="0"/>
              </a:rPr>
              <a:t>Global Climate Change and Water Scarcity</a:t>
            </a:r>
          </a:p>
          <a:p>
            <a:pPr marL="180000" indent="-187200" algn="l">
              <a:spcAft>
                <a:spcPts val="1200"/>
              </a:spcAft>
              <a:buFont typeface="Arial"/>
              <a:buChar char="•"/>
            </a:pPr>
            <a:r>
              <a:rPr lang="en-US" sz="2000" b="1" dirty="0">
                <a:latin typeface="Calibri" panose="020F0502020204030204" pitchFamily="34" charset="0"/>
                <a:ea typeface="Calibri" panose="020F0502020204030204" pitchFamily="34" charset="0"/>
                <a:cs typeface="Calibri" panose="020F0502020204030204" pitchFamily="34" charset="0"/>
              </a:rPr>
              <a:t>Energy Crisis: Biofuels (Energy vs. Food)</a:t>
            </a:r>
          </a:p>
          <a:p>
            <a:pPr marL="180000" indent="-187200" algn="l">
              <a:spcAft>
                <a:spcPts val="1200"/>
              </a:spcAft>
              <a:buFont typeface="Arial"/>
              <a:buChar char="•"/>
            </a:pPr>
            <a:r>
              <a:rPr lang="ja-JP" altLang="ja-JP" sz="2000" b="1" dirty="0">
                <a:latin typeface="Calibri" panose="020F0502020204030204" pitchFamily="34" charset="0"/>
                <a:cs typeface="Calibri" panose="020F0502020204030204" pitchFamily="34" charset="0"/>
              </a:rPr>
              <a:t>Risks Across Society: failing administrative and financial systems, food crises, economic and social instability, deterioration of public health and sanitation, infectious diseases, depletion of water and energy resources, large-scale natural disasters, radioactive contamination, etc.</a:t>
            </a:r>
            <a:endParaRPr lang="en-US" sz="2000" b="1" dirty="0">
              <a:latin typeface="Calibri" panose="020F0502020204030204" pitchFamily="34" charset="0"/>
              <a:ea typeface="Calibri" panose="020F0502020204030204" pitchFamily="34" charset="0"/>
              <a:cs typeface="Calibri" panose="020F0502020204030204" pitchFamily="34" charset="0"/>
            </a:endParaRPr>
          </a:p>
        </p:txBody>
      </p:sp>
      <p:sp>
        <p:nvSpPr>
          <p:cNvPr id="2" name="正方形/長方形 1">
            <a:extLst>
              <a:ext uri="{FF2B5EF4-FFF2-40B4-BE49-F238E27FC236}">
                <a16:creationId xmlns:a16="http://schemas.microsoft.com/office/drawing/2014/main" id="{CE7EF8E1-26FC-A7A7-943A-46B26D212986}"/>
              </a:ext>
            </a:extLst>
          </p:cNvPr>
          <p:cNvSpPr/>
          <p:nvPr/>
        </p:nvSpPr>
        <p:spPr>
          <a:xfrm>
            <a:off x="0" y="1105580"/>
            <a:ext cx="9144000" cy="461665"/>
          </a:xfrm>
          <a:prstGeom prst="rect">
            <a:avLst/>
          </a:prstGeom>
        </p:spPr>
        <p:txBody>
          <a:bodyPr wrap="square">
            <a:spAutoFit/>
          </a:bodyP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Food, Water, Environment, Energy: </a:t>
            </a:r>
            <a:r>
              <a:rPr lang="en-US" sz="2400" b="1" dirty="0">
                <a:solidFill>
                  <a:srgbClr val="0000FF"/>
                </a:solidFill>
                <a:latin typeface="Calibri" panose="020F0502020204030204" pitchFamily="34" charset="0"/>
                <a:ea typeface="Calibri" panose="020F0502020204030204" pitchFamily="34" charset="0"/>
                <a:cs typeface="Calibri" panose="020F0502020204030204" pitchFamily="34" charset="0"/>
              </a:rPr>
              <a:t>Can Humanity Survive?</a:t>
            </a:r>
          </a:p>
        </p:txBody>
      </p:sp>
    </p:spTree>
    <p:extLst>
      <p:ext uri="{BB962C8B-B14F-4D97-AF65-F5344CB8AC3E}">
        <p14:creationId xmlns:p14="http://schemas.microsoft.com/office/powerpoint/2010/main" val="2873660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2A5DA1-6CA5-429B-8606-4F3C2A7E77C2}"/>
              </a:ext>
            </a:extLst>
          </p:cNvPr>
          <p:cNvSpPr>
            <a:spLocks noGrp="1"/>
          </p:cNvSpPr>
          <p:nvPr>
            <p:ph type="title"/>
          </p:nvPr>
        </p:nvSpPr>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The School of Agriculture Today</a:t>
            </a:r>
          </a:p>
        </p:txBody>
      </p:sp>
      <p:sp>
        <p:nvSpPr>
          <p:cNvPr id="5" name="二等辺三角形 4"/>
          <p:cNvSpPr/>
          <p:nvPr/>
        </p:nvSpPr>
        <p:spPr>
          <a:xfrm>
            <a:off x="1187624" y="1196752"/>
            <a:ext cx="4766591" cy="4029115"/>
          </a:xfrm>
          <a:prstGeom prst="triangle">
            <a:avLst/>
          </a:prstGeom>
          <a:noFill/>
          <a:ln w="1270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dirty="0">
              <a:latin typeface="Calibri" panose="020F0502020204030204" pitchFamily="34" charset="0"/>
              <a:ea typeface="游ゴシック" panose="020B0400000000000000" pitchFamily="50" charset="-128"/>
              <a:cs typeface="Calibri" panose="020F0502020204030204" pitchFamily="34" charset="0"/>
            </a:endParaRPr>
          </a:p>
        </p:txBody>
      </p:sp>
      <p:sp>
        <p:nvSpPr>
          <p:cNvPr id="6" name="円/楕円 5"/>
          <p:cNvSpPr/>
          <p:nvPr/>
        </p:nvSpPr>
        <p:spPr>
          <a:xfrm>
            <a:off x="4804944" y="3800129"/>
            <a:ext cx="2122644" cy="2013314"/>
          </a:xfrm>
          <a:prstGeom prst="ellipse">
            <a:avLst/>
          </a:prstGeom>
          <a:solidFill>
            <a:schemeClr val="accent1">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0" tIns="36000" rIns="0" bIns="36000" anchor="ctr">
            <a:noAutofit/>
          </a:bodyPr>
          <a:lstStyle/>
          <a:p>
            <a:pPr algn="ctr" fontAlgn="auto">
              <a:spcBef>
                <a:spcPts val="0"/>
              </a:spcBef>
              <a:spcAft>
                <a:spcPts val="0"/>
              </a:spcAft>
              <a:defRPr/>
            </a:pPr>
            <a:r>
              <a:rPr lang="en-US" b="1" dirty="0">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Graduate School of Agriculture</a:t>
            </a:r>
          </a:p>
          <a:p>
            <a:pPr algn="ctr" fontAlgn="auto">
              <a:spcBef>
                <a:spcPts val="0"/>
              </a:spcBef>
              <a:spcAft>
                <a:spcPts val="0"/>
              </a:spcAft>
              <a:defRPr/>
            </a:pPr>
            <a:r>
              <a:rPr lang="en-US" b="1" dirty="0">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(Graduate students)</a:t>
            </a:r>
          </a:p>
        </p:txBody>
      </p:sp>
      <p:sp>
        <p:nvSpPr>
          <p:cNvPr id="7" name="円/楕円 6"/>
          <p:cNvSpPr/>
          <p:nvPr/>
        </p:nvSpPr>
        <p:spPr>
          <a:xfrm>
            <a:off x="305614" y="3861048"/>
            <a:ext cx="2134606" cy="2023410"/>
          </a:xfrm>
          <a:prstGeom prst="ellipse">
            <a:avLst/>
          </a:prstGeom>
          <a:solidFill>
            <a:srgbClr val="006600"/>
          </a:solidFill>
          <a:ln>
            <a:solidFill>
              <a:srgbClr val="003300"/>
            </a:solidFill>
          </a:ln>
        </p:spPr>
        <p:style>
          <a:lnRef idx="1">
            <a:schemeClr val="accent1"/>
          </a:lnRef>
          <a:fillRef idx="3">
            <a:schemeClr val="accent1"/>
          </a:fillRef>
          <a:effectRef idx="2">
            <a:schemeClr val="accent1"/>
          </a:effectRef>
          <a:fontRef idx="minor">
            <a:schemeClr val="lt1"/>
          </a:fontRef>
        </p:style>
        <p:txBody>
          <a:bodyPr lIns="0" tIns="36000" rIns="0" bIns="36000" anchor="ctr"/>
          <a:lstStyle/>
          <a:p>
            <a:pPr algn="ctr" fontAlgn="auto">
              <a:spcBef>
                <a:spcPts val="0"/>
              </a:spcBef>
              <a:spcAft>
                <a:spcPts val="0"/>
              </a:spcAft>
              <a:defRPr/>
            </a:pPr>
            <a:r>
              <a:rPr lang="en-US" b="1" dirty="0">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School of Agriculture</a:t>
            </a:r>
          </a:p>
          <a:p>
            <a:pPr algn="ctr" fontAlgn="auto">
              <a:spcBef>
                <a:spcPts val="0"/>
              </a:spcBef>
              <a:spcAft>
                <a:spcPts val="0"/>
              </a:spcAft>
              <a:defRPr/>
            </a:pPr>
            <a:r>
              <a:rPr lang="en-US" b="1" dirty="0">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(Undergraduate</a:t>
            </a:r>
            <a:r>
              <a:rPr lang="ja-JP" altLang="en-US" b="1" dirty="0">
                <a:solidFill>
                  <a:schemeClr val="bg1"/>
                </a:solidFill>
                <a:effectLst>
                  <a:outerShdw blurRad="50800" dist="38100" dir="2700000" algn="tl" rotWithShape="0">
                    <a:prstClr val="black">
                      <a:alpha val="40000"/>
                    </a:prstClr>
                  </a:outerShdw>
                </a:effectLst>
                <a:latin typeface="Calibri" panose="020F0502020204030204" pitchFamily="34" charset="0"/>
                <a:ea typeface="Yu Gothic UI Light" panose="020B0300000000000000" pitchFamily="50" charset="-128"/>
                <a:cs typeface="Calibri" panose="020F0502020204030204" pitchFamily="34" charset="0"/>
              </a:rPr>
              <a:t> </a:t>
            </a:r>
            <a:r>
              <a:rPr lang="en-US" altLang="ja-JP" b="1" dirty="0">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Students</a:t>
            </a:r>
            <a:r>
              <a:rPr lang="en-US" b="1" dirty="0">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a:t>
            </a:r>
          </a:p>
        </p:txBody>
      </p:sp>
      <p:sp>
        <p:nvSpPr>
          <p:cNvPr id="8" name="円/楕円 7"/>
          <p:cNvSpPr/>
          <p:nvPr/>
        </p:nvSpPr>
        <p:spPr>
          <a:xfrm>
            <a:off x="2548488" y="755766"/>
            <a:ext cx="2132575" cy="2021885"/>
          </a:xfrm>
          <a:prstGeom prst="ellipse">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Research Faculty of Agriculture</a:t>
            </a:r>
          </a:p>
          <a:p>
            <a:pPr algn="ctr" fontAlgn="auto">
              <a:spcBef>
                <a:spcPts val="0"/>
              </a:spcBef>
              <a:spcAft>
                <a:spcPts val="0"/>
              </a:spcAft>
              <a:defRPr/>
            </a:pPr>
            <a:r>
              <a:rPr lang="en-US"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(Faculty)</a:t>
            </a:r>
          </a:p>
        </p:txBody>
      </p:sp>
      <p:sp>
        <p:nvSpPr>
          <p:cNvPr id="9" name="テキスト ボックス 13"/>
          <p:cNvSpPr txBox="1">
            <a:spLocks noChangeArrowheads="1"/>
          </p:cNvSpPr>
          <p:nvPr/>
        </p:nvSpPr>
        <p:spPr bwMode="auto">
          <a:xfrm>
            <a:off x="2467213" y="3070414"/>
            <a:ext cx="2310737" cy="2031325"/>
          </a:xfrm>
          <a:prstGeom prst="rect">
            <a:avLst/>
          </a:prstGeom>
          <a:noFill/>
          <a:ln w="9525">
            <a:noFill/>
            <a:miter lim="800000"/>
            <a:headEnd/>
            <a:tailEnd/>
          </a:ln>
        </p:spPr>
        <p:txBody>
          <a:bodyPr wrap="square">
            <a:prstTxWarp prst="textNoShape">
              <a:avLst/>
            </a:prstTxWarp>
            <a:spAutoFit/>
          </a:bodyPr>
          <a:lstStyle/>
          <a:p>
            <a:pPr algn="ctr"/>
            <a:r>
              <a:rPr lang="en-US" altLang="ja-JP" sz="1400" b="1" dirty="0">
                <a:latin typeface="Calibri" panose="020F0502020204030204" pitchFamily="34" charset="0"/>
                <a:ea typeface="Calibri" panose="020F0502020204030204" pitchFamily="34" charset="0"/>
                <a:cs typeface="Calibri" panose="020F0502020204030204" pitchFamily="34" charset="0"/>
              </a:rPr>
              <a:t>Principle </a:t>
            </a:r>
            <a:r>
              <a:rPr lang="ja-JP" altLang="ja-JP" sz="1400" b="1" dirty="0">
                <a:latin typeface="Calibri" panose="020F0502020204030204" pitchFamily="34" charset="0"/>
                <a:cs typeface="Calibri" panose="020F0502020204030204" pitchFamily="34" charset="0"/>
              </a:rPr>
              <a:t>of Agricultural Science:</a:t>
            </a:r>
            <a:br>
              <a:rPr lang="ja-JP" altLang="ja-JP" sz="1400" dirty="0">
                <a:latin typeface="Calibri" panose="020F0502020204030204" pitchFamily="34" charset="0"/>
                <a:cs typeface="Calibri" panose="020F0502020204030204" pitchFamily="34" charset="0"/>
              </a:rPr>
            </a:br>
            <a:r>
              <a:rPr lang="ja-JP" altLang="ja-JP" sz="1400" b="1" dirty="0">
                <a:latin typeface="Calibri" panose="020F0502020204030204" pitchFamily="34" charset="0"/>
                <a:cs typeface="Calibri" panose="020F0502020204030204" pitchFamily="34" charset="0"/>
              </a:rPr>
              <a:t>A Shared Vision</a:t>
            </a:r>
            <a:endParaRPr lang="ja-JP" altLang="ja-JP" sz="1400" dirty="0">
              <a:latin typeface="Calibri" panose="020F0502020204030204" pitchFamily="34" charset="0"/>
              <a:cs typeface="Calibri" panose="020F0502020204030204" pitchFamily="34" charset="0"/>
            </a:endParaRPr>
          </a:p>
          <a:p>
            <a:pPr algn="ctr"/>
            <a:r>
              <a:rPr lang="ja-JP" altLang="ja-JP" sz="1400" b="1" dirty="0">
                <a:latin typeface="Calibri" panose="020F0502020204030204" pitchFamily="34" charset="0"/>
                <a:cs typeface="Calibri" panose="020F0502020204030204" pitchFamily="34" charset="0"/>
              </a:rPr>
              <a:t>“Contributing to the sustainable prosperity of humanity by establishing the foundations for human survival based on the biosphere.”</a:t>
            </a:r>
            <a:endParaRPr lang="ja-JP" altLang="ja-JP" sz="1400" dirty="0">
              <a:latin typeface="Calibri" panose="020F0502020204030204" pitchFamily="34" charset="0"/>
              <a:cs typeface="Calibri" panose="020F0502020204030204" pitchFamily="34" charset="0"/>
            </a:endParaRPr>
          </a:p>
        </p:txBody>
      </p:sp>
      <p:sp>
        <p:nvSpPr>
          <p:cNvPr id="12" name="雲 11"/>
          <p:cNvSpPr/>
          <p:nvPr/>
        </p:nvSpPr>
        <p:spPr bwMode="auto">
          <a:xfrm>
            <a:off x="5094566" y="1068025"/>
            <a:ext cx="3879986" cy="2675975"/>
          </a:xfrm>
          <a:prstGeom prst="cloud">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Calibri" panose="020F0502020204030204" pitchFamily="34" charset="0"/>
              <a:ea typeface="游ゴシック" panose="020B0400000000000000" pitchFamily="50" charset="-128"/>
              <a:cs typeface="Calibri" panose="020F0502020204030204" pitchFamily="34" charset="0"/>
            </a:endParaRPr>
          </a:p>
        </p:txBody>
      </p:sp>
      <p:sp>
        <p:nvSpPr>
          <p:cNvPr id="11" name="テキスト ボックス 10"/>
          <p:cNvSpPr txBox="1"/>
          <p:nvPr/>
        </p:nvSpPr>
        <p:spPr>
          <a:xfrm>
            <a:off x="5619972" y="1559770"/>
            <a:ext cx="2736304" cy="1569660"/>
          </a:xfrm>
          <a:prstGeom prst="rect">
            <a:avLst/>
          </a:prstGeom>
          <a:noFill/>
        </p:spPr>
        <p:txBody>
          <a:bodyPr wrap="square" rtlCol="0">
            <a:spAutoFit/>
          </a:bodyPr>
          <a:lstStyle/>
          <a:p>
            <a:pPr algn="l"/>
            <a:r>
              <a:rPr lang="en-US" sz="1600" b="1" dirty="0">
                <a:latin typeface="Calibri" panose="020F0502020204030204" pitchFamily="34" charset="0"/>
                <a:ea typeface="Calibri" panose="020F0502020204030204" pitchFamily="34" charset="0"/>
                <a:cs typeface="Calibri" panose="020F0502020204030204" pitchFamily="34" charset="0"/>
              </a:rPr>
              <a:t>An Urgent Challenge for Agricultural Science:</a:t>
            </a:r>
          </a:p>
          <a:p>
            <a:pPr algn="l"/>
            <a:r>
              <a:rPr lang="en-US" sz="1600" b="1" dirty="0">
                <a:solidFill>
                  <a:srgbClr val="0000FF"/>
                </a:solidFill>
                <a:latin typeface="Calibri" panose="020F0502020204030204" pitchFamily="34" charset="0"/>
                <a:ea typeface="Calibri" panose="020F0502020204030204" pitchFamily="34" charset="0"/>
                <a:cs typeface="Calibri" panose="020F0502020204030204" pitchFamily="34" charset="0"/>
              </a:rPr>
              <a:t>"Establish sustainable food production technologies to </a:t>
            </a:r>
            <a:r>
              <a:rPr lang="ja-JP" altLang="ja-JP" sz="1600" b="1" dirty="0">
                <a:latin typeface="Calibri" panose="020F0502020204030204" pitchFamily="34" charset="0"/>
                <a:cs typeface="Calibri" panose="020F0502020204030204" pitchFamily="34" charset="0"/>
              </a:rPr>
              <a:t>feed the rapidly growing global population</a:t>
            </a:r>
            <a:r>
              <a:rPr lang="en-US" sz="1600" b="1" dirty="0">
                <a:solidFill>
                  <a:srgbClr val="0000FF"/>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860335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B86814-5D60-470C-9B99-10F5E68AD6D7}"/>
              </a:ext>
            </a:extLst>
          </p:cNvPr>
          <p:cNvSpPr>
            <a:spLocks noGrp="1"/>
          </p:cNvSpPr>
          <p:nvPr>
            <p:ph type="title"/>
          </p:nvPr>
        </p:nvSpPr>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The School of Agriculture Today</a:t>
            </a:r>
          </a:p>
        </p:txBody>
      </p:sp>
      <p:sp>
        <p:nvSpPr>
          <p:cNvPr id="13" name="テキスト ボックス 12"/>
          <p:cNvSpPr txBox="1"/>
          <p:nvPr/>
        </p:nvSpPr>
        <p:spPr>
          <a:xfrm>
            <a:off x="179512" y="615637"/>
            <a:ext cx="8784976" cy="1985159"/>
          </a:xfrm>
          <a:prstGeom prst="rect">
            <a:avLst/>
          </a:prstGeom>
          <a:noFill/>
        </p:spPr>
        <p:txBody>
          <a:bodyPr wrap="square" rtlCol="0">
            <a:spAutoFit/>
          </a:bodyPr>
          <a:lstStyle/>
          <a:p>
            <a:pPr algn="l">
              <a:spcAft>
                <a:spcPts val="600"/>
              </a:spcAft>
            </a:pPr>
            <a:r>
              <a:rPr lang="en-US" altLang="ja-JP" b="1" i="1" dirty="0">
                <a:latin typeface="Calibri" panose="020F0502020204030204" pitchFamily="34" charset="0"/>
                <a:ea typeface="Calibri" panose="020F0502020204030204" pitchFamily="34" charset="0"/>
                <a:cs typeface="Calibri" panose="020F0502020204030204" pitchFamily="34" charset="0"/>
              </a:rPr>
              <a:t>Principles of Agricultural Science</a:t>
            </a:r>
            <a:r>
              <a:rPr lang="ja-JP" altLang="ja-JP" b="1" dirty="0">
                <a:latin typeface="Calibri" panose="020F0502020204030204" pitchFamily="34" charset="0"/>
                <a:cs typeface="Calibri" panose="020F0502020204030204" pitchFamily="34" charset="0"/>
              </a:rPr>
              <a:t>: </a:t>
            </a:r>
            <a:endParaRPr lang="en-US" altLang="ja-JP" b="1" dirty="0">
              <a:latin typeface="Calibri" panose="020F0502020204030204" pitchFamily="34" charset="0"/>
              <a:ea typeface="Calibri" panose="020F0502020204030204" pitchFamily="34" charset="0"/>
              <a:cs typeface="Calibri" panose="020F0502020204030204" pitchFamily="34" charset="0"/>
            </a:endParaRPr>
          </a:p>
          <a:p>
            <a:pPr lvl="1" algn="l">
              <a:spcAft>
                <a:spcPts val="600"/>
              </a:spcAft>
            </a:pPr>
            <a:r>
              <a:rPr lang="ja-JP" altLang="ja-JP" b="1" dirty="0">
                <a:latin typeface="Calibri" panose="020F0502020204030204" pitchFamily="34" charset="0"/>
                <a:cs typeface="Calibri" panose="020F0502020204030204" pitchFamily="34" charset="0"/>
              </a:rPr>
              <a:t>Contributing to the sustainable prosperity of humanity by establishing the foundations for human survival based on the biosphere</a:t>
            </a:r>
            <a:endParaRPr lang="ja-JP" altLang="ja-JP" dirty="0">
              <a:latin typeface="Calibri" panose="020F0502020204030204" pitchFamily="34" charset="0"/>
              <a:cs typeface="Calibri" panose="020F0502020204030204" pitchFamily="34" charset="0"/>
            </a:endParaRPr>
          </a:p>
          <a:p>
            <a:pPr algn="l">
              <a:spcAft>
                <a:spcPts val="600"/>
              </a:spcAft>
            </a:pPr>
            <a:r>
              <a:rPr lang="ja-JP" altLang="ja-JP" b="1" i="1" dirty="0">
                <a:latin typeface="Calibri" panose="020F0502020204030204" pitchFamily="34" charset="0"/>
                <a:cs typeface="Calibri" panose="020F0502020204030204" pitchFamily="34" charset="0"/>
              </a:rPr>
              <a:t>Urgent Challenge</a:t>
            </a:r>
            <a:r>
              <a:rPr lang="ja-JP" altLang="ja-JP" b="1" dirty="0">
                <a:latin typeface="Calibri" panose="020F0502020204030204" pitchFamily="34" charset="0"/>
                <a:cs typeface="Calibri" panose="020F0502020204030204" pitchFamily="34" charset="0"/>
              </a:rPr>
              <a:t>: </a:t>
            </a:r>
            <a:endParaRPr lang="en-US" altLang="ja-JP" b="1" dirty="0">
              <a:latin typeface="Calibri" panose="020F0502020204030204" pitchFamily="34" charset="0"/>
              <a:ea typeface="Calibri" panose="020F0502020204030204" pitchFamily="34" charset="0"/>
              <a:cs typeface="Calibri" panose="020F0502020204030204" pitchFamily="34" charset="0"/>
            </a:endParaRPr>
          </a:p>
          <a:p>
            <a:pPr lvl="1" algn="l">
              <a:spcAft>
                <a:spcPts val="600"/>
              </a:spcAft>
            </a:pPr>
            <a:r>
              <a:rPr lang="ja-JP" altLang="ja-JP" b="1" dirty="0">
                <a:latin typeface="Calibri" panose="020F0502020204030204" pitchFamily="34" charset="0"/>
                <a:cs typeface="Calibri" panose="020F0502020204030204" pitchFamily="34" charset="0"/>
              </a:rPr>
              <a:t>Establishing sustainable food production technologies to feed the rapidly</a:t>
            </a:r>
            <a:r>
              <a:rPr lang="en-US" altLang="ja-JP" b="1" dirty="0">
                <a:latin typeface="Calibri" panose="020F0502020204030204" pitchFamily="34" charset="0"/>
                <a:ea typeface="Calibri" panose="020F0502020204030204" pitchFamily="34" charset="0"/>
                <a:cs typeface="Calibri" panose="020F0502020204030204" pitchFamily="34" charset="0"/>
              </a:rPr>
              <a:t> </a:t>
            </a:r>
            <a:r>
              <a:rPr lang="ja-JP" altLang="ja-JP" b="1" dirty="0">
                <a:latin typeface="Calibri" panose="020F0502020204030204" pitchFamily="34" charset="0"/>
                <a:cs typeface="Calibri" panose="020F0502020204030204" pitchFamily="34" charset="0"/>
              </a:rPr>
              <a:t>growing global population</a:t>
            </a:r>
            <a:endParaRPr lang="ja-JP" altLang="ja-JP" dirty="0">
              <a:latin typeface="Calibri" panose="020F0502020204030204" pitchFamily="34" charset="0"/>
              <a:cs typeface="Calibri" panose="020F0502020204030204" pitchFamily="34" charset="0"/>
            </a:endParaRPr>
          </a:p>
        </p:txBody>
      </p:sp>
      <p:grpSp>
        <p:nvGrpSpPr>
          <p:cNvPr id="14" name="グループ化 9"/>
          <p:cNvGrpSpPr/>
          <p:nvPr/>
        </p:nvGrpSpPr>
        <p:grpSpPr>
          <a:xfrm>
            <a:off x="1031951" y="2985125"/>
            <a:ext cx="5904000" cy="1431071"/>
            <a:chOff x="1990781" y="3140106"/>
            <a:chExt cx="5904000" cy="1431071"/>
          </a:xfrm>
        </p:grpSpPr>
        <p:sp>
          <p:nvSpPr>
            <p:cNvPr id="15" name="台形 14"/>
            <p:cNvSpPr/>
            <p:nvPr/>
          </p:nvSpPr>
          <p:spPr>
            <a:xfrm>
              <a:off x="1990781" y="4031177"/>
              <a:ext cx="5904000" cy="540000"/>
            </a:xfrm>
            <a:prstGeom prst="trapezoid">
              <a:avLst/>
            </a:prstGeom>
            <a:solidFill>
              <a:srgbClr val="65D7FF"/>
            </a:solidFill>
            <a:ln>
              <a:solidFill>
                <a:schemeClr val="bg1"/>
              </a:solid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sz="2000" b="1" dirty="0">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Basic Bioscience</a:t>
              </a:r>
            </a:p>
          </p:txBody>
        </p:sp>
        <p:sp>
          <p:nvSpPr>
            <p:cNvPr id="16" name="正方形/長方形 15"/>
            <p:cNvSpPr/>
            <p:nvPr/>
          </p:nvSpPr>
          <p:spPr>
            <a:xfrm>
              <a:off x="2124131" y="3140117"/>
              <a:ext cx="1872000" cy="900000"/>
            </a:xfrm>
            <a:prstGeom prst="rect">
              <a:avLst/>
            </a:prstGeom>
            <a:solidFill>
              <a:schemeClr val="accent6">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Food Production</a:t>
              </a:r>
            </a:p>
          </p:txBody>
        </p:sp>
        <p:sp>
          <p:nvSpPr>
            <p:cNvPr id="17" name="正方形/長方形 16"/>
            <p:cNvSpPr/>
            <p:nvPr/>
          </p:nvSpPr>
          <p:spPr>
            <a:xfrm>
              <a:off x="5886591" y="3140112"/>
              <a:ext cx="1872000" cy="900000"/>
            </a:xfrm>
            <a:prstGeom prst="rect">
              <a:avLst/>
            </a:prstGeom>
            <a:solidFill>
              <a:srgbClr val="0000CC"/>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b="1" dirty="0">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Food Distribution/</a:t>
              </a:r>
            </a:p>
            <a:p>
              <a:pPr algn="ctr"/>
              <a:r>
                <a:rPr kumimoji="1" lang="en-US" b="1" dirty="0">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Utilization</a:t>
              </a:r>
            </a:p>
          </p:txBody>
        </p:sp>
        <p:sp>
          <p:nvSpPr>
            <p:cNvPr id="18" name="正方形/長方形 17"/>
            <p:cNvSpPr/>
            <p:nvPr/>
          </p:nvSpPr>
          <p:spPr>
            <a:xfrm>
              <a:off x="4005352" y="3140106"/>
              <a:ext cx="1872000" cy="900000"/>
            </a:xfrm>
            <a:prstGeom prst="rect">
              <a:avLst/>
            </a:prstGeom>
            <a:solidFill>
              <a:srgbClr val="00B05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sz="2000" b="1" dirty="0">
                  <a:solidFill>
                    <a:schemeClr val="bg1"/>
                  </a:solidFill>
                  <a:effectLst>
                    <a:outerShdw blurRad="50800" dist="38100" dir="2700000" algn="tl"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Environment</a:t>
              </a:r>
            </a:p>
          </p:txBody>
        </p:sp>
      </p:grpSp>
      <p:sp>
        <p:nvSpPr>
          <p:cNvPr id="26" name="テキスト ボックス 25"/>
          <p:cNvSpPr txBox="1"/>
          <p:nvPr/>
        </p:nvSpPr>
        <p:spPr>
          <a:xfrm>
            <a:off x="1031950" y="4507396"/>
            <a:ext cx="7068441" cy="1477328"/>
          </a:xfrm>
          <a:prstGeom prst="rect">
            <a:avLst/>
          </a:prstGeom>
          <a:noFill/>
        </p:spPr>
        <p:txBody>
          <a:bodyPr wrap="square" rtlCol="0">
            <a:spAutoFit/>
          </a:bodyPr>
          <a:lstStyle/>
          <a:p>
            <a:pPr algn="l"/>
            <a:r>
              <a:rPr lang="ja-JP" altLang="ja-JP" dirty="0">
                <a:latin typeface="Calibri" panose="020F0502020204030204" pitchFamily="34" charset="0"/>
                <a:cs typeface="Calibri" panose="020F0502020204030204" pitchFamily="34" charset="0"/>
              </a:rPr>
              <a:t>• </a:t>
            </a:r>
            <a:r>
              <a:rPr lang="ja-JP" altLang="ja-JP" b="1" dirty="0">
                <a:latin typeface="Calibri" panose="020F0502020204030204" pitchFamily="34" charset="0"/>
                <a:cs typeface="Calibri" panose="020F0502020204030204" pitchFamily="34" charset="0"/>
              </a:rPr>
              <a:t>These four research fields are </a:t>
            </a:r>
            <a:r>
              <a:rPr lang="ja-JP" altLang="ja-JP" b="1" dirty="0">
                <a:solidFill>
                  <a:srgbClr val="0070C0"/>
                </a:solidFill>
                <a:latin typeface="Calibri" panose="020F0502020204030204" pitchFamily="34" charset="0"/>
                <a:cs typeface="Calibri" panose="020F0502020204030204" pitchFamily="34" charset="0"/>
              </a:rPr>
              <a:t>closely interconnected</a:t>
            </a:r>
            <a:r>
              <a:rPr lang="ja-JP" altLang="ja-JP" b="1" dirty="0">
                <a:latin typeface="Calibri" panose="020F0502020204030204" pitchFamily="34" charset="0"/>
                <a:cs typeface="Calibri" panose="020F0502020204030204" pitchFamily="34" charset="0"/>
              </a:rPr>
              <a:t>. </a:t>
            </a:r>
            <a:r>
              <a:rPr lang="en-US" altLang="ja-JP" b="1" dirty="0">
                <a:latin typeface="Calibri" panose="020F0502020204030204" pitchFamily="34" charset="0"/>
                <a:ea typeface="Calibri" panose="020F0502020204030204" pitchFamily="34" charset="0"/>
                <a:cs typeface="Calibri" panose="020F0502020204030204" pitchFamily="34" charset="0"/>
              </a:rPr>
              <a:t> </a:t>
            </a:r>
          </a:p>
          <a:p>
            <a:pPr algn="l"/>
            <a:r>
              <a:rPr lang="en-US" altLang="ja-JP" b="1" dirty="0">
                <a:latin typeface="Calibri" panose="020F0502020204030204" pitchFamily="34" charset="0"/>
                <a:ea typeface="Calibri" panose="020F0502020204030204" pitchFamily="34" charset="0"/>
                <a:cs typeface="Calibri" panose="020F0502020204030204" pitchFamily="34" charset="0"/>
              </a:rPr>
              <a:t>  </a:t>
            </a:r>
            <a:r>
              <a:rPr lang="ja-JP" altLang="ja-JP" b="1" dirty="0">
                <a:latin typeface="Calibri" panose="020F0502020204030204" pitchFamily="34" charset="0"/>
                <a:cs typeface="Calibri" panose="020F0502020204030204" pitchFamily="34" charset="0"/>
              </a:rPr>
              <a:t>Only by bringing together their strengths can we address </a:t>
            </a:r>
            <a:endParaRPr lang="en-US" altLang="ja-JP" b="1" dirty="0">
              <a:latin typeface="Calibri" panose="020F0502020204030204" pitchFamily="34" charset="0"/>
              <a:ea typeface="Calibri" panose="020F0502020204030204" pitchFamily="34" charset="0"/>
              <a:cs typeface="Calibri" panose="020F0502020204030204" pitchFamily="34" charset="0"/>
            </a:endParaRPr>
          </a:p>
          <a:p>
            <a:pPr algn="l"/>
            <a:r>
              <a:rPr lang="en-US" altLang="ja-JP" b="1" dirty="0">
                <a:latin typeface="Calibri" panose="020F0502020204030204" pitchFamily="34" charset="0"/>
                <a:ea typeface="Calibri" panose="020F0502020204030204" pitchFamily="34" charset="0"/>
                <a:cs typeface="Calibri" panose="020F0502020204030204" pitchFamily="34" charset="0"/>
              </a:rPr>
              <a:t>  </a:t>
            </a:r>
            <a:r>
              <a:rPr lang="ja-JP" altLang="ja-JP" b="1" dirty="0">
                <a:latin typeface="Calibri" panose="020F0502020204030204" pitchFamily="34" charset="0"/>
                <a:cs typeface="Calibri" panose="020F0502020204030204" pitchFamily="34" charset="0"/>
              </a:rPr>
              <a:t>the challenges described above.</a:t>
            </a:r>
            <a:endParaRPr lang="ja-JP" altLang="ja-JP" dirty="0">
              <a:latin typeface="Calibri" panose="020F0502020204030204" pitchFamily="34" charset="0"/>
              <a:cs typeface="Calibri" panose="020F0502020204030204" pitchFamily="34" charset="0"/>
            </a:endParaRPr>
          </a:p>
          <a:p>
            <a:pPr algn="l"/>
            <a:r>
              <a:rPr lang="ja-JP" altLang="ja-JP" dirty="0">
                <a:latin typeface="Calibri" panose="020F0502020204030204" pitchFamily="34" charset="0"/>
                <a:cs typeface="Calibri" panose="020F0502020204030204" pitchFamily="34" charset="0"/>
              </a:rPr>
              <a:t>• </a:t>
            </a:r>
            <a:r>
              <a:rPr lang="ja-JP" altLang="ja-JP" b="1" dirty="0">
                <a:latin typeface="Calibri" panose="020F0502020204030204" pitchFamily="34" charset="0"/>
                <a:cs typeface="Calibri" panose="020F0502020204030204" pitchFamily="34" charset="0"/>
              </a:rPr>
              <a:t>Thus, </a:t>
            </a:r>
            <a:r>
              <a:rPr lang="ja-JP" altLang="ja-JP" b="1" dirty="0">
                <a:solidFill>
                  <a:srgbClr val="0070C0"/>
                </a:solidFill>
                <a:latin typeface="Calibri" panose="020F0502020204030204" pitchFamily="34" charset="0"/>
                <a:cs typeface="Calibri" panose="020F0502020204030204" pitchFamily="34" charset="0"/>
              </a:rPr>
              <a:t>agricultural science </a:t>
            </a:r>
            <a:r>
              <a:rPr lang="ja-JP" altLang="ja-JP" b="1" dirty="0">
                <a:latin typeface="Calibri" panose="020F0502020204030204" pitchFamily="34" charset="0"/>
                <a:cs typeface="Calibri" panose="020F0502020204030204" pitchFamily="34" charset="0"/>
              </a:rPr>
              <a:t>is not limited to agricultural </a:t>
            </a:r>
            <a:endParaRPr lang="en-US" altLang="ja-JP" b="1" dirty="0">
              <a:latin typeface="Calibri" panose="020F0502020204030204" pitchFamily="34" charset="0"/>
              <a:ea typeface="Calibri" panose="020F0502020204030204" pitchFamily="34" charset="0"/>
              <a:cs typeface="Calibri" panose="020F0502020204030204" pitchFamily="34" charset="0"/>
            </a:endParaRPr>
          </a:p>
          <a:p>
            <a:pPr algn="l"/>
            <a:r>
              <a:rPr lang="ja-JP" altLang="en-US" b="1" dirty="0">
                <a:latin typeface="Calibri" panose="020F0502020204030204" pitchFamily="34" charset="0"/>
                <a:cs typeface="Calibri" panose="020F0502020204030204" pitchFamily="34" charset="0"/>
              </a:rPr>
              <a:t>　</a:t>
            </a:r>
            <a:r>
              <a:rPr lang="ja-JP" altLang="ja-JP" b="1" dirty="0">
                <a:latin typeface="Calibri" panose="020F0502020204030204" pitchFamily="34" charset="0"/>
                <a:cs typeface="Calibri" panose="020F0502020204030204" pitchFamily="34" charset="0"/>
              </a:rPr>
              <a:t>production but encompasses </a:t>
            </a:r>
            <a:r>
              <a:rPr lang="ja-JP" altLang="ja-JP" b="1" dirty="0">
                <a:solidFill>
                  <a:srgbClr val="0070C0"/>
                </a:solidFill>
                <a:latin typeface="Calibri" panose="020F0502020204030204" pitchFamily="34" charset="0"/>
                <a:cs typeface="Calibri" panose="020F0502020204030204" pitchFamily="34" charset="0"/>
              </a:rPr>
              <a:t>a wide range of related fields</a:t>
            </a:r>
            <a:r>
              <a:rPr lang="ja-JP" altLang="ja-JP" b="1" dirty="0">
                <a:latin typeface="Calibri" panose="020F0502020204030204" pitchFamily="34" charset="0"/>
                <a:cs typeface="Calibri" panose="020F0502020204030204" pitchFamily="34" charset="0"/>
              </a:rPr>
              <a:t>.</a:t>
            </a:r>
            <a:endParaRPr lang="ja-JP" altLang="ja-JP" dirty="0">
              <a:latin typeface="Calibri" panose="020F0502020204030204" pitchFamily="34" charset="0"/>
              <a:cs typeface="Calibri" panose="020F0502020204030204" pitchFamily="34" charset="0"/>
            </a:endParaRPr>
          </a:p>
        </p:txBody>
      </p:sp>
      <p:sp>
        <p:nvSpPr>
          <p:cNvPr id="12" name="雲 11"/>
          <p:cNvSpPr/>
          <p:nvPr/>
        </p:nvSpPr>
        <p:spPr bwMode="auto">
          <a:xfrm>
            <a:off x="6660232" y="2404097"/>
            <a:ext cx="2243248" cy="1330914"/>
          </a:xfrm>
          <a:prstGeom prst="cloud">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Calibri" panose="020F0502020204030204" pitchFamily="34" charset="0"/>
              <a:ea typeface="游ゴシック" panose="020B0400000000000000" pitchFamily="50" charset="-128"/>
              <a:cs typeface="Calibri" panose="020F0502020204030204" pitchFamily="34" charset="0"/>
            </a:endParaRPr>
          </a:p>
        </p:txBody>
      </p:sp>
      <p:sp>
        <p:nvSpPr>
          <p:cNvPr id="27" name="テキスト ボックス 26"/>
          <p:cNvSpPr txBox="1"/>
          <p:nvPr/>
        </p:nvSpPr>
        <p:spPr>
          <a:xfrm>
            <a:off x="6856713" y="2654056"/>
            <a:ext cx="2243248" cy="830997"/>
          </a:xfrm>
          <a:prstGeom prst="rect">
            <a:avLst/>
          </a:prstGeom>
          <a:noFill/>
        </p:spPr>
        <p:txBody>
          <a:bodyPr wrap="square" rtlCol="0">
            <a:spAutoFit/>
          </a:bodyPr>
          <a:lstStyle/>
          <a:p>
            <a:pPr algn="l"/>
            <a:r>
              <a:rPr kumimoji="1" lang="en-US" sz="1600" b="1" dirty="0">
                <a:latin typeface="Calibri" panose="020F0502020204030204" pitchFamily="34" charset="0"/>
                <a:ea typeface="Calibri" panose="020F0502020204030204" pitchFamily="34" charset="0"/>
                <a:cs typeface="Calibri" panose="020F0502020204030204" pitchFamily="34" charset="0"/>
              </a:rPr>
              <a:t>Four Key Research Fields to Address These Challenges</a:t>
            </a:r>
          </a:p>
        </p:txBody>
      </p:sp>
    </p:spTree>
    <p:extLst>
      <p:ext uri="{BB962C8B-B14F-4D97-AF65-F5344CB8AC3E}">
        <p14:creationId xmlns:p14="http://schemas.microsoft.com/office/powerpoint/2010/main" val="3907303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4">
            <a:extLst>
              <a:ext uri="{FF2B5EF4-FFF2-40B4-BE49-F238E27FC236}">
                <a16:creationId xmlns:a16="http://schemas.microsoft.com/office/drawing/2014/main" id="{0FB1050C-166E-B329-3AF7-520B818D16F0}"/>
              </a:ext>
            </a:extLst>
          </p:cNvPr>
          <p:cNvSpPr>
            <a:spLocks noGrp="1"/>
          </p:cNvSpPr>
          <p:nvPr>
            <p:ph type="body" sz="quarter" idx="10"/>
          </p:nvPr>
        </p:nvSpPr>
        <p:spPr/>
        <p:txBody>
          <a:bodyPr/>
          <a:lstStyle/>
          <a:p>
            <a:r>
              <a:rPr lang="en-US" altLang="ja-JP" dirty="0">
                <a:latin typeface="Calibri" panose="020F0502020204030204" pitchFamily="34" charset="0"/>
                <a:ea typeface="Calibri" panose="020F0502020204030204" pitchFamily="34" charset="0"/>
                <a:cs typeface="Calibri" panose="020F0502020204030204" pitchFamily="34" charset="0"/>
              </a:rPr>
              <a:t>2. Organization and Personnel</a:t>
            </a:r>
            <a:endParaRPr lang="ja-JP"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21504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77">
            <a:extLst>
              <a:ext uri="{FF2B5EF4-FFF2-40B4-BE49-F238E27FC236}">
                <a16:creationId xmlns:a16="http://schemas.microsoft.com/office/drawing/2014/main" id="{AF0661F3-0188-4FC0-B56C-9116B4BFA1BE}"/>
              </a:ext>
            </a:extLst>
          </p:cNvPr>
          <p:cNvSpPr/>
          <p:nvPr/>
        </p:nvSpPr>
        <p:spPr>
          <a:xfrm>
            <a:off x="24500" y="1163582"/>
            <a:ext cx="9094993" cy="3921601"/>
          </a:xfrm>
          <a:prstGeom prst="roundRect">
            <a:avLst>
              <a:gd name="adj" fmla="val 9571"/>
            </a:avLst>
          </a:prstGeom>
          <a:gradFill>
            <a:gsLst>
              <a:gs pos="50000">
                <a:schemeClr val="bg1"/>
              </a:gs>
              <a:gs pos="100000">
                <a:schemeClr val="accent3">
                  <a:lumMod val="35000"/>
                  <a:lumOff val="65000"/>
                </a:schemeClr>
              </a:gs>
              <a:gs pos="0">
                <a:schemeClr val="accent6">
                  <a:lumMod val="35000"/>
                  <a:lumOff val="65000"/>
                </a:schemeClr>
              </a:gs>
            </a:gsLst>
            <a:lin ang="5400000" scaled="0"/>
          </a:gra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dirty="0">
                <a:latin typeface="Calibri" panose="020F0502020204030204" pitchFamily="34" charset="0"/>
                <a:ea typeface="Calibri" panose="020F0502020204030204" pitchFamily="34" charset="0"/>
                <a:cs typeface="Calibri" panose="020F0502020204030204" pitchFamily="34" charset="0"/>
              </a:rPr>
              <a:t>　　　　　　　</a:t>
            </a:r>
          </a:p>
        </p:txBody>
      </p:sp>
      <p:sp>
        <p:nvSpPr>
          <p:cNvPr id="3" name="タイトル 2">
            <a:extLst>
              <a:ext uri="{FF2B5EF4-FFF2-40B4-BE49-F238E27FC236}">
                <a16:creationId xmlns:a16="http://schemas.microsoft.com/office/drawing/2014/main" id="{8824C4BE-C2CF-4901-A1A2-9686DC012DD0}"/>
              </a:ext>
            </a:extLst>
          </p:cNvPr>
          <p:cNvSpPr>
            <a:spLocks noGrp="1"/>
          </p:cNvSpPr>
          <p:nvPr>
            <p:ph type="title"/>
          </p:nvPr>
        </p:nvSpPr>
        <p:spPr>
          <a:prstGeom prst="rect">
            <a:avLst/>
          </a:prstGeom>
        </p:spPr>
        <p:txBody>
          <a:bodyPr/>
          <a:lstStyle/>
          <a:p>
            <a:pPr rtl="0" fontAlgn="auto"/>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Changes in the School of Agriculture Organizational Structure: </a:t>
            </a:r>
            <a:b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Establishment of Majors (from 1953)</a:t>
            </a:r>
          </a:p>
        </p:txBody>
      </p:sp>
      <p:sp>
        <p:nvSpPr>
          <p:cNvPr id="46" name="テキスト ボックス 45"/>
          <p:cNvSpPr txBox="1"/>
          <p:nvPr/>
        </p:nvSpPr>
        <p:spPr>
          <a:xfrm>
            <a:off x="18958" y="1792514"/>
            <a:ext cx="775829" cy="494729"/>
          </a:xfrm>
          <a:prstGeom prst="rect">
            <a:avLst/>
          </a:prstGeom>
          <a:noFill/>
        </p:spPr>
        <p:txBody>
          <a:bodyPr wrap="square" lIns="78464" tIns="39232" rIns="78464" bIns="39232" rtlCol="0">
            <a:spAutoFit/>
          </a:bodyPr>
          <a:lstStyle/>
          <a:p>
            <a:pPr algn="l" fontAlgn="auto">
              <a:spcBef>
                <a:spcPts val="0"/>
              </a:spcBef>
              <a:spcAft>
                <a:spcPts val="0"/>
              </a:spcAft>
            </a:pPr>
            <a:r>
              <a:rPr lang="en-US" sz="900" dirty="0">
                <a:solidFill>
                  <a:prstClr val="black"/>
                </a:solidFill>
                <a:latin typeface="Calibri" panose="020F0502020204030204" pitchFamily="34" charset="0"/>
                <a:ea typeface="Calibri" panose="020F0502020204030204" pitchFamily="34" charset="0"/>
                <a:cs typeface="Calibri" panose="020F0502020204030204" pitchFamily="34" charset="0"/>
              </a:rPr>
              <a:t>Graduate School of Agriculture</a:t>
            </a:r>
          </a:p>
        </p:txBody>
      </p:sp>
      <p:sp>
        <p:nvSpPr>
          <p:cNvPr id="47" name="テキスト ボックス 46"/>
          <p:cNvSpPr txBox="1"/>
          <p:nvPr/>
        </p:nvSpPr>
        <p:spPr>
          <a:xfrm>
            <a:off x="0" y="4168050"/>
            <a:ext cx="858122" cy="387007"/>
          </a:xfrm>
          <a:prstGeom prst="rect">
            <a:avLst/>
          </a:prstGeom>
          <a:noFill/>
        </p:spPr>
        <p:txBody>
          <a:bodyPr wrap="square" lIns="78464" tIns="39232" rIns="78464" bIns="39232" rtlCol="0">
            <a:spAutoFit/>
          </a:bodyPr>
          <a:lstStyle/>
          <a:p>
            <a:pPr algn="l" fontAlgn="auto">
              <a:spcBef>
                <a:spcPts val="0"/>
              </a:spcBef>
              <a:spcAft>
                <a:spcPts val="0"/>
              </a:spcAft>
            </a:pPr>
            <a:r>
              <a:rPr lang="en-US" sz="1000" dirty="0">
                <a:solidFill>
                  <a:prstClr val="black"/>
                </a:solidFill>
                <a:latin typeface="Calibri" panose="020F0502020204030204" pitchFamily="34" charset="0"/>
                <a:ea typeface="Calibri" panose="020F0502020204030204" pitchFamily="34" charset="0"/>
                <a:cs typeface="Calibri" panose="020F0502020204030204" pitchFamily="34" charset="0"/>
              </a:rPr>
              <a:t>School of Agriculture</a:t>
            </a:r>
          </a:p>
        </p:txBody>
      </p:sp>
      <p:sp>
        <p:nvSpPr>
          <p:cNvPr id="49" name="正方形/長方形 48"/>
          <p:cNvSpPr/>
          <p:nvPr/>
        </p:nvSpPr>
        <p:spPr>
          <a:xfrm>
            <a:off x="2951895" y="4125016"/>
            <a:ext cx="858127" cy="5233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8464" tIns="39232" rIns="78464" bIns="39232" rtlCol="0" anchor="ctr"/>
          <a:lstStyle/>
          <a:p>
            <a:pPr algn="ctr" fontAlgn="auto">
              <a:spcBef>
                <a:spcPts val="0"/>
              </a:spcBef>
              <a:spcAft>
                <a:spcPts val="0"/>
              </a:spcAft>
            </a:pPr>
            <a:endParaRPr lang="ja-JP" altLang="en-US" sz="1477" dirty="0">
              <a:solidFill>
                <a:prstClr val="black"/>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57" name="テキスト ボックス 56"/>
          <p:cNvSpPr txBox="1"/>
          <p:nvPr/>
        </p:nvSpPr>
        <p:spPr>
          <a:xfrm>
            <a:off x="192822" y="1546476"/>
            <a:ext cx="837089" cy="276999"/>
          </a:xfrm>
          <a:prstGeom prst="rect">
            <a:avLst/>
          </a:prstGeom>
          <a:noFill/>
        </p:spPr>
        <p:txBody>
          <a:bodyPr wrap="none" rtlCol="0">
            <a:spAutoFit/>
          </a:bodyPr>
          <a:lstStyle/>
          <a:p>
            <a:pPr algn="l" fontAlgn="auto">
              <a:spcBef>
                <a:spcPts val="0"/>
              </a:spcBef>
              <a:spcAft>
                <a:spcPts val="0"/>
              </a:spcAft>
            </a:pPr>
            <a:r>
              <a:rPr lang="en-US" sz="1200" dirty="0">
                <a:solidFill>
                  <a:srgbClr val="0000FF"/>
                </a:solidFill>
                <a:latin typeface="Calibri" panose="020F0502020204030204" pitchFamily="34" charset="0"/>
                <a:ea typeface="Calibri" panose="020F0502020204030204" pitchFamily="34" charset="0"/>
                <a:cs typeface="Calibri" panose="020F0502020204030204" pitchFamily="34" charset="0"/>
              </a:rPr>
              <a:t>8 divisions</a:t>
            </a:r>
          </a:p>
        </p:txBody>
      </p:sp>
      <p:cxnSp>
        <p:nvCxnSpPr>
          <p:cNvPr id="60" name="直線コネクタ 59"/>
          <p:cNvCxnSpPr/>
          <p:nvPr/>
        </p:nvCxnSpPr>
        <p:spPr>
          <a:xfrm>
            <a:off x="4535895" y="2276872"/>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5463256" y="2293728"/>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2186563" y="2276872"/>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a:off x="3383895" y="2276872"/>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6433053" y="2293728"/>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7379895" y="2286198"/>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1124863" y="2276872"/>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a:off x="8423895" y="2276872"/>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9" name="テキスト ボックス 68"/>
          <p:cNvSpPr txBox="1"/>
          <p:nvPr/>
        </p:nvSpPr>
        <p:spPr>
          <a:xfrm>
            <a:off x="-3972" y="3791207"/>
            <a:ext cx="1027845" cy="261610"/>
          </a:xfrm>
          <a:prstGeom prst="rect">
            <a:avLst/>
          </a:prstGeom>
          <a:noFill/>
        </p:spPr>
        <p:txBody>
          <a:bodyPr wrap="none" rtlCol="0">
            <a:spAutoFit/>
          </a:bodyPr>
          <a:lstStyle/>
          <a:p>
            <a:pPr algn="l" fontAlgn="auto">
              <a:spcBef>
                <a:spcPts val="0"/>
              </a:spcBef>
              <a:spcAft>
                <a:spcPts val="0"/>
              </a:spcAft>
            </a:pPr>
            <a:r>
              <a:rPr lang="en-US" sz="1100" dirty="0">
                <a:solidFill>
                  <a:prstClr val="black"/>
                </a:solidFill>
                <a:latin typeface="Calibri" panose="020F0502020204030204" pitchFamily="34" charset="0"/>
                <a:ea typeface="Calibri" panose="020F0502020204030204" pitchFamily="34" charset="0"/>
                <a:cs typeface="Calibri" panose="020F0502020204030204" pitchFamily="34" charset="0"/>
              </a:rPr>
              <a:t>8 departments</a:t>
            </a:r>
          </a:p>
        </p:txBody>
      </p:sp>
      <p:sp>
        <p:nvSpPr>
          <p:cNvPr id="48" name="正方形/長方形 47"/>
          <p:cNvSpPr/>
          <p:nvPr/>
        </p:nvSpPr>
        <p:spPr>
          <a:xfrm>
            <a:off x="728534" y="4125015"/>
            <a:ext cx="950961" cy="628259"/>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a:t>
            </a:r>
            <a:r>
              <a:rPr lang="ja-JP" alt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altLang="ja-JP"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Agronomy</a:t>
            </a:r>
            <a:endParaRPr lang="en-US" sz="900" b="1" dirty="0">
              <a:solidFill>
                <a:schemeClr val="bg1"/>
              </a:solidFill>
              <a:effectLst>
                <a:outerShdw blurRad="38100" dist="38100" dir="2700000" algn="tl">
                  <a:srgbClr val="000000">
                    <a:alpha val="43137"/>
                  </a:srgbClr>
                </a:outerShdw>
              </a:effectLst>
              <a:highlight>
                <a:srgbClr val="00FFFF"/>
              </a:highlight>
              <a:latin typeface="Calibri" panose="020F0502020204030204" pitchFamily="34" charset="0"/>
              <a:ea typeface="Calibri" panose="020F0502020204030204" pitchFamily="34" charset="0"/>
              <a:cs typeface="Calibri" panose="020F0502020204030204" pitchFamily="34" charset="0"/>
            </a:endParaRPr>
          </a:p>
        </p:txBody>
      </p:sp>
      <p:sp>
        <p:nvSpPr>
          <p:cNvPr id="41" name="正方形/長方形 40"/>
          <p:cNvSpPr/>
          <p:nvPr/>
        </p:nvSpPr>
        <p:spPr>
          <a:xfrm>
            <a:off x="1736109" y="4134248"/>
            <a:ext cx="977848" cy="62825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Agricultural Economics</a:t>
            </a:r>
          </a:p>
        </p:txBody>
      </p:sp>
      <p:sp>
        <p:nvSpPr>
          <p:cNvPr id="50" name="テキスト ボックス 49"/>
          <p:cNvSpPr txBox="1"/>
          <p:nvPr/>
        </p:nvSpPr>
        <p:spPr>
          <a:xfrm>
            <a:off x="2805228" y="4116130"/>
            <a:ext cx="1056099" cy="646025"/>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ja-JP"/>
            </a:defPPr>
            <a:lvl1pPr algn="ctr" fontAlgn="auto">
              <a:spcBef>
                <a:spcPts val="0"/>
              </a:spcBef>
              <a:spcAft>
                <a:spcPts val="0"/>
              </a:spcAft>
              <a:defRPr sz="1480" b="1">
                <a:solidFill>
                  <a:schemeClr val="bg1"/>
                </a:solidFill>
                <a:latin typeface="游ゴシック" panose="020B0400000000000000" pitchFamily="50" charset="-128"/>
                <a:ea typeface="游ゴシック" panose="020B0400000000000000"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sz="9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Agricultural Biology</a:t>
            </a:r>
          </a:p>
        </p:txBody>
      </p:sp>
      <p:sp>
        <p:nvSpPr>
          <p:cNvPr id="51" name="正方形/長方形 50"/>
          <p:cNvSpPr/>
          <p:nvPr/>
        </p:nvSpPr>
        <p:spPr>
          <a:xfrm>
            <a:off x="3970318" y="4125015"/>
            <a:ext cx="998078" cy="62825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ctr" fontAlgn="auto">
              <a:spcBef>
                <a:spcPts val="0"/>
              </a:spcBef>
              <a:spcAft>
                <a:spcPts val="0"/>
              </a:spcAft>
            </a:pPr>
            <a:endPar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Agricultural Chemistry</a:t>
            </a:r>
          </a:p>
          <a:p>
            <a:pPr algn="ctr" fontAlgn="auto">
              <a:spcBef>
                <a:spcPts val="0"/>
              </a:spcBef>
              <a:spcAft>
                <a:spcPts val="0"/>
              </a:spcAft>
            </a:pPr>
            <a:endParaRPr lang="en-US" sz="148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43" name="正方形/長方形 42"/>
          <p:cNvSpPr/>
          <p:nvPr/>
        </p:nvSpPr>
        <p:spPr>
          <a:xfrm>
            <a:off x="5057030" y="4125015"/>
            <a:ext cx="851413" cy="62825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Forestry</a:t>
            </a:r>
          </a:p>
        </p:txBody>
      </p:sp>
      <p:sp>
        <p:nvSpPr>
          <p:cNvPr id="45" name="正方形/長方形 44"/>
          <p:cNvSpPr/>
          <p:nvPr/>
        </p:nvSpPr>
        <p:spPr>
          <a:xfrm>
            <a:off x="5965057" y="4134248"/>
            <a:ext cx="916622" cy="619025"/>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Forest Products</a:t>
            </a:r>
          </a:p>
        </p:txBody>
      </p:sp>
      <p:sp>
        <p:nvSpPr>
          <p:cNvPr id="42" name="正方形/長方形 41"/>
          <p:cNvSpPr/>
          <p:nvPr/>
        </p:nvSpPr>
        <p:spPr>
          <a:xfrm>
            <a:off x="6911895" y="4136693"/>
            <a:ext cx="1002127" cy="61658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Animal Science</a:t>
            </a:r>
          </a:p>
        </p:txBody>
      </p:sp>
      <p:sp>
        <p:nvSpPr>
          <p:cNvPr id="44" name="正方形/長方形 43"/>
          <p:cNvSpPr/>
          <p:nvPr/>
        </p:nvSpPr>
        <p:spPr>
          <a:xfrm>
            <a:off x="7980417" y="4134248"/>
            <a:ext cx="1003163" cy="628257"/>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Agricultural Engineering</a:t>
            </a:r>
          </a:p>
        </p:txBody>
      </p:sp>
      <p:sp>
        <p:nvSpPr>
          <p:cNvPr id="36" name="角丸四角形 35"/>
          <p:cNvSpPr/>
          <p:nvPr/>
        </p:nvSpPr>
        <p:spPr>
          <a:xfrm>
            <a:off x="683894" y="1785015"/>
            <a:ext cx="945933" cy="628259"/>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altLang="ja-JP"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a:t>
            </a: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of </a:t>
            </a:r>
            <a:r>
              <a:rPr lang="en-US" altLang="ja-JP"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Agronomy</a:t>
            </a:r>
            <a:endPar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38" name="角丸四角形 37"/>
          <p:cNvSpPr/>
          <p:nvPr/>
        </p:nvSpPr>
        <p:spPr>
          <a:xfrm>
            <a:off x="1669274" y="1785016"/>
            <a:ext cx="1049795" cy="628258"/>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Agricultural Economics</a:t>
            </a:r>
          </a:p>
        </p:txBody>
      </p:sp>
      <p:sp>
        <p:nvSpPr>
          <p:cNvPr id="39" name="角丸四角形 38"/>
          <p:cNvSpPr/>
          <p:nvPr/>
        </p:nvSpPr>
        <p:spPr>
          <a:xfrm>
            <a:off x="5111895" y="1785016"/>
            <a:ext cx="842317" cy="628258"/>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Forestry</a:t>
            </a:r>
          </a:p>
        </p:txBody>
      </p:sp>
      <p:sp>
        <p:nvSpPr>
          <p:cNvPr id="40" name="角丸四角形 39"/>
          <p:cNvSpPr/>
          <p:nvPr/>
        </p:nvSpPr>
        <p:spPr>
          <a:xfrm>
            <a:off x="7847895" y="1785016"/>
            <a:ext cx="1127499" cy="628258"/>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a:t>
            </a:r>
            <a:r>
              <a:rPr lang="en-US" sz="900" b="1" dirty="0">
                <a:solidFill>
                  <a:schemeClr val="bg1"/>
                </a:solidFill>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sion</a:t>
            </a: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of Agricultural Engineering</a:t>
            </a:r>
          </a:p>
        </p:txBody>
      </p:sp>
      <p:sp>
        <p:nvSpPr>
          <p:cNvPr id="53" name="角丸四角形 52"/>
          <p:cNvSpPr/>
          <p:nvPr/>
        </p:nvSpPr>
        <p:spPr>
          <a:xfrm>
            <a:off x="2758516" y="1785016"/>
            <a:ext cx="1213305" cy="628258"/>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t>
            </a:r>
            <a:r>
              <a:rPr lang="en-US" altLang="ja-JP"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Agricultural Biology</a:t>
            </a:r>
            <a:endPar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54" name="角丸四角形 53"/>
          <p:cNvSpPr/>
          <p:nvPr/>
        </p:nvSpPr>
        <p:spPr>
          <a:xfrm>
            <a:off x="3995895" y="1785016"/>
            <a:ext cx="1101352" cy="628258"/>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Agricultural Chemistry</a:t>
            </a:r>
          </a:p>
        </p:txBody>
      </p:sp>
      <p:sp>
        <p:nvSpPr>
          <p:cNvPr id="55" name="角丸四角形 54"/>
          <p:cNvSpPr/>
          <p:nvPr/>
        </p:nvSpPr>
        <p:spPr>
          <a:xfrm>
            <a:off x="5961473" y="1785016"/>
            <a:ext cx="960882" cy="628258"/>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Forest Products</a:t>
            </a:r>
            <a:endParaRPr lang="en-US" sz="900" b="1" dirty="0">
              <a:solidFill>
                <a:schemeClr val="bg1"/>
              </a:solidFill>
              <a:effectLst>
                <a:outerShdw blurRad="38100" dist="38100" dir="2700000" algn="tl">
                  <a:srgbClr val="000000">
                    <a:alpha val="43137"/>
                  </a:srgbClr>
                </a:outerShdw>
              </a:effectLst>
              <a:highlight>
                <a:srgbClr val="00FFFF"/>
              </a:highlight>
              <a:latin typeface="Calibri" panose="020F0502020204030204" pitchFamily="34" charset="0"/>
              <a:ea typeface="Calibri" panose="020F0502020204030204" pitchFamily="34" charset="0"/>
              <a:cs typeface="Calibri" panose="020F0502020204030204" pitchFamily="34" charset="0"/>
            </a:endParaRPr>
          </a:p>
        </p:txBody>
      </p:sp>
      <p:sp>
        <p:nvSpPr>
          <p:cNvPr id="56" name="角丸四角形 55"/>
          <p:cNvSpPr/>
          <p:nvPr/>
        </p:nvSpPr>
        <p:spPr>
          <a:xfrm>
            <a:off x="6947895" y="1785016"/>
            <a:ext cx="867970" cy="628258"/>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Animal Science</a:t>
            </a:r>
          </a:p>
        </p:txBody>
      </p:sp>
    </p:spTree>
    <p:extLst>
      <p:ext uri="{BB962C8B-B14F-4D97-AF65-F5344CB8AC3E}">
        <p14:creationId xmlns:p14="http://schemas.microsoft.com/office/powerpoint/2010/main" val="2174244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角丸四角形 78">
            <a:extLst>
              <a:ext uri="{FF2B5EF4-FFF2-40B4-BE49-F238E27FC236}">
                <a16:creationId xmlns:a16="http://schemas.microsoft.com/office/drawing/2014/main" id="{F645988B-7097-4663-81BD-71DF2A7B4856}"/>
              </a:ext>
            </a:extLst>
          </p:cNvPr>
          <p:cNvSpPr/>
          <p:nvPr/>
        </p:nvSpPr>
        <p:spPr>
          <a:xfrm>
            <a:off x="214743" y="4440490"/>
            <a:ext cx="8794864" cy="1690235"/>
          </a:xfrm>
          <a:prstGeom prst="roundRect">
            <a:avLst>
              <a:gd name="adj" fmla="val 2309"/>
            </a:avLst>
          </a:prstGeom>
          <a:solidFill>
            <a:schemeClr val="accent3">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dirty="0">
              <a:latin typeface="Calibri" panose="020F0502020204030204" pitchFamily="34" charset="0"/>
              <a:cs typeface="Calibri" panose="020F0502020204030204" pitchFamily="34" charset="0"/>
            </a:endParaRPr>
          </a:p>
        </p:txBody>
      </p:sp>
      <p:sp>
        <p:nvSpPr>
          <p:cNvPr id="39" name="角丸四角形 78">
            <a:extLst>
              <a:ext uri="{FF2B5EF4-FFF2-40B4-BE49-F238E27FC236}">
                <a16:creationId xmlns:a16="http://schemas.microsoft.com/office/drawing/2014/main" id="{856E2202-ED86-426F-A0DB-935AF2295BDE}"/>
              </a:ext>
            </a:extLst>
          </p:cNvPr>
          <p:cNvSpPr/>
          <p:nvPr/>
        </p:nvSpPr>
        <p:spPr>
          <a:xfrm>
            <a:off x="207004" y="2613188"/>
            <a:ext cx="8794864" cy="1597110"/>
          </a:xfrm>
          <a:prstGeom prst="roundRect">
            <a:avLst>
              <a:gd name="adj" fmla="val 2309"/>
            </a:avLst>
          </a:prstGeom>
          <a:solidFill>
            <a:schemeClr val="accent5">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Calibri" panose="020F0502020204030204" pitchFamily="34" charset="0"/>
              <a:cs typeface="Calibri" panose="020F0502020204030204" pitchFamily="34" charset="0"/>
            </a:endParaRPr>
          </a:p>
        </p:txBody>
      </p:sp>
      <p:sp>
        <p:nvSpPr>
          <p:cNvPr id="38" name="角丸四角形 78">
            <a:extLst>
              <a:ext uri="{FF2B5EF4-FFF2-40B4-BE49-F238E27FC236}">
                <a16:creationId xmlns:a16="http://schemas.microsoft.com/office/drawing/2014/main" id="{6CADAA27-AC57-4554-9FDD-2A0DAE492086}"/>
              </a:ext>
            </a:extLst>
          </p:cNvPr>
          <p:cNvSpPr/>
          <p:nvPr/>
        </p:nvSpPr>
        <p:spPr>
          <a:xfrm>
            <a:off x="207004" y="625001"/>
            <a:ext cx="8794864" cy="1781985"/>
          </a:xfrm>
          <a:prstGeom prst="roundRect">
            <a:avLst>
              <a:gd name="adj" fmla="val 2309"/>
            </a:avLst>
          </a:prstGeom>
          <a:solidFill>
            <a:schemeClr val="accent6">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Calibri" panose="020F0502020204030204" pitchFamily="34" charset="0"/>
              <a:cs typeface="Calibri" panose="020F0502020204030204" pitchFamily="34" charset="0"/>
            </a:endParaRPr>
          </a:p>
        </p:txBody>
      </p:sp>
      <p:sp>
        <p:nvSpPr>
          <p:cNvPr id="13" name="角丸四角形 12"/>
          <p:cNvSpPr/>
          <p:nvPr/>
        </p:nvSpPr>
        <p:spPr>
          <a:xfrm>
            <a:off x="3580437" y="3131420"/>
            <a:ext cx="1548000" cy="732161"/>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Agrobiology</a:t>
            </a:r>
          </a:p>
        </p:txBody>
      </p:sp>
      <p:sp>
        <p:nvSpPr>
          <p:cNvPr id="24" name="正方形/長方形 23"/>
          <p:cNvSpPr/>
          <p:nvPr/>
        </p:nvSpPr>
        <p:spPr>
          <a:xfrm>
            <a:off x="2469628" y="5054186"/>
            <a:ext cx="990526" cy="763124"/>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Agricultural Economics</a:t>
            </a:r>
          </a:p>
        </p:txBody>
      </p:sp>
      <p:sp>
        <p:nvSpPr>
          <p:cNvPr id="25" name="正方形/長方形 24"/>
          <p:cNvSpPr/>
          <p:nvPr/>
        </p:nvSpPr>
        <p:spPr>
          <a:xfrm>
            <a:off x="6941938" y="5054186"/>
            <a:ext cx="868740" cy="763124"/>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Animal Science</a:t>
            </a:r>
          </a:p>
        </p:txBody>
      </p:sp>
      <p:sp>
        <p:nvSpPr>
          <p:cNvPr id="27" name="正方形/長方形 26"/>
          <p:cNvSpPr/>
          <p:nvPr/>
        </p:nvSpPr>
        <p:spPr>
          <a:xfrm>
            <a:off x="5947869" y="5054186"/>
            <a:ext cx="868740" cy="763124"/>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Forest Science</a:t>
            </a:r>
          </a:p>
        </p:txBody>
      </p:sp>
      <p:sp>
        <p:nvSpPr>
          <p:cNvPr id="28" name="正方形/長方形 27"/>
          <p:cNvSpPr/>
          <p:nvPr/>
        </p:nvSpPr>
        <p:spPr>
          <a:xfrm>
            <a:off x="7936007" y="5055916"/>
            <a:ext cx="994662" cy="761393"/>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Agricultural Engineering</a:t>
            </a:r>
          </a:p>
        </p:txBody>
      </p:sp>
      <p:sp>
        <p:nvSpPr>
          <p:cNvPr id="9" name="テキスト ボックス 8"/>
          <p:cNvSpPr txBox="1"/>
          <p:nvPr/>
        </p:nvSpPr>
        <p:spPr>
          <a:xfrm>
            <a:off x="303522" y="1143144"/>
            <a:ext cx="1151829" cy="732163"/>
          </a:xfrm>
          <a:prstGeom prst="rect">
            <a:avLst/>
          </a:prstGeom>
          <a:noFill/>
        </p:spPr>
        <p:txBody>
          <a:bodyPr wrap="square" lIns="85003" tIns="42501" rIns="85003" bIns="42501" rtlCol="0">
            <a:spAutoFit/>
          </a:bodyPr>
          <a:lstStyle/>
          <a:p>
            <a:pPr algn="ctr"/>
            <a:r>
              <a:rPr kumimoji="1" lang="en-US" sz="1400" b="1" dirty="0">
                <a:latin typeface="Calibri" panose="020F0502020204030204" pitchFamily="34" charset="0"/>
                <a:ea typeface="Calibri" panose="020F0502020204030204" pitchFamily="34" charset="0"/>
                <a:cs typeface="Calibri" panose="020F0502020204030204" pitchFamily="34" charset="0"/>
              </a:rPr>
              <a:t>Research Faculty of Agriculture</a:t>
            </a:r>
          </a:p>
        </p:txBody>
      </p:sp>
      <p:sp>
        <p:nvSpPr>
          <p:cNvPr id="58" name="テキスト ボックス 57"/>
          <p:cNvSpPr txBox="1"/>
          <p:nvPr/>
        </p:nvSpPr>
        <p:spPr>
          <a:xfrm>
            <a:off x="197017" y="5118197"/>
            <a:ext cx="1136305" cy="516719"/>
          </a:xfrm>
          <a:prstGeom prst="rect">
            <a:avLst/>
          </a:prstGeom>
          <a:noFill/>
        </p:spPr>
        <p:txBody>
          <a:bodyPr wrap="square" lIns="85003" tIns="42501" rIns="85003" bIns="42501" rtlCol="0">
            <a:spAutoFit/>
          </a:bodyPr>
          <a:lstStyle/>
          <a:p>
            <a:pPr algn="ctr"/>
            <a:r>
              <a:rPr lang="en-US" sz="1400" b="1" dirty="0">
                <a:latin typeface="Calibri" panose="020F0502020204030204" pitchFamily="34" charset="0"/>
                <a:ea typeface="Calibri" panose="020F0502020204030204" pitchFamily="34" charset="0"/>
                <a:cs typeface="Calibri" panose="020F0502020204030204" pitchFamily="34" charset="0"/>
              </a:rPr>
              <a:t>School of Agriculture</a:t>
            </a:r>
          </a:p>
        </p:txBody>
      </p:sp>
      <p:sp>
        <p:nvSpPr>
          <p:cNvPr id="59" name="正方形/長方形 58"/>
          <p:cNvSpPr/>
          <p:nvPr/>
        </p:nvSpPr>
        <p:spPr>
          <a:xfrm>
            <a:off x="1333322" y="5055916"/>
            <a:ext cx="990526" cy="763125"/>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Agrobiology and Bioresources</a:t>
            </a:r>
          </a:p>
        </p:txBody>
      </p:sp>
      <p:sp>
        <p:nvSpPr>
          <p:cNvPr id="26" name="正方形/長方形 25"/>
          <p:cNvSpPr/>
          <p:nvPr/>
        </p:nvSpPr>
        <p:spPr>
          <a:xfrm>
            <a:off x="4772620" y="5054186"/>
            <a:ext cx="1031226" cy="763124"/>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Bioscience and Chemistry</a:t>
            </a:r>
          </a:p>
        </p:txBody>
      </p:sp>
      <p:sp>
        <p:nvSpPr>
          <p:cNvPr id="18" name="角丸四角形 17"/>
          <p:cNvSpPr/>
          <p:nvPr/>
        </p:nvSpPr>
        <p:spPr>
          <a:xfrm>
            <a:off x="5360324" y="3131421"/>
            <a:ext cx="1548000" cy="730318"/>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ctr" fontAlgn="auto">
              <a:spcBef>
                <a:spcPts val="0"/>
              </a:spcBef>
              <a:spcAft>
                <a:spcPts val="0"/>
              </a:spcAft>
            </a:pPr>
            <a:r>
              <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Environmental Resources</a:t>
            </a:r>
          </a:p>
          <a:p>
            <a:pPr algn="ctr" fontAlgn="auto">
              <a:spcBef>
                <a:spcPts val="0"/>
              </a:spcBef>
              <a:spcAft>
                <a:spcPts val="0"/>
              </a:spcAft>
            </a:pPr>
            <a:endParaRPr lang="en-US" sz="148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19" name="角丸四角形 18"/>
          <p:cNvSpPr/>
          <p:nvPr/>
        </p:nvSpPr>
        <p:spPr>
          <a:xfrm>
            <a:off x="7140212" y="3131420"/>
            <a:ext cx="1548000" cy="730318"/>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Applied Bioscience</a:t>
            </a:r>
          </a:p>
        </p:txBody>
      </p:sp>
      <p:sp>
        <p:nvSpPr>
          <p:cNvPr id="30" name="正方形/長方形 29"/>
          <p:cNvSpPr/>
          <p:nvPr/>
        </p:nvSpPr>
        <p:spPr>
          <a:xfrm>
            <a:off x="3643449" y="5054186"/>
            <a:ext cx="955689" cy="763124"/>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Applied Bioscience</a:t>
            </a:r>
          </a:p>
        </p:txBody>
      </p:sp>
      <p:sp>
        <p:nvSpPr>
          <p:cNvPr id="22" name="テキスト ボックス 21"/>
          <p:cNvSpPr txBox="1"/>
          <p:nvPr/>
        </p:nvSpPr>
        <p:spPr>
          <a:xfrm>
            <a:off x="300623" y="3053375"/>
            <a:ext cx="1130802" cy="732163"/>
          </a:xfrm>
          <a:prstGeom prst="rect">
            <a:avLst/>
          </a:prstGeom>
          <a:noFill/>
        </p:spPr>
        <p:txBody>
          <a:bodyPr wrap="square" lIns="85003" tIns="42501" rIns="85003" bIns="42501" rtlCol="0">
            <a:spAutoFit/>
          </a:bodyPr>
          <a:lstStyle/>
          <a:p>
            <a:pPr algn="ctr"/>
            <a:r>
              <a:rPr kumimoji="1" lang="en-US" sz="1400" b="1" dirty="0">
                <a:latin typeface="Calibri" panose="020F0502020204030204" pitchFamily="34" charset="0"/>
                <a:ea typeface="Calibri" panose="020F0502020204030204" pitchFamily="34" charset="0"/>
                <a:cs typeface="Calibri" panose="020F0502020204030204" pitchFamily="34" charset="0"/>
              </a:rPr>
              <a:t>Graduate School of Agriculture</a:t>
            </a:r>
          </a:p>
        </p:txBody>
      </p:sp>
      <p:sp>
        <p:nvSpPr>
          <p:cNvPr id="29" name="角丸四角形 28"/>
          <p:cNvSpPr/>
          <p:nvPr/>
        </p:nvSpPr>
        <p:spPr>
          <a:xfrm>
            <a:off x="1800550" y="3131421"/>
            <a:ext cx="1548000" cy="73216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ctr" fontAlgn="auto">
              <a:spcBef>
                <a:spcPts val="0"/>
              </a:spcBef>
              <a:spcAft>
                <a:spcPts val="0"/>
              </a:spcAft>
            </a:pPr>
            <a:r>
              <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Bio-Systems Sustainability</a:t>
            </a:r>
          </a:p>
          <a:p>
            <a:pPr algn="ctr" fontAlgn="auto">
              <a:spcBef>
                <a:spcPts val="0"/>
              </a:spcBef>
              <a:spcAft>
                <a:spcPts val="0"/>
              </a:spcAft>
            </a:pPr>
            <a:endParaRPr lang="en-US" sz="148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33" name="角丸四角形 32"/>
          <p:cNvSpPr/>
          <p:nvPr/>
        </p:nvSpPr>
        <p:spPr>
          <a:xfrm>
            <a:off x="2060347" y="1263730"/>
            <a:ext cx="1809007" cy="686833"/>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ctr" fontAlgn="auto">
              <a:spcBef>
                <a:spcPts val="0"/>
              </a:spcBef>
              <a:spcAft>
                <a:spcPts val="0"/>
              </a:spcAft>
            </a:pPr>
            <a:r>
              <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Bioresources and Product Science</a:t>
            </a:r>
          </a:p>
          <a:p>
            <a:pPr algn="ctr" fontAlgn="auto">
              <a:spcBef>
                <a:spcPts val="0"/>
              </a:spcBef>
              <a:spcAft>
                <a:spcPts val="0"/>
              </a:spcAft>
            </a:pPr>
            <a:endParaRPr lang="en-US" sz="148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35" name="角丸四角形 34"/>
          <p:cNvSpPr/>
          <p:nvPr/>
        </p:nvSpPr>
        <p:spPr>
          <a:xfrm>
            <a:off x="4220396" y="1263731"/>
            <a:ext cx="1810800" cy="68683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ctr" fontAlgn="auto">
              <a:spcBef>
                <a:spcPts val="0"/>
              </a:spcBef>
              <a:spcAft>
                <a:spcPts val="0"/>
              </a:spcAft>
            </a:pPr>
            <a:r>
              <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Environmental Resources</a:t>
            </a:r>
          </a:p>
          <a:p>
            <a:pPr algn="ctr" fontAlgn="auto">
              <a:spcBef>
                <a:spcPts val="0"/>
              </a:spcBef>
              <a:spcAft>
                <a:spcPts val="0"/>
              </a:spcAft>
            </a:pPr>
            <a:endParaRPr lang="en-US" sz="148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37" name="角丸四角形 36"/>
          <p:cNvSpPr/>
          <p:nvPr/>
        </p:nvSpPr>
        <p:spPr>
          <a:xfrm>
            <a:off x="6382239" y="1252163"/>
            <a:ext cx="1810800" cy="68683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ctr" fontAlgn="auto">
              <a:spcBef>
                <a:spcPts val="0"/>
              </a:spcBef>
              <a:spcAft>
                <a:spcPts val="0"/>
              </a:spcAft>
            </a:pPr>
            <a:r>
              <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Applied Bioscience</a:t>
            </a:r>
          </a:p>
          <a:p>
            <a:pPr algn="ctr" fontAlgn="auto">
              <a:spcBef>
                <a:spcPts val="0"/>
              </a:spcBef>
              <a:spcAft>
                <a:spcPts val="0"/>
              </a:spcAft>
            </a:pPr>
            <a:endParaRPr lang="en-US" sz="148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23" name="テキスト ボックス 22"/>
          <p:cNvSpPr txBox="1"/>
          <p:nvPr/>
        </p:nvSpPr>
        <p:spPr>
          <a:xfrm>
            <a:off x="1236653" y="860698"/>
            <a:ext cx="1051890" cy="338554"/>
          </a:xfrm>
          <a:prstGeom prst="rect">
            <a:avLst/>
          </a:prstGeom>
          <a:noFill/>
        </p:spPr>
        <p:txBody>
          <a:bodyPr wrap="none" rtlCol="0">
            <a:spAutoFit/>
          </a:bodyPr>
          <a:lstStyle/>
          <a:p>
            <a:r>
              <a:rPr kumimoji="1" lang="en-US" sz="1600" dirty="0">
                <a:solidFill>
                  <a:srgbClr val="0000FF"/>
                </a:solidFill>
                <a:latin typeface="Calibri" panose="020F0502020204030204" pitchFamily="34" charset="0"/>
                <a:ea typeface="Calibri" panose="020F0502020204030204" pitchFamily="34" charset="0"/>
                <a:cs typeface="Calibri" panose="020F0502020204030204" pitchFamily="34" charset="0"/>
              </a:rPr>
              <a:t>3 divisions</a:t>
            </a:r>
          </a:p>
        </p:txBody>
      </p:sp>
      <p:sp>
        <p:nvSpPr>
          <p:cNvPr id="32" name="テキスト ボックス 31"/>
          <p:cNvSpPr txBox="1"/>
          <p:nvPr/>
        </p:nvSpPr>
        <p:spPr>
          <a:xfrm>
            <a:off x="1031420" y="2777298"/>
            <a:ext cx="1051890" cy="338554"/>
          </a:xfrm>
          <a:prstGeom prst="rect">
            <a:avLst/>
          </a:prstGeom>
          <a:noFill/>
        </p:spPr>
        <p:txBody>
          <a:bodyPr wrap="none" rtlCol="0">
            <a:spAutoFit/>
          </a:bodyPr>
          <a:lstStyle/>
          <a:p>
            <a:r>
              <a:rPr kumimoji="1" lang="en-US" sz="1600" dirty="0">
                <a:solidFill>
                  <a:srgbClr val="0000FF"/>
                </a:solidFill>
                <a:latin typeface="Calibri" panose="020F0502020204030204" pitchFamily="34" charset="0"/>
                <a:ea typeface="Calibri" panose="020F0502020204030204" pitchFamily="34" charset="0"/>
                <a:cs typeface="Calibri" panose="020F0502020204030204" pitchFamily="34" charset="0"/>
              </a:rPr>
              <a:t>4 </a:t>
            </a:r>
            <a:r>
              <a:rPr lang="en-US" sz="1600" dirty="0">
                <a:solidFill>
                  <a:srgbClr val="0000FF"/>
                </a:solidFill>
                <a:latin typeface="Calibri" panose="020F0502020204030204" pitchFamily="34" charset="0"/>
                <a:ea typeface="Calibri" panose="020F0502020204030204" pitchFamily="34" charset="0"/>
                <a:cs typeface="Calibri" panose="020F0502020204030204" pitchFamily="34" charset="0"/>
              </a:rPr>
              <a:t>division</a:t>
            </a:r>
            <a:r>
              <a:rPr kumimoji="1" lang="en-US" sz="1600" dirty="0">
                <a:solidFill>
                  <a:srgbClr val="0000FF"/>
                </a:solidFill>
                <a:latin typeface="Calibri" panose="020F0502020204030204" pitchFamily="34" charset="0"/>
                <a:ea typeface="Calibri" panose="020F0502020204030204" pitchFamily="34" charset="0"/>
                <a:cs typeface="Calibri" panose="020F0502020204030204" pitchFamily="34" charset="0"/>
              </a:rPr>
              <a:t>s</a:t>
            </a:r>
          </a:p>
        </p:txBody>
      </p:sp>
      <p:sp>
        <p:nvSpPr>
          <p:cNvPr id="34" name="テキスト ボックス 33"/>
          <p:cNvSpPr txBox="1"/>
          <p:nvPr/>
        </p:nvSpPr>
        <p:spPr>
          <a:xfrm>
            <a:off x="707558" y="4715632"/>
            <a:ext cx="1412245" cy="338554"/>
          </a:xfrm>
          <a:prstGeom prst="rect">
            <a:avLst/>
          </a:prstGeom>
          <a:noFill/>
        </p:spPr>
        <p:txBody>
          <a:bodyPr wrap="none" rtlCol="0">
            <a:spAutoFit/>
          </a:bodyPr>
          <a:lstStyle/>
          <a:p>
            <a:r>
              <a:rPr lang="en-US" sz="1600" dirty="0">
                <a:solidFill>
                  <a:srgbClr val="0000FF"/>
                </a:solidFill>
                <a:latin typeface="Calibri" panose="020F0502020204030204" pitchFamily="34" charset="0"/>
                <a:ea typeface="Calibri" panose="020F0502020204030204" pitchFamily="34" charset="0"/>
                <a:cs typeface="Calibri" panose="020F0502020204030204" pitchFamily="34" charset="0"/>
              </a:rPr>
              <a:t>7 departments</a:t>
            </a:r>
          </a:p>
        </p:txBody>
      </p:sp>
      <p:sp>
        <p:nvSpPr>
          <p:cNvPr id="3" name="タイトル 2">
            <a:extLst>
              <a:ext uri="{FF2B5EF4-FFF2-40B4-BE49-F238E27FC236}">
                <a16:creationId xmlns:a16="http://schemas.microsoft.com/office/drawing/2014/main" id="{216BAE7B-F033-4744-9A4A-590CF53137B2}"/>
              </a:ext>
            </a:extLst>
          </p:cNvPr>
          <p:cNvSpPr>
            <a:spLocks noGrp="1"/>
          </p:cNvSpPr>
          <p:nvPr>
            <p:ph type="title"/>
          </p:nvPr>
        </p:nvSpPr>
        <p:spPr>
          <a:prstGeom prst="rect">
            <a:avLst/>
          </a:prstGeom>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Changes in the School of Agriculture Organizational Structure: </a:t>
            </a:r>
            <a:b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br>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 Establishment of Research Faculty and Graduate School (from 2006)</a:t>
            </a:r>
          </a:p>
        </p:txBody>
      </p:sp>
    </p:spTree>
    <p:extLst>
      <p:ext uri="{BB962C8B-B14F-4D97-AF65-F5344CB8AC3E}">
        <p14:creationId xmlns:p14="http://schemas.microsoft.com/office/powerpoint/2010/main" val="130258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角丸四角形 78">
            <a:extLst>
              <a:ext uri="{FF2B5EF4-FFF2-40B4-BE49-F238E27FC236}">
                <a16:creationId xmlns:a16="http://schemas.microsoft.com/office/drawing/2014/main" id="{F645988B-7097-4663-81BD-71DF2A7B4856}"/>
              </a:ext>
            </a:extLst>
          </p:cNvPr>
          <p:cNvSpPr/>
          <p:nvPr/>
        </p:nvSpPr>
        <p:spPr>
          <a:xfrm>
            <a:off x="214743" y="4440490"/>
            <a:ext cx="8794864" cy="1690235"/>
          </a:xfrm>
          <a:prstGeom prst="roundRect">
            <a:avLst>
              <a:gd name="adj" fmla="val 2309"/>
            </a:avLst>
          </a:prstGeom>
          <a:solidFill>
            <a:schemeClr val="accent3">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dirty="0">
              <a:latin typeface="Calibri" panose="020F0502020204030204" pitchFamily="34" charset="0"/>
              <a:cs typeface="Calibri" panose="020F0502020204030204" pitchFamily="34" charset="0"/>
            </a:endParaRPr>
          </a:p>
        </p:txBody>
      </p:sp>
      <p:sp>
        <p:nvSpPr>
          <p:cNvPr id="39" name="角丸四角形 78">
            <a:extLst>
              <a:ext uri="{FF2B5EF4-FFF2-40B4-BE49-F238E27FC236}">
                <a16:creationId xmlns:a16="http://schemas.microsoft.com/office/drawing/2014/main" id="{856E2202-ED86-426F-A0DB-935AF2295BDE}"/>
              </a:ext>
            </a:extLst>
          </p:cNvPr>
          <p:cNvSpPr/>
          <p:nvPr/>
        </p:nvSpPr>
        <p:spPr>
          <a:xfrm>
            <a:off x="207004" y="2613188"/>
            <a:ext cx="8794864" cy="1597110"/>
          </a:xfrm>
          <a:prstGeom prst="roundRect">
            <a:avLst>
              <a:gd name="adj" fmla="val 2309"/>
            </a:avLst>
          </a:prstGeom>
          <a:solidFill>
            <a:schemeClr val="accent5">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Calibri" panose="020F0502020204030204" pitchFamily="34" charset="0"/>
              <a:cs typeface="Calibri" panose="020F0502020204030204" pitchFamily="34" charset="0"/>
            </a:endParaRPr>
          </a:p>
        </p:txBody>
      </p:sp>
      <p:sp>
        <p:nvSpPr>
          <p:cNvPr id="38" name="角丸四角形 78">
            <a:extLst>
              <a:ext uri="{FF2B5EF4-FFF2-40B4-BE49-F238E27FC236}">
                <a16:creationId xmlns:a16="http://schemas.microsoft.com/office/drawing/2014/main" id="{6CADAA27-AC57-4554-9FDD-2A0DAE492086}"/>
              </a:ext>
            </a:extLst>
          </p:cNvPr>
          <p:cNvSpPr/>
          <p:nvPr/>
        </p:nvSpPr>
        <p:spPr>
          <a:xfrm>
            <a:off x="207004" y="625001"/>
            <a:ext cx="8794864" cy="1781985"/>
          </a:xfrm>
          <a:prstGeom prst="roundRect">
            <a:avLst>
              <a:gd name="adj" fmla="val 2309"/>
            </a:avLst>
          </a:prstGeom>
          <a:solidFill>
            <a:schemeClr val="accent6">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Calibri" panose="020F0502020204030204" pitchFamily="34" charset="0"/>
              <a:cs typeface="Calibri" panose="020F0502020204030204" pitchFamily="34" charset="0"/>
            </a:endParaRPr>
          </a:p>
        </p:txBody>
      </p:sp>
      <p:sp>
        <p:nvSpPr>
          <p:cNvPr id="13" name="角丸四角形 12"/>
          <p:cNvSpPr/>
          <p:nvPr/>
        </p:nvSpPr>
        <p:spPr>
          <a:xfrm>
            <a:off x="3580437" y="3131421"/>
            <a:ext cx="1548000" cy="66028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Agrobiology and Bioresources</a:t>
            </a:r>
          </a:p>
        </p:txBody>
      </p:sp>
      <p:sp>
        <p:nvSpPr>
          <p:cNvPr id="24" name="正方形/長方形 23"/>
          <p:cNvSpPr/>
          <p:nvPr/>
        </p:nvSpPr>
        <p:spPr>
          <a:xfrm>
            <a:off x="2469627" y="5054186"/>
            <a:ext cx="990525" cy="73941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Agricultural Economics</a:t>
            </a:r>
          </a:p>
        </p:txBody>
      </p:sp>
      <p:sp>
        <p:nvSpPr>
          <p:cNvPr id="25" name="正方形/長方形 24"/>
          <p:cNvSpPr/>
          <p:nvPr/>
        </p:nvSpPr>
        <p:spPr>
          <a:xfrm>
            <a:off x="6932040" y="5050963"/>
            <a:ext cx="833160" cy="73941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Animal Science</a:t>
            </a:r>
          </a:p>
        </p:txBody>
      </p:sp>
      <p:sp>
        <p:nvSpPr>
          <p:cNvPr id="27" name="正方形/長方形 26"/>
          <p:cNvSpPr/>
          <p:nvPr/>
        </p:nvSpPr>
        <p:spPr>
          <a:xfrm>
            <a:off x="5891345" y="5050963"/>
            <a:ext cx="921144" cy="73941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Forest Science</a:t>
            </a:r>
          </a:p>
        </p:txBody>
      </p:sp>
      <p:sp>
        <p:nvSpPr>
          <p:cNvPr id="28" name="正方形/長方形 27"/>
          <p:cNvSpPr/>
          <p:nvPr/>
        </p:nvSpPr>
        <p:spPr>
          <a:xfrm>
            <a:off x="7884751" y="5054186"/>
            <a:ext cx="1039323" cy="73941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Agricultural Engineering</a:t>
            </a:r>
          </a:p>
        </p:txBody>
      </p:sp>
      <p:sp>
        <p:nvSpPr>
          <p:cNvPr id="9" name="テキスト ボックス 8"/>
          <p:cNvSpPr txBox="1"/>
          <p:nvPr/>
        </p:nvSpPr>
        <p:spPr>
          <a:xfrm>
            <a:off x="109058" y="1147565"/>
            <a:ext cx="1204382" cy="732163"/>
          </a:xfrm>
          <a:prstGeom prst="rect">
            <a:avLst/>
          </a:prstGeom>
          <a:noFill/>
        </p:spPr>
        <p:txBody>
          <a:bodyPr wrap="square" lIns="85003" tIns="42501" rIns="85003" bIns="42501" rtlCol="0">
            <a:spAutoFit/>
          </a:bodyPr>
          <a:lstStyle/>
          <a:p>
            <a:r>
              <a:rPr kumimoji="1" lang="en-US" sz="1400" b="1" dirty="0">
                <a:latin typeface="Calibri" panose="020F0502020204030204" pitchFamily="34" charset="0"/>
                <a:ea typeface="Calibri" panose="020F0502020204030204" pitchFamily="34" charset="0"/>
                <a:cs typeface="Calibri" panose="020F0502020204030204" pitchFamily="34" charset="0"/>
              </a:rPr>
              <a:t>Research Faculty of Agriculture</a:t>
            </a:r>
          </a:p>
        </p:txBody>
      </p:sp>
      <p:sp>
        <p:nvSpPr>
          <p:cNvPr id="58" name="テキスト ボックス 57"/>
          <p:cNvSpPr txBox="1"/>
          <p:nvPr/>
        </p:nvSpPr>
        <p:spPr>
          <a:xfrm>
            <a:off x="131989" y="5084344"/>
            <a:ext cx="1186409" cy="516719"/>
          </a:xfrm>
          <a:prstGeom prst="rect">
            <a:avLst/>
          </a:prstGeom>
          <a:noFill/>
        </p:spPr>
        <p:txBody>
          <a:bodyPr wrap="square" lIns="85003" tIns="42501" rIns="85003" bIns="42501" rtlCol="0">
            <a:spAutoFit/>
          </a:bodyPr>
          <a:lstStyle/>
          <a:p>
            <a:r>
              <a:rPr lang="en-US" sz="1400" b="1" dirty="0">
                <a:latin typeface="Calibri" panose="020F0502020204030204" pitchFamily="34" charset="0"/>
                <a:ea typeface="Calibri" panose="020F0502020204030204" pitchFamily="34" charset="0"/>
                <a:cs typeface="Calibri" panose="020F0502020204030204" pitchFamily="34" charset="0"/>
              </a:rPr>
              <a:t>School of Agriculture</a:t>
            </a:r>
          </a:p>
        </p:txBody>
      </p:sp>
      <p:sp>
        <p:nvSpPr>
          <p:cNvPr id="59" name="正方形/長方形 58"/>
          <p:cNvSpPr/>
          <p:nvPr/>
        </p:nvSpPr>
        <p:spPr>
          <a:xfrm>
            <a:off x="1305286" y="5054185"/>
            <a:ext cx="1068321" cy="739411"/>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Agrobiology and Bioresources</a:t>
            </a:r>
          </a:p>
        </p:txBody>
      </p:sp>
      <p:sp>
        <p:nvSpPr>
          <p:cNvPr id="26" name="正方形/長方形 25"/>
          <p:cNvSpPr/>
          <p:nvPr/>
        </p:nvSpPr>
        <p:spPr>
          <a:xfrm>
            <a:off x="4706145" y="5050963"/>
            <a:ext cx="1065649" cy="73941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Bioscience and Chemistry</a:t>
            </a:r>
          </a:p>
        </p:txBody>
      </p:sp>
      <p:sp>
        <p:nvSpPr>
          <p:cNvPr id="18" name="角丸四角形 17"/>
          <p:cNvSpPr/>
          <p:nvPr/>
        </p:nvSpPr>
        <p:spPr>
          <a:xfrm>
            <a:off x="5360324" y="3131421"/>
            <a:ext cx="1548000" cy="66028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Environmental Resources</a:t>
            </a:r>
          </a:p>
          <a:p>
            <a:pPr algn="ctr" fontAlgn="auto">
              <a:spcBef>
                <a:spcPts val="0"/>
              </a:spcBef>
              <a:spcAft>
                <a:spcPts val="0"/>
              </a:spcAft>
            </a:pPr>
            <a:endParaRPr lang="en-US" sz="148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19" name="角丸四角形 18"/>
          <p:cNvSpPr/>
          <p:nvPr/>
        </p:nvSpPr>
        <p:spPr>
          <a:xfrm>
            <a:off x="7140212" y="3131421"/>
            <a:ext cx="1548000" cy="66028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Applied Bioscience</a:t>
            </a:r>
          </a:p>
        </p:txBody>
      </p:sp>
      <p:sp>
        <p:nvSpPr>
          <p:cNvPr id="30" name="正方形/長方形 29"/>
          <p:cNvSpPr/>
          <p:nvPr/>
        </p:nvSpPr>
        <p:spPr>
          <a:xfrm>
            <a:off x="3550324" y="5050963"/>
            <a:ext cx="1065649" cy="73941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Applied Bioscience</a:t>
            </a:r>
          </a:p>
        </p:txBody>
      </p:sp>
      <p:sp>
        <p:nvSpPr>
          <p:cNvPr id="22" name="テキスト ボックス 21"/>
          <p:cNvSpPr txBox="1"/>
          <p:nvPr/>
        </p:nvSpPr>
        <p:spPr>
          <a:xfrm>
            <a:off x="217608" y="3028713"/>
            <a:ext cx="1204026" cy="732163"/>
          </a:xfrm>
          <a:prstGeom prst="rect">
            <a:avLst/>
          </a:prstGeom>
          <a:noFill/>
        </p:spPr>
        <p:txBody>
          <a:bodyPr wrap="square" lIns="85003" tIns="42501" rIns="85003" bIns="42501" rtlCol="0">
            <a:spAutoFit/>
          </a:bodyPr>
          <a:lstStyle/>
          <a:p>
            <a:r>
              <a:rPr kumimoji="1" lang="en-US" sz="1400" b="1" dirty="0">
                <a:latin typeface="Calibri" panose="020F0502020204030204" pitchFamily="34" charset="0"/>
                <a:ea typeface="Calibri" panose="020F0502020204030204" pitchFamily="34" charset="0"/>
                <a:cs typeface="Calibri" panose="020F0502020204030204" pitchFamily="34" charset="0"/>
              </a:rPr>
              <a:t>Graduate School of Agriculture</a:t>
            </a:r>
          </a:p>
        </p:txBody>
      </p:sp>
      <p:sp>
        <p:nvSpPr>
          <p:cNvPr id="29" name="角丸四角形 28"/>
          <p:cNvSpPr/>
          <p:nvPr/>
        </p:nvSpPr>
        <p:spPr>
          <a:xfrm>
            <a:off x="1800550" y="3131421"/>
            <a:ext cx="1548000" cy="66028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Bio-Systems Sustainability</a:t>
            </a:r>
          </a:p>
          <a:p>
            <a:pPr algn="ctr" fontAlgn="auto">
              <a:spcBef>
                <a:spcPts val="0"/>
              </a:spcBef>
              <a:spcAft>
                <a:spcPts val="0"/>
              </a:spcAft>
            </a:pPr>
            <a:endParaRPr lang="en-US" sz="148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32" name="テキスト ボックス 31"/>
          <p:cNvSpPr txBox="1"/>
          <p:nvPr/>
        </p:nvSpPr>
        <p:spPr>
          <a:xfrm>
            <a:off x="882248" y="2731952"/>
            <a:ext cx="1051890" cy="338554"/>
          </a:xfrm>
          <a:prstGeom prst="rect">
            <a:avLst/>
          </a:prstGeom>
          <a:noFill/>
        </p:spPr>
        <p:txBody>
          <a:bodyPr wrap="none" rtlCol="0">
            <a:spAutoFit/>
          </a:bodyPr>
          <a:lstStyle/>
          <a:p>
            <a:r>
              <a:rPr kumimoji="1" lang="en-US" sz="1600" dirty="0">
                <a:solidFill>
                  <a:srgbClr val="0000FF"/>
                </a:solidFill>
                <a:latin typeface="Calibri" panose="020F0502020204030204" pitchFamily="34" charset="0"/>
                <a:ea typeface="Calibri" panose="020F0502020204030204" pitchFamily="34" charset="0"/>
                <a:cs typeface="Calibri" panose="020F0502020204030204" pitchFamily="34" charset="0"/>
              </a:rPr>
              <a:t>4 </a:t>
            </a:r>
            <a:r>
              <a:rPr lang="en-US" sz="1600" dirty="0">
                <a:solidFill>
                  <a:srgbClr val="0000FF"/>
                </a:solidFill>
                <a:latin typeface="Calibri" panose="020F0502020204030204" pitchFamily="34" charset="0"/>
                <a:ea typeface="Calibri" panose="020F0502020204030204" pitchFamily="34" charset="0"/>
                <a:cs typeface="Calibri" panose="020F0502020204030204" pitchFamily="34" charset="0"/>
              </a:rPr>
              <a:t>division</a:t>
            </a:r>
            <a:r>
              <a:rPr kumimoji="1" lang="en-US" sz="1600" dirty="0">
                <a:solidFill>
                  <a:srgbClr val="0000FF"/>
                </a:solidFill>
                <a:latin typeface="Calibri" panose="020F0502020204030204" pitchFamily="34" charset="0"/>
                <a:ea typeface="Calibri" panose="020F0502020204030204" pitchFamily="34" charset="0"/>
                <a:cs typeface="Calibri" panose="020F0502020204030204" pitchFamily="34" charset="0"/>
              </a:rPr>
              <a:t>s</a:t>
            </a:r>
          </a:p>
        </p:txBody>
      </p:sp>
      <p:sp>
        <p:nvSpPr>
          <p:cNvPr id="34" name="テキスト ボックス 33"/>
          <p:cNvSpPr txBox="1"/>
          <p:nvPr/>
        </p:nvSpPr>
        <p:spPr>
          <a:xfrm>
            <a:off x="617904" y="4657180"/>
            <a:ext cx="1412245" cy="338554"/>
          </a:xfrm>
          <a:prstGeom prst="rect">
            <a:avLst/>
          </a:prstGeom>
          <a:noFill/>
        </p:spPr>
        <p:txBody>
          <a:bodyPr wrap="none" rtlCol="0">
            <a:spAutoFit/>
          </a:bodyPr>
          <a:lstStyle/>
          <a:p>
            <a:r>
              <a:rPr lang="en-US" sz="1600" dirty="0">
                <a:solidFill>
                  <a:srgbClr val="0000FF"/>
                </a:solidFill>
                <a:latin typeface="Calibri" panose="020F0502020204030204" pitchFamily="34" charset="0"/>
                <a:ea typeface="Calibri" panose="020F0502020204030204" pitchFamily="34" charset="0"/>
                <a:cs typeface="Calibri" panose="020F0502020204030204" pitchFamily="34" charset="0"/>
              </a:rPr>
              <a:t>7 departments</a:t>
            </a:r>
          </a:p>
        </p:txBody>
      </p:sp>
      <p:sp>
        <p:nvSpPr>
          <p:cNvPr id="3" name="タイトル 2">
            <a:extLst>
              <a:ext uri="{FF2B5EF4-FFF2-40B4-BE49-F238E27FC236}">
                <a16:creationId xmlns:a16="http://schemas.microsoft.com/office/drawing/2014/main" id="{4A5D3456-65C0-4D41-A54B-E7E829FADB64}"/>
              </a:ext>
            </a:extLst>
          </p:cNvPr>
          <p:cNvSpPr>
            <a:spLocks noGrp="1"/>
          </p:cNvSpPr>
          <p:nvPr>
            <p:ph type="title"/>
          </p:nvPr>
        </p:nvSpPr>
        <p:spPr>
          <a:prstGeom prst="rect">
            <a:avLst/>
          </a:prstGeom>
        </p:spPr>
        <p:txBody>
          <a:bodyPr/>
          <a:lstStyle/>
          <a:p>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Changes in the School of Agriculture </a:t>
            </a:r>
            <a:r>
              <a:rPr kumimoji="1" lang="en-US" altLang="ja-JP" b="1" dirty="0">
                <a:solidFill>
                  <a:srgbClr val="FFFFFF"/>
                </a:solidFill>
                <a:latin typeface="Calibri" panose="020F0502020204030204" pitchFamily="34" charset="0"/>
                <a:ea typeface="Calibri" panose="020F0502020204030204" pitchFamily="34" charset="0"/>
                <a:cs typeface="Calibri" panose="020F0502020204030204" pitchFamily="34" charset="0"/>
              </a:rPr>
              <a:t>O</a:t>
            </a:r>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rganizational Structure: </a:t>
            </a:r>
            <a:b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br>
            <a:r>
              <a:rPr kumimoji="1" lang="en-US" sz="15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ja-JP" altLang="ja-JP" sz="1400" dirty="0">
                <a:latin typeface="Calibri" panose="020F0502020204030204" pitchFamily="34" charset="0"/>
                <a:cs typeface="Calibri" panose="020F0502020204030204" pitchFamily="34" charset="0"/>
              </a:rPr>
              <a:t>Establishment of a New Research Division (2011; renamed the Division of Research Innovation and Cooperation in 2013)</a:t>
            </a:r>
            <a:endParaRPr kumimoji="1" lang="en-US" sz="1500" b="1" dirty="0">
              <a:latin typeface="Calibri" panose="020F0502020204030204" pitchFamily="34" charset="0"/>
              <a:ea typeface="Calibri" panose="020F0502020204030204" pitchFamily="34" charset="0"/>
              <a:cs typeface="Calibri" panose="020F0502020204030204" pitchFamily="34" charset="0"/>
            </a:endParaRPr>
          </a:p>
        </p:txBody>
      </p:sp>
      <p:sp>
        <p:nvSpPr>
          <p:cNvPr id="31" name="角丸四角形 22">
            <a:extLst>
              <a:ext uri="{FF2B5EF4-FFF2-40B4-BE49-F238E27FC236}">
                <a16:creationId xmlns:a16="http://schemas.microsoft.com/office/drawing/2014/main" id="{64D679A1-6E27-4BF0-A12E-849DEC95CDF9}"/>
              </a:ext>
            </a:extLst>
          </p:cNvPr>
          <p:cNvSpPr/>
          <p:nvPr/>
        </p:nvSpPr>
        <p:spPr>
          <a:xfrm>
            <a:off x="1295467" y="1215046"/>
            <a:ext cx="1710000" cy="694840"/>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Research Innovation and Cooperation</a:t>
            </a:r>
          </a:p>
        </p:txBody>
      </p:sp>
      <p:sp>
        <p:nvSpPr>
          <p:cNvPr id="36" name="角丸四角形 31">
            <a:extLst>
              <a:ext uri="{FF2B5EF4-FFF2-40B4-BE49-F238E27FC236}">
                <a16:creationId xmlns:a16="http://schemas.microsoft.com/office/drawing/2014/main" id="{802CC246-9967-4903-BFF0-005A785B2EAE}"/>
              </a:ext>
            </a:extLst>
          </p:cNvPr>
          <p:cNvSpPr/>
          <p:nvPr/>
        </p:nvSpPr>
        <p:spPr>
          <a:xfrm>
            <a:off x="3204017" y="1215046"/>
            <a:ext cx="1710000" cy="694840"/>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Bioresources and Product Science</a:t>
            </a:r>
          </a:p>
        </p:txBody>
      </p:sp>
      <p:sp>
        <p:nvSpPr>
          <p:cNvPr id="41" name="角丸四角形 33">
            <a:extLst>
              <a:ext uri="{FF2B5EF4-FFF2-40B4-BE49-F238E27FC236}">
                <a16:creationId xmlns:a16="http://schemas.microsoft.com/office/drawing/2014/main" id="{359923CC-D7CB-475B-9D9A-C7231701B9D4}"/>
              </a:ext>
            </a:extLst>
          </p:cNvPr>
          <p:cNvSpPr/>
          <p:nvPr/>
        </p:nvSpPr>
        <p:spPr>
          <a:xfrm>
            <a:off x="5112567" y="1215046"/>
            <a:ext cx="1710000" cy="694840"/>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Environmental Resources</a:t>
            </a:r>
          </a:p>
        </p:txBody>
      </p:sp>
      <p:sp>
        <p:nvSpPr>
          <p:cNvPr id="42" name="角丸四角形 35">
            <a:extLst>
              <a:ext uri="{FF2B5EF4-FFF2-40B4-BE49-F238E27FC236}">
                <a16:creationId xmlns:a16="http://schemas.microsoft.com/office/drawing/2014/main" id="{EDF5EBCD-642F-4298-8DD0-2F4D761CF510}"/>
              </a:ext>
            </a:extLst>
          </p:cNvPr>
          <p:cNvSpPr/>
          <p:nvPr/>
        </p:nvSpPr>
        <p:spPr>
          <a:xfrm>
            <a:off x="7021116" y="1215046"/>
            <a:ext cx="1710000" cy="66468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Applied Bioscience</a:t>
            </a:r>
          </a:p>
        </p:txBody>
      </p:sp>
      <p:sp>
        <p:nvSpPr>
          <p:cNvPr id="43" name="テキスト ボックス 42">
            <a:extLst>
              <a:ext uri="{FF2B5EF4-FFF2-40B4-BE49-F238E27FC236}">
                <a16:creationId xmlns:a16="http://schemas.microsoft.com/office/drawing/2014/main" id="{2DEE5859-CF6E-497F-9B95-21DDF71C1B81}"/>
              </a:ext>
            </a:extLst>
          </p:cNvPr>
          <p:cNvSpPr txBox="1"/>
          <p:nvPr/>
        </p:nvSpPr>
        <p:spPr>
          <a:xfrm>
            <a:off x="792311" y="845651"/>
            <a:ext cx="1051890" cy="338554"/>
          </a:xfrm>
          <a:prstGeom prst="rect">
            <a:avLst/>
          </a:prstGeom>
          <a:noFill/>
        </p:spPr>
        <p:txBody>
          <a:bodyPr wrap="none" rtlCol="0">
            <a:spAutoFit/>
          </a:bodyPr>
          <a:lstStyle/>
          <a:p>
            <a:r>
              <a:rPr kumimoji="1" lang="en-US" sz="1600" dirty="0">
                <a:solidFill>
                  <a:srgbClr val="0000FF"/>
                </a:solidFill>
                <a:latin typeface="Calibri" panose="020F0502020204030204" pitchFamily="34" charset="0"/>
                <a:ea typeface="Calibri" panose="020F0502020204030204" pitchFamily="34" charset="0"/>
                <a:cs typeface="Calibri" panose="020F0502020204030204" pitchFamily="34" charset="0"/>
              </a:rPr>
              <a:t>4 divisions</a:t>
            </a:r>
          </a:p>
        </p:txBody>
      </p:sp>
    </p:spTree>
    <p:extLst>
      <p:ext uri="{BB962C8B-B14F-4D97-AF65-F5344CB8AC3E}">
        <p14:creationId xmlns:p14="http://schemas.microsoft.com/office/powerpoint/2010/main" val="1336934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CD7CE8D2-3C23-45E1-ADF4-98ADF18B3F3B}"/>
              </a:ext>
            </a:extLst>
          </p:cNvPr>
          <p:cNvSpPr>
            <a:spLocks noGrp="1"/>
          </p:cNvSpPr>
          <p:nvPr>
            <p:ph type="title"/>
          </p:nvPr>
        </p:nvSpPr>
        <p:spPr>
          <a:prstGeom prst="rect">
            <a:avLst/>
          </a:prstGeom>
        </p:spPr>
        <p:txBody>
          <a:bodyPr/>
          <a:lstStyle/>
          <a:p>
            <a:pPr rtl="0" fontAlgn="base"/>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Changes in the School of Agriculture Organizational Structure: </a:t>
            </a:r>
            <a:b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kumimoji="1" lang="en-US" sz="1300" b="1" dirty="0">
                <a:solidFill>
                  <a:schemeClr val="bg1"/>
                </a:solidFill>
                <a:latin typeface="Calibri" panose="020F0502020204030204" pitchFamily="34" charset="0"/>
                <a:ea typeface="Calibri" panose="020F0502020204030204" pitchFamily="34" charset="0"/>
                <a:cs typeface="Calibri" panose="020F0502020204030204" pitchFamily="34" charset="0"/>
              </a:rPr>
              <a:t> Problems (Only two faculty members in each lab and mismatch between research groups and departments)</a:t>
            </a:r>
          </a:p>
        </p:txBody>
      </p:sp>
      <p:sp>
        <p:nvSpPr>
          <p:cNvPr id="10" name="角丸四角形 78">
            <a:extLst>
              <a:ext uri="{FF2B5EF4-FFF2-40B4-BE49-F238E27FC236}">
                <a16:creationId xmlns:a16="http://schemas.microsoft.com/office/drawing/2014/main" id="{BC6ED319-C551-64F1-A0ED-4AAE5AE27A7C}"/>
              </a:ext>
            </a:extLst>
          </p:cNvPr>
          <p:cNvSpPr/>
          <p:nvPr/>
        </p:nvSpPr>
        <p:spPr>
          <a:xfrm>
            <a:off x="214743" y="3578841"/>
            <a:ext cx="8794864" cy="1056166"/>
          </a:xfrm>
          <a:prstGeom prst="roundRect">
            <a:avLst>
              <a:gd name="adj" fmla="val 2309"/>
            </a:avLst>
          </a:prstGeom>
          <a:solidFill>
            <a:schemeClr val="accent3">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dirty="0">
              <a:latin typeface="Calibri" panose="020F0502020204030204" pitchFamily="34" charset="0"/>
              <a:cs typeface="Calibri" panose="020F0502020204030204" pitchFamily="34" charset="0"/>
            </a:endParaRPr>
          </a:p>
        </p:txBody>
      </p:sp>
      <p:sp>
        <p:nvSpPr>
          <p:cNvPr id="11" name="角丸四角形 78">
            <a:extLst>
              <a:ext uri="{FF2B5EF4-FFF2-40B4-BE49-F238E27FC236}">
                <a16:creationId xmlns:a16="http://schemas.microsoft.com/office/drawing/2014/main" id="{793E88D2-2752-9233-A6B8-AE5181A6A5AF}"/>
              </a:ext>
            </a:extLst>
          </p:cNvPr>
          <p:cNvSpPr/>
          <p:nvPr/>
        </p:nvSpPr>
        <p:spPr>
          <a:xfrm>
            <a:off x="207004" y="2492896"/>
            <a:ext cx="8794864" cy="974971"/>
          </a:xfrm>
          <a:prstGeom prst="roundRect">
            <a:avLst>
              <a:gd name="adj" fmla="val 2309"/>
            </a:avLst>
          </a:prstGeom>
          <a:solidFill>
            <a:schemeClr val="accent5">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Calibri" panose="020F0502020204030204" pitchFamily="34" charset="0"/>
              <a:cs typeface="Calibri" panose="020F0502020204030204" pitchFamily="34" charset="0"/>
            </a:endParaRPr>
          </a:p>
        </p:txBody>
      </p:sp>
      <p:sp>
        <p:nvSpPr>
          <p:cNvPr id="12" name="角丸四角形 78">
            <a:extLst>
              <a:ext uri="{FF2B5EF4-FFF2-40B4-BE49-F238E27FC236}">
                <a16:creationId xmlns:a16="http://schemas.microsoft.com/office/drawing/2014/main" id="{3C57CCF1-1B03-FB7B-5228-8CB8A19FC10C}"/>
              </a:ext>
            </a:extLst>
          </p:cNvPr>
          <p:cNvSpPr/>
          <p:nvPr/>
        </p:nvSpPr>
        <p:spPr>
          <a:xfrm>
            <a:off x="207004" y="620688"/>
            <a:ext cx="8794864" cy="1754791"/>
          </a:xfrm>
          <a:prstGeom prst="roundRect">
            <a:avLst>
              <a:gd name="adj" fmla="val 2309"/>
            </a:avLst>
          </a:prstGeom>
          <a:solidFill>
            <a:schemeClr val="accent6">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Calibri" panose="020F0502020204030204" pitchFamily="34" charset="0"/>
              <a:cs typeface="Calibri" panose="020F0502020204030204" pitchFamily="34" charset="0"/>
            </a:endParaRPr>
          </a:p>
        </p:txBody>
      </p:sp>
      <p:sp>
        <p:nvSpPr>
          <p:cNvPr id="14" name="正方形/長方形 13">
            <a:extLst>
              <a:ext uri="{FF2B5EF4-FFF2-40B4-BE49-F238E27FC236}">
                <a16:creationId xmlns:a16="http://schemas.microsoft.com/office/drawing/2014/main" id="{CE8F455D-D32B-2C6B-7AF1-31E9EE1CEB66}"/>
              </a:ext>
            </a:extLst>
          </p:cNvPr>
          <p:cNvSpPr/>
          <p:nvPr/>
        </p:nvSpPr>
        <p:spPr>
          <a:xfrm>
            <a:off x="2052317" y="1141506"/>
            <a:ext cx="2398963" cy="804903"/>
          </a:xfrm>
          <a:prstGeom prst="rect">
            <a:avLst/>
          </a:prstGeom>
          <a:solidFill>
            <a:schemeClr val="accent6">
              <a:lumMod val="40000"/>
              <a:lumOff val="60000"/>
              <a:alpha val="49000"/>
            </a:schemeClr>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endParaRPr kumimoji="1" lang="ja-JP" altLang="en-US" dirty="0">
              <a:latin typeface="Calibri" panose="020F0502020204030204" pitchFamily="34" charset="0"/>
              <a:ea typeface="游ゴシック" panose="020B0400000000000000" pitchFamily="50" charset="-128"/>
              <a:cs typeface="Calibri" panose="020F0502020204030204" pitchFamily="34" charset="0"/>
            </a:endParaRPr>
          </a:p>
        </p:txBody>
      </p:sp>
      <p:sp>
        <p:nvSpPr>
          <p:cNvPr id="15" name="角丸四角形 12">
            <a:extLst>
              <a:ext uri="{FF2B5EF4-FFF2-40B4-BE49-F238E27FC236}">
                <a16:creationId xmlns:a16="http://schemas.microsoft.com/office/drawing/2014/main" id="{62B6081E-0564-F37C-D074-69D32AB3B1D6}"/>
              </a:ext>
            </a:extLst>
          </p:cNvPr>
          <p:cNvSpPr/>
          <p:nvPr/>
        </p:nvSpPr>
        <p:spPr>
          <a:xfrm>
            <a:off x="3780169" y="2662519"/>
            <a:ext cx="1544769" cy="654388"/>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Agrobiology and Bioresources</a:t>
            </a:r>
          </a:p>
        </p:txBody>
      </p:sp>
      <p:sp>
        <p:nvSpPr>
          <p:cNvPr id="16" name="テキスト ボックス 15">
            <a:extLst>
              <a:ext uri="{FF2B5EF4-FFF2-40B4-BE49-F238E27FC236}">
                <a16:creationId xmlns:a16="http://schemas.microsoft.com/office/drawing/2014/main" id="{8315CFA6-199B-E71C-8360-FF8C1080107F}"/>
              </a:ext>
            </a:extLst>
          </p:cNvPr>
          <p:cNvSpPr txBox="1"/>
          <p:nvPr/>
        </p:nvSpPr>
        <p:spPr>
          <a:xfrm>
            <a:off x="120246" y="1262879"/>
            <a:ext cx="872730" cy="570580"/>
          </a:xfrm>
          <a:prstGeom prst="rect">
            <a:avLst/>
          </a:prstGeom>
          <a:noFill/>
        </p:spPr>
        <p:txBody>
          <a:bodyPr wrap="square" lIns="85003" tIns="42501" rIns="85003" bIns="42501" rtlCol="0">
            <a:spAutoFit/>
          </a:bodyPr>
          <a:lstStyle/>
          <a:p>
            <a:r>
              <a:rPr kumimoji="1" lang="en-US" sz="1050" dirty="0">
                <a:latin typeface="Calibri" panose="020F0502020204030204" pitchFamily="34" charset="0"/>
                <a:ea typeface="Calibri" panose="020F0502020204030204" pitchFamily="34" charset="0"/>
                <a:cs typeface="Calibri" panose="020F0502020204030204" pitchFamily="34" charset="0"/>
              </a:rPr>
              <a:t>Research Faculty of Agriculture</a:t>
            </a:r>
          </a:p>
        </p:txBody>
      </p:sp>
      <p:sp>
        <p:nvSpPr>
          <p:cNvPr id="17" name="角丸四角形 17">
            <a:extLst>
              <a:ext uri="{FF2B5EF4-FFF2-40B4-BE49-F238E27FC236}">
                <a16:creationId xmlns:a16="http://schemas.microsoft.com/office/drawing/2014/main" id="{717D37C0-A49D-3503-D988-54BA19D773F3}"/>
              </a:ext>
            </a:extLst>
          </p:cNvPr>
          <p:cNvSpPr/>
          <p:nvPr/>
        </p:nvSpPr>
        <p:spPr>
          <a:xfrm>
            <a:off x="5521684" y="2662518"/>
            <a:ext cx="1324305" cy="654387"/>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Environmental Resources</a:t>
            </a:r>
          </a:p>
        </p:txBody>
      </p:sp>
      <p:sp>
        <p:nvSpPr>
          <p:cNvPr id="20" name="角丸四角形 18">
            <a:extLst>
              <a:ext uri="{FF2B5EF4-FFF2-40B4-BE49-F238E27FC236}">
                <a16:creationId xmlns:a16="http://schemas.microsoft.com/office/drawing/2014/main" id="{A9B7D575-D09C-5E15-0E50-DAB37E2ED14F}"/>
              </a:ext>
            </a:extLst>
          </p:cNvPr>
          <p:cNvSpPr/>
          <p:nvPr/>
        </p:nvSpPr>
        <p:spPr>
          <a:xfrm>
            <a:off x="6958135" y="2662519"/>
            <a:ext cx="1516114" cy="654386"/>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Applied Bioscience</a:t>
            </a:r>
          </a:p>
        </p:txBody>
      </p:sp>
      <p:sp>
        <p:nvSpPr>
          <p:cNvPr id="21" name="テキスト ボックス 20">
            <a:extLst>
              <a:ext uri="{FF2B5EF4-FFF2-40B4-BE49-F238E27FC236}">
                <a16:creationId xmlns:a16="http://schemas.microsoft.com/office/drawing/2014/main" id="{486829F6-7575-AA01-DF8F-A2AC3958062E}"/>
              </a:ext>
            </a:extLst>
          </p:cNvPr>
          <p:cNvSpPr txBox="1"/>
          <p:nvPr/>
        </p:nvSpPr>
        <p:spPr>
          <a:xfrm>
            <a:off x="120246" y="2746286"/>
            <a:ext cx="1000118" cy="639830"/>
          </a:xfrm>
          <a:prstGeom prst="rect">
            <a:avLst/>
          </a:prstGeom>
          <a:noFill/>
        </p:spPr>
        <p:txBody>
          <a:bodyPr wrap="square" lIns="85003" tIns="42501" rIns="85003" bIns="42501" rtlCol="0">
            <a:spAutoFit/>
          </a:bodyPr>
          <a:lstStyle/>
          <a:p>
            <a:r>
              <a:rPr kumimoji="1" lang="en-US" sz="1200" dirty="0">
                <a:latin typeface="Calibri" panose="020F0502020204030204" pitchFamily="34" charset="0"/>
                <a:ea typeface="Calibri" panose="020F0502020204030204" pitchFamily="34" charset="0"/>
                <a:cs typeface="Calibri" panose="020F0502020204030204" pitchFamily="34" charset="0"/>
              </a:rPr>
              <a:t>Graduate School of Agriculture</a:t>
            </a:r>
          </a:p>
        </p:txBody>
      </p:sp>
      <p:sp>
        <p:nvSpPr>
          <p:cNvPr id="23" name="角丸四角形 28">
            <a:extLst>
              <a:ext uri="{FF2B5EF4-FFF2-40B4-BE49-F238E27FC236}">
                <a16:creationId xmlns:a16="http://schemas.microsoft.com/office/drawing/2014/main" id="{D49BED34-47D3-A04A-5D44-56E9DFDD4785}"/>
              </a:ext>
            </a:extLst>
          </p:cNvPr>
          <p:cNvSpPr/>
          <p:nvPr/>
        </p:nvSpPr>
        <p:spPr>
          <a:xfrm>
            <a:off x="2237541" y="2660619"/>
            <a:ext cx="1356378" cy="656288"/>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Bio-</a:t>
            </a:r>
            <a:r>
              <a:rPr lang="en-US" sz="1100" b="1" dirty="0">
                <a:solidFill>
                  <a:schemeClr val="bg1"/>
                </a:solidFill>
                <a:effectLst>
                  <a:outerShdw blurRad="38100" dist="38100" dir="2700000" algn="tl">
                    <a:srgbClr val="000000">
                      <a:alpha val="43137"/>
                    </a:srgbClr>
                  </a:outerShdw>
                </a:effectLst>
                <a:highlight>
                  <a:srgbClr val="00FFFF"/>
                </a:highlight>
                <a:latin typeface="Calibri" panose="020F0502020204030204" pitchFamily="34" charset="0"/>
                <a:ea typeface="Calibri" panose="020F0502020204030204" pitchFamily="34" charset="0"/>
                <a:cs typeface="Calibri" panose="020F0502020204030204" pitchFamily="34" charset="0"/>
              </a:rPr>
              <a:t>S</a:t>
            </a: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ystems Sustainability</a:t>
            </a:r>
          </a:p>
        </p:txBody>
      </p:sp>
      <p:sp>
        <p:nvSpPr>
          <p:cNvPr id="24" name="正方形/長方形 23">
            <a:extLst>
              <a:ext uri="{FF2B5EF4-FFF2-40B4-BE49-F238E27FC236}">
                <a16:creationId xmlns:a16="http://schemas.microsoft.com/office/drawing/2014/main" id="{A7993EDC-3652-AC68-B65D-85E8B03F419F}"/>
              </a:ext>
            </a:extLst>
          </p:cNvPr>
          <p:cNvSpPr/>
          <p:nvPr/>
        </p:nvSpPr>
        <p:spPr>
          <a:xfrm>
            <a:off x="2895792"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25" name="正方形/長方形 24">
            <a:extLst>
              <a:ext uri="{FF2B5EF4-FFF2-40B4-BE49-F238E27FC236}">
                <a16:creationId xmlns:a16="http://schemas.microsoft.com/office/drawing/2014/main" id="{228CEA30-6E91-6B59-3577-D8B92D16EA40}"/>
              </a:ext>
            </a:extLst>
          </p:cNvPr>
          <p:cNvSpPr/>
          <p:nvPr/>
        </p:nvSpPr>
        <p:spPr>
          <a:xfrm>
            <a:off x="4601627" y="1131265"/>
            <a:ext cx="1608562" cy="804903"/>
          </a:xfrm>
          <a:prstGeom prst="rect">
            <a:avLst/>
          </a:prstGeom>
          <a:solidFill>
            <a:schemeClr val="accent6">
              <a:lumMod val="40000"/>
              <a:lumOff val="60000"/>
              <a:alpha val="49000"/>
            </a:schemeClr>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latin typeface="Calibri" panose="020F0502020204030204" pitchFamily="34" charset="0"/>
              <a:ea typeface="游ゴシック" panose="020B0400000000000000" pitchFamily="50" charset="-128"/>
              <a:cs typeface="Calibri" panose="020F0502020204030204" pitchFamily="34" charset="0"/>
            </a:endParaRPr>
          </a:p>
        </p:txBody>
      </p:sp>
      <p:sp>
        <p:nvSpPr>
          <p:cNvPr id="26" name="正方形/長方形 25">
            <a:extLst>
              <a:ext uri="{FF2B5EF4-FFF2-40B4-BE49-F238E27FC236}">
                <a16:creationId xmlns:a16="http://schemas.microsoft.com/office/drawing/2014/main" id="{3AE29AC2-8BF7-5DA2-3944-9179E9B501E5}"/>
              </a:ext>
            </a:extLst>
          </p:cNvPr>
          <p:cNvSpPr/>
          <p:nvPr/>
        </p:nvSpPr>
        <p:spPr>
          <a:xfrm>
            <a:off x="6295015" y="1131265"/>
            <a:ext cx="2432440" cy="804903"/>
          </a:xfrm>
          <a:prstGeom prst="rect">
            <a:avLst/>
          </a:prstGeom>
          <a:solidFill>
            <a:schemeClr val="accent6">
              <a:lumMod val="40000"/>
              <a:lumOff val="60000"/>
              <a:alpha val="48000"/>
            </a:schemeClr>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latin typeface="Calibri" panose="020F0502020204030204" pitchFamily="34" charset="0"/>
              <a:ea typeface="游ゴシック" panose="020B0400000000000000" pitchFamily="50" charset="-128"/>
              <a:cs typeface="Calibri" panose="020F0502020204030204" pitchFamily="34" charset="0"/>
            </a:endParaRPr>
          </a:p>
        </p:txBody>
      </p:sp>
      <p:sp>
        <p:nvSpPr>
          <p:cNvPr id="27" name="正方形/長方形 26">
            <a:extLst>
              <a:ext uri="{FF2B5EF4-FFF2-40B4-BE49-F238E27FC236}">
                <a16:creationId xmlns:a16="http://schemas.microsoft.com/office/drawing/2014/main" id="{13D80DBB-CE8B-A532-A9B5-2C9C2C061159}"/>
              </a:ext>
            </a:extLst>
          </p:cNvPr>
          <p:cNvSpPr/>
          <p:nvPr/>
        </p:nvSpPr>
        <p:spPr>
          <a:xfrm>
            <a:off x="3276984"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28" name="正方形/長方形 27">
            <a:extLst>
              <a:ext uri="{FF2B5EF4-FFF2-40B4-BE49-F238E27FC236}">
                <a16:creationId xmlns:a16="http://schemas.microsoft.com/office/drawing/2014/main" id="{71DEF76D-A4F1-37B8-6613-F309C4652D8E}"/>
              </a:ext>
            </a:extLst>
          </p:cNvPr>
          <p:cNvSpPr/>
          <p:nvPr/>
        </p:nvSpPr>
        <p:spPr>
          <a:xfrm>
            <a:off x="3666460"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30" name="正方形/長方形 29">
            <a:extLst>
              <a:ext uri="{FF2B5EF4-FFF2-40B4-BE49-F238E27FC236}">
                <a16:creationId xmlns:a16="http://schemas.microsoft.com/office/drawing/2014/main" id="{AC5D0465-FB32-87DE-9071-D2834D8FA3E1}"/>
              </a:ext>
            </a:extLst>
          </p:cNvPr>
          <p:cNvSpPr/>
          <p:nvPr/>
        </p:nvSpPr>
        <p:spPr>
          <a:xfrm>
            <a:off x="2514053"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31" name="正方形/長方形 30">
            <a:extLst>
              <a:ext uri="{FF2B5EF4-FFF2-40B4-BE49-F238E27FC236}">
                <a16:creationId xmlns:a16="http://schemas.microsoft.com/office/drawing/2014/main" id="{188C593C-03D7-FAD5-409C-1D6F0B866E7D}"/>
              </a:ext>
            </a:extLst>
          </p:cNvPr>
          <p:cNvSpPr/>
          <p:nvPr/>
        </p:nvSpPr>
        <p:spPr>
          <a:xfrm>
            <a:off x="2135391"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33" name="正方形/長方形 32">
            <a:extLst>
              <a:ext uri="{FF2B5EF4-FFF2-40B4-BE49-F238E27FC236}">
                <a16:creationId xmlns:a16="http://schemas.microsoft.com/office/drawing/2014/main" id="{986233E1-A4BA-F9C7-A5DC-DAE9D8C287AD}"/>
              </a:ext>
            </a:extLst>
          </p:cNvPr>
          <p:cNvSpPr/>
          <p:nvPr/>
        </p:nvSpPr>
        <p:spPr>
          <a:xfrm>
            <a:off x="5444869" y="1250252"/>
            <a:ext cx="306324" cy="56692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35" name="正方形/長方形 34">
            <a:extLst>
              <a:ext uri="{FF2B5EF4-FFF2-40B4-BE49-F238E27FC236}">
                <a16:creationId xmlns:a16="http://schemas.microsoft.com/office/drawing/2014/main" id="{ED491921-CB2C-7820-003D-6916CED2AE23}"/>
              </a:ext>
            </a:extLst>
          </p:cNvPr>
          <p:cNvSpPr/>
          <p:nvPr/>
        </p:nvSpPr>
        <p:spPr>
          <a:xfrm>
            <a:off x="6404169"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37" name="正方形/長方形 36">
            <a:extLst>
              <a:ext uri="{FF2B5EF4-FFF2-40B4-BE49-F238E27FC236}">
                <a16:creationId xmlns:a16="http://schemas.microsoft.com/office/drawing/2014/main" id="{C3358668-19E7-76BB-8579-31300BDAD989}"/>
              </a:ext>
            </a:extLst>
          </p:cNvPr>
          <p:cNvSpPr/>
          <p:nvPr/>
        </p:nvSpPr>
        <p:spPr>
          <a:xfrm>
            <a:off x="6785359"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41" name="正方形/長方形 40">
            <a:extLst>
              <a:ext uri="{FF2B5EF4-FFF2-40B4-BE49-F238E27FC236}">
                <a16:creationId xmlns:a16="http://schemas.microsoft.com/office/drawing/2014/main" id="{FD260BBB-A7B6-08B1-1524-0F7F81E6891E}"/>
              </a:ext>
            </a:extLst>
          </p:cNvPr>
          <p:cNvSpPr/>
          <p:nvPr/>
        </p:nvSpPr>
        <p:spPr>
          <a:xfrm>
            <a:off x="7174836"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61" name="正方形/長方形 60">
            <a:extLst>
              <a:ext uri="{FF2B5EF4-FFF2-40B4-BE49-F238E27FC236}">
                <a16:creationId xmlns:a16="http://schemas.microsoft.com/office/drawing/2014/main" id="{28F13544-1273-CB36-FE27-02A48FCE9A68}"/>
              </a:ext>
            </a:extLst>
          </p:cNvPr>
          <p:cNvSpPr/>
          <p:nvPr/>
        </p:nvSpPr>
        <p:spPr>
          <a:xfrm>
            <a:off x="7555169"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63" name="テキスト ボックス 62">
            <a:extLst>
              <a:ext uri="{FF2B5EF4-FFF2-40B4-BE49-F238E27FC236}">
                <a16:creationId xmlns:a16="http://schemas.microsoft.com/office/drawing/2014/main" id="{B4C26A1C-BCF3-8EFA-A236-362BE2D92DD5}"/>
              </a:ext>
            </a:extLst>
          </p:cNvPr>
          <p:cNvSpPr txBox="1"/>
          <p:nvPr/>
        </p:nvSpPr>
        <p:spPr>
          <a:xfrm>
            <a:off x="1055462" y="2029561"/>
            <a:ext cx="7917358" cy="307777"/>
          </a:xfrm>
          <a:prstGeom prst="rect">
            <a:avLst/>
          </a:prstGeom>
          <a:noFill/>
        </p:spPr>
        <p:txBody>
          <a:bodyPr wrap="square" rtlCol="0">
            <a:spAutoFit/>
          </a:bodyPr>
          <a:lstStyle/>
          <a:p>
            <a:r>
              <a:rPr kumimoji="1" lang="en-US" sz="1400" dirty="0">
                <a:latin typeface="Calibri" panose="020F0502020204030204" pitchFamily="34" charset="0"/>
                <a:ea typeface="Calibri" panose="020F0502020204030204" pitchFamily="34" charset="0"/>
                <a:cs typeface="Calibri" panose="020F0502020204030204" pitchFamily="34" charset="0"/>
              </a:rPr>
              <a:t>Each division is composed of fields (various research groups)</a:t>
            </a:r>
          </a:p>
        </p:txBody>
      </p:sp>
      <p:sp>
        <p:nvSpPr>
          <p:cNvPr id="67" name="テキスト ボックス 66">
            <a:extLst>
              <a:ext uri="{FF2B5EF4-FFF2-40B4-BE49-F238E27FC236}">
                <a16:creationId xmlns:a16="http://schemas.microsoft.com/office/drawing/2014/main" id="{449440E2-D191-B3D9-D328-7560475D9B73}"/>
              </a:ext>
            </a:extLst>
          </p:cNvPr>
          <p:cNvSpPr txBox="1"/>
          <p:nvPr/>
        </p:nvSpPr>
        <p:spPr>
          <a:xfrm>
            <a:off x="2014185" y="704725"/>
            <a:ext cx="2270212" cy="461665"/>
          </a:xfrm>
          <a:prstGeom prst="rect">
            <a:avLst/>
          </a:prstGeom>
          <a:noFill/>
        </p:spPr>
        <p:txBody>
          <a:bodyPr wrap="square" rtlCol="0">
            <a:spAutoFit/>
          </a:bodyPr>
          <a:lstStyle/>
          <a:p>
            <a:r>
              <a:rPr lang="en-US" sz="1200" dirty="0">
                <a:latin typeface="Calibri" panose="020F0502020204030204" pitchFamily="34" charset="0"/>
                <a:ea typeface="Calibri" panose="020F0502020204030204" pitchFamily="34" charset="0"/>
                <a:cs typeface="Calibri" panose="020F0502020204030204" pitchFamily="34" charset="0"/>
              </a:rPr>
              <a:t>Division of Bioresources and Product Science</a:t>
            </a:r>
          </a:p>
        </p:txBody>
      </p:sp>
      <p:sp>
        <p:nvSpPr>
          <p:cNvPr id="70" name="正方形/長方形 69">
            <a:extLst>
              <a:ext uri="{FF2B5EF4-FFF2-40B4-BE49-F238E27FC236}">
                <a16:creationId xmlns:a16="http://schemas.microsoft.com/office/drawing/2014/main" id="{28086069-AF5B-91E0-AEDD-B686F4C9EB7E}"/>
              </a:ext>
            </a:extLst>
          </p:cNvPr>
          <p:cNvSpPr/>
          <p:nvPr/>
        </p:nvSpPr>
        <p:spPr>
          <a:xfrm>
            <a:off x="7945126"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71" name="正方形/長方形 70">
            <a:extLst>
              <a:ext uri="{FF2B5EF4-FFF2-40B4-BE49-F238E27FC236}">
                <a16:creationId xmlns:a16="http://schemas.microsoft.com/office/drawing/2014/main" id="{FC2BD872-7585-4C3D-13BF-C1665F619A8E}"/>
              </a:ext>
            </a:extLst>
          </p:cNvPr>
          <p:cNvSpPr/>
          <p:nvPr/>
        </p:nvSpPr>
        <p:spPr>
          <a:xfrm>
            <a:off x="8325458"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72" name="テキスト ボックス 71">
            <a:extLst>
              <a:ext uri="{FF2B5EF4-FFF2-40B4-BE49-F238E27FC236}">
                <a16:creationId xmlns:a16="http://schemas.microsoft.com/office/drawing/2014/main" id="{60AA72E9-CF17-C9B2-0D81-9BBE7893E899}"/>
              </a:ext>
            </a:extLst>
          </p:cNvPr>
          <p:cNvSpPr txBox="1"/>
          <p:nvPr/>
        </p:nvSpPr>
        <p:spPr>
          <a:xfrm>
            <a:off x="4341037" y="702194"/>
            <a:ext cx="1984479" cy="461665"/>
          </a:xfrm>
          <a:prstGeom prst="rect">
            <a:avLst/>
          </a:prstGeom>
          <a:noFill/>
        </p:spPr>
        <p:txBody>
          <a:bodyPr wrap="square" rtlCol="0">
            <a:spAutoFit/>
          </a:bodyPr>
          <a:lstStyle/>
          <a:p>
            <a:r>
              <a:rPr lang="en-US" sz="1200" dirty="0">
                <a:latin typeface="Calibri" panose="020F0502020204030204" pitchFamily="34" charset="0"/>
                <a:ea typeface="Calibri" panose="020F0502020204030204" pitchFamily="34" charset="0"/>
                <a:cs typeface="Calibri" panose="020F0502020204030204" pitchFamily="34" charset="0"/>
              </a:rPr>
              <a:t>Division of Environmental Resources</a:t>
            </a:r>
          </a:p>
        </p:txBody>
      </p:sp>
      <p:sp>
        <p:nvSpPr>
          <p:cNvPr id="75" name="テキスト ボックス 74">
            <a:extLst>
              <a:ext uri="{FF2B5EF4-FFF2-40B4-BE49-F238E27FC236}">
                <a16:creationId xmlns:a16="http://schemas.microsoft.com/office/drawing/2014/main" id="{C095F76D-5E80-1264-2D3E-E990C8906C20}"/>
              </a:ext>
            </a:extLst>
          </p:cNvPr>
          <p:cNvSpPr txBox="1"/>
          <p:nvPr/>
        </p:nvSpPr>
        <p:spPr>
          <a:xfrm>
            <a:off x="6614126" y="783665"/>
            <a:ext cx="2050561" cy="276999"/>
          </a:xfrm>
          <a:prstGeom prst="rect">
            <a:avLst/>
          </a:prstGeom>
          <a:noFill/>
        </p:spPr>
        <p:txBody>
          <a:bodyPr wrap="none" rtlCol="0">
            <a:spAutoFit/>
          </a:bodyPr>
          <a:lstStyle/>
          <a:p>
            <a:r>
              <a:rPr lang="en-US" sz="1200" dirty="0">
                <a:latin typeface="Calibri" panose="020F0502020204030204" pitchFamily="34" charset="0"/>
                <a:ea typeface="Calibri" panose="020F0502020204030204" pitchFamily="34" charset="0"/>
                <a:cs typeface="Calibri" panose="020F0502020204030204" pitchFamily="34" charset="0"/>
              </a:rPr>
              <a:t>Division of Applied Bioscience</a:t>
            </a:r>
          </a:p>
        </p:txBody>
      </p:sp>
      <p:sp>
        <p:nvSpPr>
          <p:cNvPr id="78" name="正方形/長方形 77">
            <a:extLst>
              <a:ext uri="{FF2B5EF4-FFF2-40B4-BE49-F238E27FC236}">
                <a16:creationId xmlns:a16="http://schemas.microsoft.com/office/drawing/2014/main" id="{E3739815-9971-0258-C257-7B61B8B1D800}"/>
              </a:ext>
            </a:extLst>
          </p:cNvPr>
          <p:cNvSpPr/>
          <p:nvPr/>
        </p:nvSpPr>
        <p:spPr>
          <a:xfrm>
            <a:off x="5825682" y="1250252"/>
            <a:ext cx="306324" cy="56692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82" name="テキスト ボックス 81">
            <a:extLst>
              <a:ext uri="{FF2B5EF4-FFF2-40B4-BE49-F238E27FC236}">
                <a16:creationId xmlns:a16="http://schemas.microsoft.com/office/drawing/2014/main" id="{7A1169FF-2F3F-E84E-25C3-CB982B2E745B}"/>
              </a:ext>
            </a:extLst>
          </p:cNvPr>
          <p:cNvSpPr txBox="1"/>
          <p:nvPr/>
        </p:nvSpPr>
        <p:spPr>
          <a:xfrm>
            <a:off x="3639072" y="1402742"/>
            <a:ext cx="410753" cy="507831"/>
          </a:xfrm>
          <a:prstGeom prst="rect">
            <a:avLst/>
          </a:prstGeom>
          <a:noFill/>
        </p:spPr>
        <p:txBody>
          <a:bodyPr wrap="non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Field</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85" name="テキスト ボックス 84">
            <a:extLst>
              <a:ext uri="{FF2B5EF4-FFF2-40B4-BE49-F238E27FC236}">
                <a16:creationId xmlns:a16="http://schemas.microsoft.com/office/drawing/2014/main" id="{0C6D6C27-522F-6800-124E-D931433FF538}"/>
              </a:ext>
            </a:extLst>
          </p:cNvPr>
          <p:cNvSpPr txBox="1"/>
          <p:nvPr/>
        </p:nvSpPr>
        <p:spPr>
          <a:xfrm>
            <a:off x="3242102" y="1410756"/>
            <a:ext cx="410753" cy="507831"/>
          </a:xfrm>
          <a:prstGeom prst="rect">
            <a:avLst/>
          </a:prstGeom>
          <a:noFill/>
        </p:spPr>
        <p:txBody>
          <a:bodyPr wrap="non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Field</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86" name="角丸四角形 65">
            <a:extLst>
              <a:ext uri="{FF2B5EF4-FFF2-40B4-BE49-F238E27FC236}">
                <a16:creationId xmlns:a16="http://schemas.microsoft.com/office/drawing/2014/main" id="{D91F4FF0-000A-33BE-59B2-551253848448}"/>
              </a:ext>
            </a:extLst>
          </p:cNvPr>
          <p:cNvSpPr/>
          <p:nvPr/>
        </p:nvSpPr>
        <p:spPr>
          <a:xfrm>
            <a:off x="971176" y="1258528"/>
            <a:ext cx="1043009" cy="57607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Research Innovation and Cooperation</a:t>
            </a:r>
          </a:p>
        </p:txBody>
      </p:sp>
      <p:sp>
        <p:nvSpPr>
          <p:cNvPr id="87" name="テキスト ボックス 86">
            <a:extLst>
              <a:ext uri="{FF2B5EF4-FFF2-40B4-BE49-F238E27FC236}">
                <a16:creationId xmlns:a16="http://schemas.microsoft.com/office/drawing/2014/main" id="{FC3F0EAD-5F24-9708-CB21-1EF500D6C7C5}"/>
              </a:ext>
            </a:extLst>
          </p:cNvPr>
          <p:cNvSpPr txBox="1"/>
          <p:nvPr/>
        </p:nvSpPr>
        <p:spPr>
          <a:xfrm>
            <a:off x="2478223" y="1410755"/>
            <a:ext cx="410753" cy="507831"/>
          </a:xfrm>
          <a:prstGeom prst="rect">
            <a:avLst/>
          </a:prstGeom>
          <a:noFill/>
        </p:spPr>
        <p:txBody>
          <a:bodyPr wrap="non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Field</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88" name="テキスト ボックス 87">
            <a:extLst>
              <a:ext uri="{FF2B5EF4-FFF2-40B4-BE49-F238E27FC236}">
                <a16:creationId xmlns:a16="http://schemas.microsoft.com/office/drawing/2014/main" id="{10250E8D-4FC6-5457-BE3D-FFA52FCB912F}"/>
              </a:ext>
            </a:extLst>
          </p:cNvPr>
          <p:cNvSpPr txBox="1"/>
          <p:nvPr/>
        </p:nvSpPr>
        <p:spPr>
          <a:xfrm>
            <a:off x="2096604" y="1410147"/>
            <a:ext cx="410753" cy="507831"/>
          </a:xfrm>
          <a:prstGeom prst="rect">
            <a:avLst/>
          </a:prstGeom>
          <a:noFill/>
        </p:spPr>
        <p:txBody>
          <a:bodyPr wrap="non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Field</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89" name="正方形/長方形 88">
            <a:extLst>
              <a:ext uri="{FF2B5EF4-FFF2-40B4-BE49-F238E27FC236}">
                <a16:creationId xmlns:a16="http://schemas.microsoft.com/office/drawing/2014/main" id="{748F71AE-12D3-D6F4-459B-129F2213D58F}"/>
              </a:ext>
            </a:extLst>
          </p:cNvPr>
          <p:cNvSpPr/>
          <p:nvPr/>
        </p:nvSpPr>
        <p:spPr>
          <a:xfrm>
            <a:off x="4673759" y="1250252"/>
            <a:ext cx="306324" cy="56692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90" name="正方形/長方形 89">
            <a:extLst>
              <a:ext uri="{FF2B5EF4-FFF2-40B4-BE49-F238E27FC236}">
                <a16:creationId xmlns:a16="http://schemas.microsoft.com/office/drawing/2014/main" id="{15999465-BE4A-AAAA-398D-C082F7E01BCB}"/>
              </a:ext>
            </a:extLst>
          </p:cNvPr>
          <p:cNvSpPr/>
          <p:nvPr/>
        </p:nvSpPr>
        <p:spPr>
          <a:xfrm>
            <a:off x="5054950" y="1250252"/>
            <a:ext cx="306324" cy="56692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91" name="テキスト ボックス 90">
            <a:extLst>
              <a:ext uri="{FF2B5EF4-FFF2-40B4-BE49-F238E27FC236}">
                <a16:creationId xmlns:a16="http://schemas.microsoft.com/office/drawing/2014/main" id="{595C8354-8294-66B3-8AA2-5E45651B64FD}"/>
              </a:ext>
            </a:extLst>
          </p:cNvPr>
          <p:cNvSpPr txBox="1"/>
          <p:nvPr/>
        </p:nvSpPr>
        <p:spPr>
          <a:xfrm>
            <a:off x="2852935" y="1416581"/>
            <a:ext cx="410753" cy="507831"/>
          </a:xfrm>
          <a:prstGeom prst="rect">
            <a:avLst/>
          </a:prstGeom>
          <a:noFill/>
        </p:spPr>
        <p:txBody>
          <a:bodyPr wrap="non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Field</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92" name="テキスト ボックス 91">
            <a:extLst>
              <a:ext uri="{FF2B5EF4-FFF2-40B4-BE49-F238E27FC236}">
                <a16:creationId xmlns:a16="http://schemas.microsoft.com/office/drawing/2014/main" id="{BA154FF5-3719-5D63-C675-1B9ED17B749E}"/>
              </a:ext>
            </a:extLst>
          </p:cNvPr>
          <p:cNvSpPr txBox="1"/>
          <p:nvPr/>
        </p:nvSpPr>
        <p:spPr>
          <a:xfrm>
            <a:off x="447108" y="678722"/>
            <a:ext cx="1688283" cy="307777"/>
          </a:xfrm>
          <a:prstGeom prst="rect">
            <a:avLst/>
          </a:prstGeom>
          <a:noFill/>
        </p:spPr>
        <p:txBody>
          <a:bodyPr wrap="none" rtlCol="0">
            <a:spAutoFit/>
          </a:bodyPr>
          <a:lstStyle/>
          <a:p>
            <a:r>
              <a:rPr lang="en-US" sz="1400" dirty="0">
                <a:solidFill>
                  <a:srgbClr val="0000FF"/>
                </a:solidFill>
                <a:latin typeface="Calibri" panose="020F0502020204030204" pitchFamily="34" charset="0"/>
                <a:ea typeface="Calibri" panose="020F0502020204030204" pitchFamily="34" charset="0"/>
                <a:cs typeface="Calibri" panose="020F0502020204030204" pitchFamily="34" charset="0"/>
              </a:rPr>
              <a:t>4 divisions, 17 fields </a:t>
            </a:r>
          </a:p>
        </p:txBody>
      </p:sp>
      <p:sp>
        <p:nvSpPr>
          <p:cNvPr id="93" name="テキスト ボックス 92">
            <a:extLst>
              <a:ext uri="{FF2B5EF4-FFF2-40B4-BE49-F238E27FC236}">
                <a16:creationId xmlns:a16="http://schemas.microsoft.com/office/drawing/2014/main" id="{5A3BC37B-4A92-3B2E-C085-FC277CF2FAEF}"/>
              </a:ext>
            </a:extLst>
          </p:cNvPr>
          <p:cNvSpPr txBox="1"/>
          <p:nvPr/>
        </p:nvSpPr>
        <p:spPr>
          <a:xfrm>
            <a:off x="104263" y="4736706"/>
            <a:ext cx="9004241" cy="1384995"/>
          </a:xfrm>
          <a:prstGeom prst="rect">
            <a:avLst/>
          </a:prstGeom>
          <a:noFill/>
        </p:spPr>
        <p:txBody>
          <a:bodyPr wrap="square" rtlCol="0">
            <a:spAutoFit/>
          </a:bodyPr>
          <a:lstStyle/>
          <a:p>
            <a:pPr algn="l">
              <a:buFont typeface="Arial"/>
              <a:buChar char="•"/>
            </a:pPr>
            <a:r>
              <a:rPr lang="en-US" sz="1400" dirty="0">
                <a:solidFill>
                  <a:srgbClr val="0000FF"/>
                </a:solidFill>
                <a:latin typeface="Calibri" panose="020F0502020204030204" pitchFamily="34" charset="0"/>
                <a:ea typeface="Calibri" panose="020F0502020204030204" pitchFamily="34" charset="0"/>
                <a:cs typeface="Calibri" panose="020F0502020204030204" pitchFamily="34" charset="0"/>
              </a:rPr>
              <a:t>The four divisions and 17 fields in the Research Faculty of Agriculture were based on academic fields and </a:t>
            </a:r>
            <a:r>
              <a:rPr lang="ja-JP" altLang="ja-JP" sz="1400" dirty="0">
                <a:solidFill>
                  <a:srgbClr val="0000FF"/>
                </a:solidFill>
                <a:latin typeface="Calibri" panose="020F0502020204030204" pitchFamily="34" charset="0"/>
                <a:cs typeface="Calibri" panose="020F0502020204030204" pitchFamily="34" charset="0"/>
              </a:rPr>
              <a:t>did not correspond to the seven departments</a:t>
            </a:r>
            <a:endParaRPr lang="en-US" sz="1400" dirty="0">
              <a:solidFill>
                <a:srgbClr val="0000FF"/>
              </a:solidFill>
              <a:latin typeface="Calibri" panose="020F0502020204030204" pitchFamily="34" charset="0"/>
              <a:ea typeface="Calibri" panose="020F0502020204030204" pitchFamily="34" charset="0"/>
              <a:cs typeface="Calibri" panose="020F0502020204030204" pitchFamily="34" charset="0"/>
            </a:endParaRPr>
          </a:p>
          <a:p>
            <a:pPr algn="l">
              <a:buFont typeface="Arial"/>
              <a:buChar char="•"/>
            </a:pPr>
            <a:r>
              <a:rPr lang="ja-JP" altLang="ja-JP" sz="1400" dirty="0">
                <a:solidFill>
                  <a:srgbClr val="0000FF"/>
                </a:solidFill>
                <a:latin typeface="Calibri" panose="020F0502020204030204" pitchFamily="34" charset="0"/>
                <a:cs typeface="Calibri" panose="020F0502020204030204" pitchFamily="34" charset="0"/>
              </a:rPr>
              <a:t>The reduction in faculty numbers made it difficult to assign sufficient faculty to each laboratory</a:t>
            </a:r>
            <a:r>
              <a:rPr kumimoji="1" lang="en-US" sz="1400" dirty="0">
                <a:solidFill>
                  <a:srgbClr val="0000FF"/>
                </a:solidFill>
                <a:latin typeface="Calibri" panose="020F0502020204030204" pitchFamily="34" charset="0"/>
                <a:ea typeface="Calibri" panose="020F0502020204030204" pitchFamily="34" charset="0"/>
                <a:cs typeface="Calibri" panose="020F0502020204030204" pitchFamily="34" charset="0"/>
              </a:rPr>
              <a:t>, increasing faculty burdens and affecting student guidance.</a:t>
            </a:r>
          </a:p>
          <a:p>
            <a:pPr algn="l">
              <a:buFont typeface="Arial"/>
              <a:buChar char="•"/>
            </a:pPr>
            <a:r>
              <a:rPr lang="en-US" sz="1400" dirty="0">
                <a:solidFill>
                  <a:srgbClr val="0000FF"/>
                </a:solidFill>
                <a:latin typeface="Calibri" panose="020F0502020204030204" pitchFamily="34" charset="0"/>
                <a:ea typeface="Calibri" panose="020F0502020204030204" pitchFamily="34" charset="0"/>
                <a:cs typeface="Calibri" panose="020F0502020204030204" pitchFamily="34" charset="0"/>
              </a:rPr>
              <a:t>The unbalanced three-school structure made staffing an issue and contributed to</a:t>
            </a:r>
          </a:p>
          <a:p>
            <a:pPr algn="l"/>
            <a:r>
              <a:rPr lang="en-US" sz="1400" dirty="0">
                <a:solidFill>
                  <a:srgbClr val="0000FF"/>
                </a:solidFill>
                <a:latin typeface="Calibri" panose="020F0502020204030204" pitchFamily="34" charset="0"/>
                <a:ea typeface="Calibri" panose="020F0502020204030204" pitchFamily="34" charset="0"/>
                <a:cs typeface="Calibri" panose="020F0502020204030204" pitchFamily="34" charset="0"/>
              </a:rPr>
              <a:t> </a:t>
            </a:r>
            <a:r>
              <a:rPr lang="ja-JP" altLang="ja-JP" sz="1400" dirty="0">
                <a:solidFill>
                  <a:srgbClr val="0000FF"/>
                </a:solidFill>
                <a:latin typeface="Calibri" panose="020F0502020204030204" pitchFamily="34" charset="0"/>
                <a:cs typeface="Calibri" panose="020F0502020204030204" pitchFamily="34" charset="0"/>
              </a:rPr>
              <a:t>limited faculty turnover and an aging faculty</a:t>
            </a:r>
            <a:r>
              <a:rPr lang="en-US" sz="1400" dirty="0">
                <a:solidFill>
                  <a:srgbClr val="0000FF"/>
                </a:solidFill>
                <a:latin typeface="Calibri" panose="020F0502020204030204" pitchFamily="34" charset="0"/>
                <a:ea typeface="Calibri" panose="020F0502020204030204" pitchFamily="34" charset="0"/>
                <a:cs typeface="Calibri" panose="020F0502020204030204" pitchFamily="34" charset="0"/>
              </a:rPr>
              <a:t>.</a:t>
            </a:r>
          </a:p>
        </p:txBody>
      </p:sp>
      <p:sp>
        <p:nvSpPr>
          <p:cNvPr id="94" name="正方形/長方形 93">
            <a:extLst>
              <a:ext uri="{FF2B5EF4-FFF2-40B4-BE49-F238E27FC236}">
                <a16:creationId xmlns:a16="http://schemas.microsoft.com/office/drawing/2014/main" id="{063A13E4-A790-0680-9FF5-612DA7868C96}"/>
              </a:ext>
            </a:extLst>
          </p:cNvPr>
          <p:cNvSpPr/>
          <p:nvPr/>
        </p:nvSpPr>
        <p:spPr>
          <a:xfrm>
            <a:off x="2595488" y="3951272"/>
            <a:ext cx="990526" cy="62808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Agricultural Economics</a:t>
            </a:r>
          </a:p>
        </p:txBody>
      </p:sp>
      <p:sp>
        <p:nvSpPr>
          <p:cNvPr id="95" name="正方形/長方形 94">
            <a:extLst>
              <a:ext uri="{FF2B5EF4-FFF2-40B4-BE49-F238E27FC236}">
                <a16:creationId xmlns:a16="http://schemas.microsoft.com/office/drawing/2014/main" id="{82CE3102-136B-A647-F0C7-306993B0BEED}"/>
              </a:ext>
            </a:extLst>
          </p:cNvPr>
          <p:cNvSpPr/>
          <p:nvPr/>
        </p:nvSpPr>
        <p:spPr>
          <a:xfrm>
            <a:off x="6769185" y="3956318"/>
            <a:ext cx="926943" cy="61433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Animal Science</a:t>
            </a:r>
          </a:p>
        </p:txBody>
      </p:sp>
      <p:sp>
        <p:nvSpPr>
          <p:cNvPr id="96" name="正方形/長方形 95">
            <a:extLst>
              <a:ext uri="{FF2B5EF4-FFF2-40B4-BE49-F238E27FC236}">
                <a16:creationId xmlns:a16="http://schemas.microsoft.com/office/drawing/2014/main" id="{23983FB4-11EB-9415-9EBC-62B8E1EC1753}"/>
              </a:ext>
            </a:extLst>
          </p:cNvPr>
          <p:cNvSpPr/>
          <p:nvPr/>
        </p:nvSpPr>
        <p:spPr>
          <a:xfrm>
            <a:off x="5820722" y="3951272"/>
            <a:ext cx="856817" cy="619384"/>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Forest Science</a:t>
            </a:r>
          </a:p>
        </p:txBody>
      </p:sp>
      <p:sp>
        <p:nvSpPr>
          <p:cNvPr id="97" name="テキスト ボックス 96">
            <a:extLst>
              <a:ext uri="{FF2B5EF4-FFF2-40B4-BE49-F238E27FC236}">
                <a16:creationId xmlns:a16="http://schemas.microsoft.com/office/drawing/2014/main" id="{B72B74CF-9C55-9D8D-2C5C-F59E4462C8D4}"/>
              </a:ext>
            </a:extLst>
          </p:cNvPr>
          <p:cNvSpPr txBox="1"/>
          <p:nvPr/>
        </p:nvSpPr>
        <p:spPr>
          <a:xfrm>
            <a:off x="120246" y="3998230"/>
            <a:ext cx="1031226" cy="455164"/>
          </a:xfrm>
          <a:prstGeom prst="rect">
            <a:avLst/>
          </a:prstGeom>
          <a:noFill/>
        </p:spPr>
        <p:txBody>
          <a:bodyPr wrap="square" lIns="85003" tIns="42501" rIns="85003" bIns="42501" rtlCol="0">
            <a:spAutoFit/>
          </a:bodyPr>
          <a:lstStyle/>
          <a:p>
            <a:r>
              <a:rPr lang="en-US" sz="1200" dirty="0">
                <a:latin typeface="Calibri" panose="020F0502020204030204" pitchFamily="34" charset="0"/>
                <a:ea typeface="Calibri" panose="020F0502020204030204" pitchFamily="34" charset="0"/>
                <a:cs typeface="Calibri" panose="020F0502020204030204" pitchFamily="34" charset="0"/>
              </a:rPr>
              <a:t>School of Agriculture</a:t>
            </a:r>
          </a:p>
        </p:txBody>
      </p:sp>
      <p:sp>
        <p:nvSpPr>
          <p:cNvPr id="98" name="正方形/長方形 97">
            <a:extLst>
              <a:ext uri="{FF2B5EF4-FFF2-40B4-BE49-F238E27FC236}">
                <a16:creationId xmlns:a16="http://schemas.microsoft.com/office/drawing/2014/main" id="{6AA4CB93-31DD-E7A1-E129-03614EA0F303}"/>
              </a:ext>
            </a:extLst>
          </p:cNvPr>
          <p:cNvSpPr/>
          <p:nvPr/>
        </p:nvSpPr>
        <p:spPr>
          <a:xfrm>
            <a:off x="1537794" y="3951271"/>
            <a:ext cx="990526" cy="628081"/>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Agrobiology and Bioresources</a:t>
            </a:r>
          </a:p>
        </p:txBody>
      </p:sp>
      <p:sp>
        <p:nvSpPr>
          <p:cNvPr id="99" name="テキスト ボックス 98">
            <a:extLst>
              <a:ext uri="{FF2B5EF4-FFF2-40B4-BE49-F238E27FC236}">
                <a16:creationId xmlns:a16="http://schemas.microsoft.com/office/drawing/2014/main" id="{496EFBBE-5AA3-956A-74A9-C3D487A293A1}"/>
              </a:ext>
            </a:extLst>
          </p:cNvPr>
          <p:cNvSpPr txBox="1"/>
          <p:nvPr/>
        </p:nvSpPr>
        <p:spPr>
          <a:xfrm>
            <a:off x="1009322" y="3617832"/>
            <a:ext cx="1261819" cy="307777"/>
          </a:xfrm>
          <a:prstGeom prst="rect">
            <a:avLst/>
          </a:prstGeom>
          <a:noFill/>
        </p:spPr>
        <p:txBody>
          <a:bodyPr wrap="none" rtlCol="0">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7 departments</a:t>
            </a:r>
          </a:p>
        </p:txBody>
      </p:sp>
      <p:sp>
        <p:nvSpPr>
          <p:cNvPr id="100" name="正方形/長方形 99">
            <a:extLst>
              <a:ext uri="{FF2B5EF4-FFF2-40B4-BE49-F238E27FC236}">
                <a16:creationId xmlns:a16="http://schemas.microsoft.com/office/drawing/2014/main" id="{C8E19579-BC25-1931-AC5F-44F817F2FC7E}"/>
              </a:ext>
            </a:extLst>
          </p:cNvPr>
          <p:cNvSpPr/>
          <p:nvPr/>
        </p:nvSpPr>
        <p:spPr>
          <a:xfrm>
            <a:off x="4035089"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101" name="テキスト ボックス 100">
            <a:extLst>
              <a:ext uri="{FF2B5EF4-FFF2-40B4-BE49-F238E27FC236}">
                <a16:creationId xmlns:a16="http://schemas.microsoft.com/office/drawing/2014/main" id="{4C52FF8F-4385-A415-78BA-A3CE07F0453C}"/>
              </a:ext>
            </a:extLst>
          </p:cNvPr>
          <p:cNvSpPr txBox="1"/>
          <p:nvPr/>
        </p:nvSpPr>
        <p:spPr>
          <a:xfrm>
            <a:off x="3998288" y="1408392"/>
            <a:ext cx="410753" cy="507831"/>
          </a:xfrm>
          <a:prstGeom prst="rect">
            <a:avLst/>
          </a:prstGeom>
          <a:noFill/>
        </p:spPr>
        <p:txBody>
          <a:bodyPr wrap="none" rtlCol="0">
            <a:spAutoFit/>
          </a:bodyPr>
          <a:lstStyle/>
          <a:p>
            <a:r>
              <a:rPr lang="en-US" sz="900" dirty="0">
                <a:latin typeface="Calibri" panose="020F0502020204030204" pitchFamily="34" charset="0"/>
                <a:ea typeface="Calibri" panose="020F0502020204030204" pitchFamily="34" charset="0"/>
                <a:cs typeface="Calibri" panose="020F0502020204030204" pitchFamily="34" charset="0"/>
              </a:rPr>
              <a:t>Field</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02" name="正方形/長方形 101">
            <a:extLst>
              <a:ext uri="{FF2B5EF4-FFF2-40B4-BE49-F238E27FC236}">
                <a16:creationId xmlns:a16="http://schemas.microsoft.com/office/drawing/2014/main" id="{13F50B03-084C-D6F9-133A-AD36A11FD88B}"/>
              </a:ext>
            </a:extLst>
          </p:cNvPr>
          <p:cNvSpPr/>
          <p:nvPr/>
        </p:nvSpPr>
        <p:spPr>
          <a:xfrm>
            <a:off x="7754821" y="3959156"/>
            <a:ext cx="1174436" cy="597529"/>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Bioresource and Environmental Engineering</a:t>
            </a:r>
          </a:p>
        </p:txBody>
      </p:sp>
      <p:sp>
        <p:nvSpPr>
          <p:cNvPr id="103" name="正方形/長方形 102">
            <a:extLst>
              <a:ext uri="{FF2B5EF4-FFF2-40B4-BE49-F238E27FC236}">
                <a16:creationId xmlns:a16="http://schemas.microsoft.com/office/drawing/2014/main" id="{7E48FED9-6449-4B01-34E6-BC8D0CD400DA}"/>
              </a:ext>
            </a:extLst>
          </p:cNvPr>
          <p:cNvSpPr/>
          <p:nvPr/>
        </p:nvSpPr>
        <p:spPr>
          <a:xfrm>
            <a:off x="3677659" y="3946552"/>
            <a:ext cx="955780" cy="62808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Applied Bioscience</a:t>
            </a:r>
          </a:p>
        </p:txBody>
      </p:sp>
      <p:sp>
        <p:nvSpPr>
          <p:cNvPr id="104" name="正方形/長方形 103">
            <a:extLst>
              <a:ext uri="{FF2B5EF4-FFF2-40B4-BE49-F238E27FC236}">
                <a16:creationId xmlns:a16="http://schemas.microsoft.com/office/drawing/2014/main" id="{FD5752F3-B904-F6CD-AEDE-2BE04D2C9637}"/>
              </a:ext>
            </a:extLst>
          </p:cNvPr>
          <p:cNvSpPr/>
          <p:nvPr/>
        </p:nvSpPr>
        <p:spPr>
          <a:xfrm>
            <a:off x="4697851" y="3942576"/>
            <a:ext cx="1031226" cy="62808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Bioscience and Chemistry</a:t>
            </a:r>
          </a:p>
        </p:txBody>
      </p:sp>
      <p:sp>
        <p:nvSpPr>
          <p:cNvPr id="105" name="テキスト ボックス 104">
            <a:extLst>
              <a:ext uri="{FF2B5EF4-FFF2-40B4-BE49-F238E27FC236}">
                <a16:creationId xmlns:a16="http://schemas.microsoft.com/office/drawing/2014/main" id="{FB95CD18-D34D-4CFF-7F14-F0F8ED36C917}"/>
              </a:ext>
            </a:extLst>
          </p:cNvPr>
          <p:cNvSpPr txBox="1"/>
          <p:nvPr/>
        </p:nvSpPr>
        <p:spPr>
          <a:xfrm>
            <a:off x="1017937" y="2490698"/>
            <a:ext cx="947695" cy="307777"/>
          </a:xfrm>
          <a:prstGeom prst="rect">
            <a:avLst/>
          </a:prstGeom>
          <a:noFill/>
        </p:spPr>
        <p:txBody>
          <a:bodyPr wrap="none" rtlCol="0">
            <a:spAutoFit/>
          </a:bodyPr>
          <a:lstStyle/>
          <a:p>
            <a:r>
              <a:rPr kumimoji="1" lang="en-US" sz="1400" dirty="0">
                <a:latin typeface="Calibri" panose="020F0502020204030204" pitchFamily="34" charset="0"/>
                <a:ea typeface="Calibri" panose="020F0502020204030204" pitchFamily="34" charset="0"/>
                <a:cs typeface="Calibri" panose="020F0502020204030204" pitchFamily="34" charset="0"/>
              </a:rPr>
              <a:t>4 </a:t>
            </a:r>
            <a:r>
              <a:rPr lang="en-US" sz="1400" dirty="0">
                <a:latin typeface="Calibri" panose="020F0502020204030204" pitchFamily="34" charset="0"/>
                <a:ea typeface="Calibri" panose="020F0502020204030204" pitchFamily="34" charset="0"/>
                <a:cs typeface="Calibri" panose="020F0502020204030204" pitchFamily="34" charset="0"/>
              </a:rPr>
              <a:t>divisions</a:t>
            </a:r>
            <a:endParaRPr kumimoji="1" lang="en-US" sz="1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04744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角丸四角形 77">
            <a:extLst>
              <a:ext uri="{FF2B5EF4-FFF2-40B4-BE49-F238E27FC236}">
                <a16:creationId xmlns:a16="http://schemas.microsoft.com/office/drawing/2014/main" id="{D20CEBEA-C9E1-4F81-8E9A-F1C1BFD2D3B9}"/>
              </a:ext>
            </a:extLst>
          </p:cNvPr>
          <p:cNvSpPr/>
          <p:nvPr/>
        </p:nvSpPr>
        <p:spPr>
          <a:xfrm>
            <a:off x="92004" y="1055692"/>
            <a:ext cx="9051997" cy="4262970"/>
          </a:xfrm>
          <a:prstGeom prst="roundRect">
            <a:avLst>
              <a:gd name="adj" fmla="val 7113"/>
            </a:avLst>
          </a:prstGeom>
          <a:gradFill>
            <a:gsLst>
              <a:gs pos="60000">
                <a:schemeClr val="bg1"/>
              </a:gs>
              <a:gs pos="40000">
                <a:schemeClr val="bg1"/>
              </a:gs>
              <a:gs pos="100000">
                <a:schemeClr val="accent3">
                  <a:lumMod val="20000"/>
                  <a:lumOff val="80000"/>
                </a:schemeClr>
              </a:gs>
              <a:gs pos="0">
                <a:schemeClr val="accent6">
                  <a:lumMod val="20000"/>
                  <a:lumOff val="80000"/>
                </a:schemeClr>
              </a:gs>
            </a:gsLst>
            <a:lin ang="5400000" scaled="0"/>
          </a:gra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dirty="0">
                <a:latin typeface="Calibri" panose="020F0502020204030204" pitchFamily="34" charset="0"/>
                <a:ea typeface="Calibri" panose="020F0502020204030204" pitchFamily="34" charset="0"/>
                <a:cs typeface="Calibri" panose="020F0502020204030204" pitchFamily="34" charset="0"/>
              </a:rPr>
              <a:t>　　　　　　　</a:t>
            </a:r>
          </a:p>
        </p:txBody>
      </p:sp>
      <p:sp>
        <p:nvSpPr>
          <p:cNvPr id="83" name="角丸四角形 78">
            <a:extLst>
              <a:ext uri="{FF2B5EF4-FFF2-40B4-BE49-F238E27FC236}">
                <a16:creationId xmlns:a16="http://schemas.microsoft.com/office/drawing/2014/main" id="{FC09DB6F-ACA7-429E-A3B2-BDD7F348B788}"/>
              </a:ext>
            </a:extLst>
          </p:cNvPr>
          <p:cNvSpPr/>
          <p:nvPr/>
        </p:nvSpPr>
        <p:spPr>
          <a:xfrm>
            <a:off x="174567" y="2788351"/>
            <a:ext cx="8877425" cy="1279423"/>
          </a:xfrm>
          <a:prstGeom prst="roundRect">
            <a:avLst>
              <a:gd name="adj" fmla="val 2309"/>
            </a:avLst>
          </a:prstGeom>
          <a:solidFill>
            <a:schemeClr val="accent5">
              <a:lumMod val="20000"/>
              <a:lumOff val="80000"/>
            </a:schemeClr>
          </a:solidFill>
          <a:ln>
            <a:solidFill>
              <a:schemeClr val="tx1"/>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Calibri" panose="020F0502020204030204" pitchFamily="34" charset="0"/>
              <a:cs typeface="Calibri" panose="020F0502020204030204" pitchFamily="34" charset="0"/>
            </a:endParaRPr>
          </a:p>
        </p:txBody>
      </p:sp>
      <p:cxnSp>
        <p:nvCxnSpPr>
          <p:cNvPr id="75" name="直線コネクタ 74"/>
          <p:cNvCxnSpPr>
            <a:endCxn id="58" idx="0"/>
          </p:cNvCxnSpPr>
          <p:nvPr/>
        </p:nvCxnSpPr>
        <p:spPr>
          <a:xfrm flipH="1">
            <a:off x="8475431" y="2491764"/>
            <a:ext cx="20743" cy="197896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7493639" y="2540341"/>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6560035" y="2540341"/>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4521794" y="2529148"/>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3483426" y="2537185"/>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2347372" y="2524141"/>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5591008" y="2538966"/>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角丸四角形 12"/>
          <p:cNvSpPr/>
          <p:nvPr/>
        </p:nvSpPr>
        <p:spPr>
          <a:xfrm>
            <a:off x="3743904" y="3270574"/>
            <a:ext cx="1544769" cy="576072"/>
          </a:xfrm>
          <a:prstGeom prst="roundRect">
            <a:avLst>
              <a:gd name="adj" fmla="val 35715"/>
            </a:avLst>
          </a:prstGeom>
          <a:solidFill>
            <a:schemeClr val="accent1">
              <a:lumMod val="75000"/>
              <a:alpha val="60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Agrobiology and Bioresources</a:t>
            </a:r>
          </a:p>
        </p:txBody>
      </p:sp>
      <p:sp>
        <p:nvSpPr>
          <p:cNvPr id="9" name="テキスト ボックス 8"/>
          <p:cNvSpPr txBox="1"/>
          <p:nvPr/>
        </p:nvSpPr>
        <p:spPr>
          <a:xfrm>
            <a:off x="32466" y="1817222"/>
            <a:ext cx="823888" cy="547497"/>
          </a:xfrm>
          <a:prstGeom prst="rect">
            <a:avLst/>
          </a:prstGeom>
          <a:noFill/>
        </p:spPr>
        <p:txBody>
          <a:bodyPr wrap="square" lIns="85003" tIns="42501" rIns="85003" bIns="42501" rtlCol="0">
            <a:spAutoFit/>
          </a:bodyPr>
          <a:lstStyle/>
          <a:p>
            <a:pPr algn="l"/>
            <a:r>
              <a:rPr kumimoji="1" lang="en-US" sz="1000" dirty="0">
                <a:latin typeface="Calibri" panose="020F0502020204030204" pitchFamily="34" charset="0"/>
                <a:ea typeface="Calibri" panose="020F0502020204030204" pitchFamily="34" charset="0"/>
                <a:cs typeface="Calibri" panose="020F0502020204030204" pitchFamily="34" charset="0"/>
              </a:rPr>
              <a:t>Research Faculty of Agriculture</a:t>
            </a:r>
          </a:p>
        </p:txBody>
      </p:sp>
      <p:sp>
        <p:nvSpPr>
          <p:cNvPr id="18" name="角丸四角形 17"/>
          <p:cNvSpPr/>
          <p:nvPr/>
        </p:nvSpPr>
        <p:spPr>
          <a:xfrm>
            <a:off x="5485419" y="3270574"/>
            <a:ext cx="1324305" cy="576072"/>
          </a:xfrm>
          <a:prstGeom prst="roundRect">
            <a:avLst>
              <a:gd name="adj" fmla="val 35715"/>
            </a:avLst>
          </a:prstGeom>
          <a:solidFill>
            <a:schemeClr val="accent1">
              <a:lumMod val="75000"/>
              <a:alpha val="60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Environmental Resources</a:t>
            </a:r>
          </a:p>
        </p:txBody>
      </p:sp>
      <p:sp>
        <p:nvSpPr>
          <p:cNvPr id="19" name="角丸四角形 18"/>
          <p:cNvSpPr/>
          <p:nvPr/>
        </p:nvSpPr>
        <p:spPr>
          <a:xfrm>
            <a:off x="6921870" y="3270574"/>
            <a:ext cx="1516114" cy="576072"/>
          </a:xfrm>
          <a:prstGeom prst="roundRect">
            <a:avLst>
              <a:gd name="adj" fmla="val 35715"/>
            </a:avLst>
          </a:prstGeom>
          <a:solidFill>
            <a:schemeClr val="accent1">
              <a:lumMod val="75000"/>
              <a:alpha val="60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Applied Bioscience</a:t>
            </a:r>
          </a:p>
        </p:txBody>
      </p:sp>
      <p:sp>
        <p:nvSpPr>
          <p:cNvPr id="22" name="テキスト ボックス 21"/>
          <p:cNvSpPr txBox="1"/>
          <p:nvPr/>
        </p:nvSpPr>
        <p:spPr>
          <a:xfrm>
            <a:off x="168669" y="3187177"/>
            <a:ext cx="1124426" cy="639830"/>
          </a:xfrm>
          <a:prstGeom prst="rect">
            <a:avLst/>
          </a:prstGeom>
          <a:noFill/>
        </p:spPr>
        <p:txBody>
          <a:bodyPr wrap="square" lIns="85003" tIns="42501" rIns="85003" bIns="42501" rtlCol="0">
            <a:spAutoFit/>
          </a:bodyPr>
          <a:lstStyle/>
          <a:p>
            <a:pPr algn="l"/>
            <a:r>
              <a:rPr kumimoji="1" lang="en-US" sz="1200" dirty="0">
                <a:latin typeface="Calibri" panose="020F0502020204030204" pitchFamily="34" charset="0"/>
                <a:ea typeface="Calibri" panose="020F0502020204030204" pitchFamily="34" charset="0"/>
                <a:cs typeface="Calibri" panose="020F0502020204030204" pitchFamily="34" charset="0"/>
              </a:rPr>
              <a:t>Graduate School of Agriculture</a:t>
            </a:r>
          </a:p>
        </p:txBody>
      </p:sp>
      <p:sp>
        <p:nvSpPr>
          <p:cNvPr id="29" name="角丸四角形 28"/>
          <p:cNvSpPr/>
          <p:nvPr/>
        </p:nvSpPr>
        <p:spPr>
          <a:xfrm>
            <a:off x="2201276" y="3268674"/>
            <a:ext cx="1356378" cy="576072"/>
          </a:xfrm>
          <a:prstGeom prst="roundRect">
            <a:avLst>
              <a:gd name="adj" fmla="val 35715"/>
            </a:avLst>
          </a:prstGeom>
          <a:solidFill>
            <a:schemeClr val="accent1">
              <a:lumMod val="75000"/>
              <a:alpha val="60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Bio-Systems Sustainability</a:t>
            </a:r>
          </a:p>
        </p:txBody>
      </p:sp>
      <p:sp>
        <p:nvSpPr>
          <p:cNvPr id="38" name="正方形/長方形 37"/>
          <p:cNvSpPr/>
          <p:nvPr/>
        </p:nvSpPr>
        <p:spPr>
          <a:xfrm>
            <a:off x="1825596" y="1413976"/>
            <a:ext cx="7205155" cy="1117034"/>
          </a:xfrm>
          <a:prstGeom prst="rect">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ja-JP" altLang="en-US" sz="1480" b="1" dirty="0">
              <a:solidFill>
                <a:schemeClr val="bg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66" name="角丸四角形 65"/>
          <p:cNvSpPr/>
          <p:nvPr/>
        </p:nvSpPr>
        <p:spPr>
          <a:xfrm>
            <a:off x="756039" y="1655484"/>
            <a:ext cx="1039788" cy="790890"/>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Research Innovation and Cooperation</a:t>
            </a:r>
          </a:p>
        </p:txBody>
      </p:sp>
      <p:sp>
        <p:nvSpPr>
          <p:cNvPr id="53" name="正方形/長方形 52"/>
          <p:cNvSpPr/>
          <p:nvPr/>
        </p:nvSpPr>
        <p:spPr>
          <a:xfrm>
            <a:off x="2905611" y="1792995"/>
            <a:ext cx="1028741" cy="576000"/>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Research Group of Agricultural Economics</a:t>
            </a:r>
          </a:p>
        </p:txBody>
      </p:sp>
      <p:sp>
        <p:nvSpPr>
          <p:cNvPr id="56" name="正方形/長方形 55"/>
          <p:cNvSpPr/>
          <p:nvPr/>
        </p:nvSpPr>
        <p:spPr>
          <a:xfrm>
            <a:off x="7040781" y="1792995"/>
            <a:ext cx="825973" cy="576000"/>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85003" tIns="42501" rIns="85003" bIns="42501" rtlCol="0" anchor="ctr"/>
          <a:lstStyle/>
          <a:p>
            <a:pPr algn="ct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Research Group of </a:t>
            </a:r>
            <a:r>
              <a:rPr kumimoji="1"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Animal Science</a:t>
            </a:r>
          </a:p>
        </p:txBody>
      </p:sp>
      <p:sp>
        <p:nvSpPr>
          <p:cNvPr id="60" name="正方形/長方形 59"/>
          <p:cNvSpPr/>
          <p:nvPr/>
        </p:nvSpPr>
        <p:spPr>
          <a:xfrm>
            <a:off x="6188034" y="1792995"/>
            <a:ext cx="793460" cy="576000"/>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Research Group of Forest Science</a:t>
            </a:r>
          </a:p>
        </p:txBody>
      </p:sp>
      <p:sp>
        <p:nvSpPr>
          <p:cNvPr id="65" name="正方形/長方形 64"/>
          <p:cNvSpPr/>
          <p:nvPr/>
        </p:nvSpPr>
        <p:spPr>
          <a:xfrm>
            <a:off x="7926041" y="1792995"/>
            <a:ext cx="1033226" cy="576000"/>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en-US" sz="800" dirty="0">
                <a:solidFill>
                  <a:schemeClr val="tx1"/>
                </a:solidFill>
                <a:latin typeface="Calibri" panose="020F0502020204030204" pitchFamily="34" charset="0"/>
                <a:ea typeface="Calibri" panose="020F0502020204030204" pitchFamily="34" charset="0"/>
                <a:cs typeface="Calibri" panose="020F0502020204030204" pitchFamily="34" charset="0"/>
              </a:rPr>
              <a:t>Research Group of Bioscience and Environmental Engineering</a:t>
            </a:r>
          </a:p>
        </p:txBody>
      </p:sp>
      <p:sp>
        <p:nvSpPr>
          <p:cNvPr id="69" name="正方形/長方形 68"/>
          <p:cNvSpPr/>
          <p:nvPr/>
        </p:nvSpPr>
        <p:spPr>
          <a:xfrm>
            <a:off x="1863505" y="1792995"/>
            <a:ext cx="990526" cy="576000"/>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en-US" sz="800" dirty="0">
                <a:solidFill>
                  <a:schemeClr val="tx1"/>
                </a:solidFill>
                <a:latin typeface="Calibri" panose="020F0502020204030204" pitchFamily="34" charset="0"/>
                <a:ea typeface="Calibri" panose="020F0502020204030204" pitchFamily="34" charset="0"/>
                <a:cs typeface="Calibri" panose="020F0502020204030204" pitchFamily="34" charset="0"/>
              </a:rPr>
              <a:t>Research Group of Agrobiology and Bioresources</a:t>
            </a:r>
          </a:p>
        </p:txBody>
      </p:sp>
      <p:sp>
        <p:nvSpPr>
          <p:cNvPr id="70" name="テキスト ボックス 69"/>
          <p:cNvSpPr txBox="1"/>
          <p:nvPr/>
        </p:nvSpPr>
        <p:spPr>
          <a:xfrm>
            <a:off x="5051185" y="1792995"/>
            <a:ext cx="1063285" cy="576000"/>
          </a:xfrm>
          <a:prstGeom prst="rect">
            <a:avLst/>
          </a:prstGeom>
          <a:solidFill>
            <a:schemeClr val="bg1">
              <a:lumMod val="95000"/>
            </a:schemeClr>
          </a:solidFill>
          <a:ln w="28575">
            <a:solidFill>
              <a:schemeClr val="tx1"/>
            </a:solidFill>
          </a:ln>
        </p:spPr>
        <p:txBody>
          <a:bodyPr wrap="square" rtlCol="0" anchor="ctr">
            <a:noAutofit/>
          </a:bodyPr>
          <a:lstStyle/>
          <a:p>
            <a:pPr algn="ctr"/>
            <a:r>
              <a:rPr lang="en-US" sz="900" dirty="0">
                <a:latin typeface="Calibri" panose="020F0502020204030204" pitchFamily="34" charset="0"/>
                <a:ea typeface="Calibri" panose="020F0502020204030204" pitchFamily="34" charset="0"/>
                <a:cs typeface="Calibri" panose="020F0502020204030204" pitchFamily="34" charset="0"/>
              </a:rPr>
              <a:t>Research Group of Bioscience and Chemistry</a:t>
            </a:r>
          </a:p>
        </p:txBody>
      </p:sp>
      <p:sp>
        <p:nvSpPr>
          <p:cNvPr id="71" name="テキスト ボックス 70"/>
          <p:cNvSpPr txBox="1"/>
          <p:nvPr/>
        </p:nvSpPr>
        <p:spPr>
          <a:xfrm>
            <a:off x="3990144" y="1792995"/>
            <a:ext cx="1001754" cy="576000"/>
          </a:xfrm>
          <a:prstGeom prst="rect">
            <a:avLst/>
          </a:prstGeom>
          <a:solidFill>
            <a:schemeClr val="bg1">
              <a:lumMod val="95000"/>
            </a:schemeClr>
          </a:solidFill>
          <a:ln w="28575">
            <a:solidFill>
              <a:schemeClr val="tx1"/>
            </a:solidFill>
          </a:ln>
        </p:spPr>
        <p:txBody>
          <a:bodyPr wrap="square" rtlCol="0" anchor="ctr">
            <a:noAutofit/>
          </a:bodyPr>
          <a:lstStyle/>
          <a:p>
            <a:pPr algn="ctr"/>
            <a:r>
              <a:rPr lang="en-US" sz="800" dirty="0">
                <a:latin typeface="Calibri" panose="020F0502020204030204" pitchFamily="34" charset="0"/>
                <a:ea typeface="Calibri" panose="020F0502020204030204" pitchFamily="34" charset="0"/>
                <a:cs typeface="Calibri" panose="020F0502020204030204" pitchFamily="34" charset="0"/>
              </a:rPr>
              <a:t>Research Group of </a:t>
            </a:r>
            <a:r>
              <a:rPr kumimoji="1" lang="en-US" sz="800" dirty="0">
                <a:latin typeface="Calibri" panose="020F0502020204030204" pitchFamily="34" charset="0"/>
                <a:ea typeface="Calibri" panose="020F0502020204030204" pitchFamily="34" charset="0"/>
                <a:cs typeface="Calibri" panose="020F0502020204030204" pitchFamily="34" charset="0"/>
              </a:rPr>
              <a:t>Applied Bioscience</a:t>
            </a:r>
          </a:p>
        </p:txBody>
      </p:sp>
      <p:sp>
        <p:nvSpPr>
          <p:cNvPr id="72" name="テキスト ボックス 71"/>
          <p:cNvSpPr txBox="1"/>
          <p:nvPr/>
        </p:nvSpPr>
        <p:spPr>
          <a:xfrm>
            <a:off x="3971884" y="1471761"/>
            <a:ext cx="3595280" cy="307777"/>
          </a:xfrm>
          <a:prstGeom prst="rect">
            <a:avLst/>
          </a:prstGeom>
          <a:noFill/>
        </p:spPr>
        <p:txBody>
          <a:bodyPr wrap="none" rtlCol="0">
            <a:spAutoFit/>
          </a:bodyPr>
          <a:lstStyle/>
          <a:p>
            <a:r>
              <a:rPr kumimoji="1" lang="en-US" sz="1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Fundamental Agriscience Research</a:t>
            </a:r>
          </a:p>
        </p:txBody>
      </p:sp>
      <p:cxnSp>
        <p:nvCxnSpPr>
          <p:cNvPr id="86" name="直線コネクタ 85"/>
          <p:cNvCxnSpPr>
            <a:cxnSpLocks/>
          </p:cNvCxnSpPr>
          <p:nvPr/>
        </p:nvCxnSpPr>
        <p:spPr>
          <a:xfrm>
            <a:off x="5510213" y="2543175"/>
            <a:ext cx="762656" cy="72739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線コネクタ 86"/>
          <p:cNvCxnSpPr>
            <a:cxnSpLocks/>
          </p:cNvCxnSpPr>
          <p:nvPr/>
        </p:nvCxnSpPr>
        <p:spPr>
          <a:xfrm flipH="1">
            <a:off x="3138735" y="2548942"/>
            <a:ext cx="2368958" cy="70999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直線コネクタ 87"/>
          <p:cNvCxnSpPr>
            <a:cxnSpLocks/>
          </p:cNvCxnSpPr>
          <p:nvPr/>
        </p:nvCxnSpPr>
        <p:spPr>
          <a:xfrm>
            <a:off x="5503537" y="2541285"/>
            <a:ext cx="2321251" cy="7210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a:cxnSpLocks/>
            <a:endCxn id="29" idx="0"/>
          </p:cNvCxnSpPr>
          <p:nvPr/>
        </p:nvCxnSpPr>
        <p:spPr>
          <a:xfrm flipH="1">
            <a:off x="2879465" y="2548941"/>
            <a:ext cx="692278" cy="71973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a:cxnSpLocks/>
          </p:cNvCxnSpPr>
          <p:nvPr/>
        </p:nvCxnSpPr>
        <p:spPr>
          <a:xfrm>
            <a:off x="3571743" y="2546341"/>
            <a:ext cx="4243520" cy="72073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a:cxnSpLocks/>
          </p:cNvCxnSpPr>
          <p:nvPr/>
        </p:nvCxnSpPr>
        <p:spPr>
          <a:xfrm>
            <a:off x="3571743" y="2546341"/>
            <a:ext cx="1114614" cy="7125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a:cxnSpLocks/>
            <a:endCxn id="29" idx="0"/>
          </p:cNvCxnSpPr>
          <p:nvPr/>
        </p:nvCxnSpPr>
        <p:spPr>
          <a:xfrm>
            <a:off x="2468138" y="2546341"/>
            <a:ext cx="411327" cy="72233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a:cxnSpLocks/>
          </p:cNvCxnSpPr>
          <p:nvPr/>
        </p:nvCxnSpPr>
        <p:spPr>
          <a:xfrm>
            <a:off x="2468138" y="2546341"/>
            <a:ext cx="2218220" cy="7125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a:cxnSpLocks/>
          </p:cNvCxnSpPr>
          <p:nvPr/>
        </p:nvCxnSpPr>
        <p:spPr>
          <a:xfrm flipH="1">
            <a:off x="3124647" y="2534850"/>
            <a:ext cx="3404042" cy="72264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a:cxnSpLocks/>
          </p:cNvCxnSpPr>
          <p:nvPr/>
        </p:nvCxnSpPr>
        <p:spPr>
          <a:xfrm flipH="1">
            <a:off x="4686359" y="2546341"/>
            <a:ext cx="1842330" cy="7125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a:cxnSpLocks/>
          </p:cNvCxnSpPr>
          <p:nvPr/>
        </p:nvCxnSpPr>
        <p:spPr>
          <a:xfrm flipH="1">
            <a:off x="3138737" y="2538966"/>
            <a:ext cx="4228756" cy="71996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a:cxnSpLocks/>
          </p:cNvCxnSpPr>
          <p:nvPr/>
        </p:nvCxnSpPr>
        <p:spPr>
          <a:xfrm flipH="1">
            <a:off x="6277349" y="2538966"/>
            <a:ext cx="1090144" cy="72524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a:cxnSpLocks/>
          </p:cNvCxnSpPr>
          <p:nvPr/>
        </p:nvCxnSpPr>
        <p:spPr>
          <a:xfrm flipH="1">
            <a:off x="3129498" y="2541484"/>
            <a:ext cx="5225171" cy="71601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a:cxnSpLocks/>
          </p:cNvCxnSpPr>
          <p:nvPr/>
        </p:nvCxnSpPr>
        <p:spPr>
          <a:xfrm>
            <a:off x="7367493" y="2544087"/>
            <a:ext cx="471384" cy="72458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7" name="テキスト ボックス 106"/>
          <p:cNvSpPr txBox="1"/>
          <p:nvPr/>
        </p:nvSpPr>
        <p:spPr>
          <a:xfrm>
            <a:off x="417024" y="5373216"/>
            <a:ext cx="7958717" cy="523220"/>
          </a:xfrm>
          <a:prstGeom prst="rect">
            <a:avLst/>
          </a:prstGeom>
          <a:noFill/>
        </p:spPr>
        <p:txBody>
          <a:bodyPr wrap="none" rtlCol="0">
            <a:spAutoFit/>
          </a:bodyPr>
          <a:lstStyle/>
          <a:p>
            <a:pPr algn="ctr"/>
            <a:r>
              <a:rPr lang="en" altLang="ja-JP" sz="1400" dirty="0">
                <a:latin typeface="Calibri" panose="020F0502020204030204" pitchFamily="34" charset="0"/>
                <a:cs typeface="Calibri" panose="020F0502020204030204" pitchFamily="34" charset="0"/>
              </a:rPr>
              <a:t>Reducing the number of laboratories enabled the assignment of three faculty members to each laboratory.</a:t>
            </a:r>
            <a:br>
              <a:rPr lang="ja-JP" altLang="ja-JP" sz="1400" dirty="0">
                <a:latin typeface="Calibri" panose="020F0502020204030204" pitchFamily="34" charset="0"/>
                <a:cs typeface="Calibri" panose="020F0502020204030204" pitchFamily="34" charset="0"/>
              </a:rPr>
            </a:br>
            <a:r>
              <a:rPr lang="en" altLang="ja-JP" sz="1400" dirty="0">
                <a:latin typeface="Calibri" panose="020F0502020204030204" pitchFamily="34" charset="0"/>
                <a:cs typeface="Calibri" panose="020F0502020204030204" pitchFamily="34" charset="0"/>
              </a:rPr>
              <a:t>Research groups were aligned with undergraduate departments to resolve the organizational mismatch.</a:t>
            </a:r>
            <a:endParaRPr kumimoji="1" lang="en-US" sz="1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10" name="テキスト ボックス 109"/>
          <p:cNvSpPr txBox="1"/>
          <p:nvPr/>
        </p:nvSpPr>
        <p:spPr>
          <a:xfrm>
            <a:off x="330852" y="1129016"/>
            <a:ext cx="1745991" cy="338554"/>
          </a:xfrm>
          <a:prstGeom prst="rect">
            <a:avLst/>
          </a:prstGeom>
          <a:noFill/>
        </p:spPr>
        <p:txBody>
          <a:bodyPr wrap="none" rtlCol="0">
            <a:spAutoFit/>
          </a:bodyPr>
          <a:lstStyle/>
          <a:p>
            <a:r>
              <a:rPr kumimoji="1" lang="en-US" sz="1600" dirty="0">
                <a:solidFill>
                  <a:srgbClr val="0000FF"/>
                </a:solidFill>
                <a:latin typeface="Calibri" panose="020F0502020204030204" pitchFamily="34" charset="0"/>
                <a:ea typeface="Calibri" panose="020F0502020204030204" pitchFamily="34" charset="0"/>
                <a:cs typeface="Calibri" panose="020F0502020204030204" pitchFamily="34" charset="0"/>
              </a:rPr>
              <a:t>2 divisions, 9 fields</a:t>
            </a:r>
          </a:p>
        </p:txBody>
      </p:sp>
      <p:sp>
        <p:nvSpPr>
          <p:cNvPr id="111" name="テキスト ボックス 110"/>
          <p:cNvSpPr txBox="1"/>
          <p:nvPr/>
        </p:nvSpPr>
        <p:spPr>
          <a:xfrm>
            <a:off x="1127429" y="3076168"/>
            <a:ext cx="947695" cy="307777"/>
          </a:xfrm>
          <a:prstGeom prst="rect">
            <a:avLst/>
          </a:prstGeom>
          <a:noFill/>
        </p:spPr>
        <p:txBody>
          <a:bodyPr wrap="none" rtlCol="0">
            <a:spAutoFit/>
          </a:bodyPr>
          <a:lstStyle/>
          <a:p>
            <a:r>
              <a:rPr kumimoji="1" lang="en-US" sz="1400" dirty="0">
                <a:latin typeface="Calibri" panose="020F0502020204030204" pitchFamily="34" charset="0"/>
                <a:ea typeface="Calibri" panose="020F0502020204030204" pitchFamily="34" charset="0"/>
                <a:cs typeface="Calibri" panose="020F0502020204030204" pitchFamily="34" charset="0"/>
              </a:rPr>
              <a:t>4 </a:t>
            </a:r>
            <a:r>
              <a:rPr lang="en-US" sz="1400" dirty="0">
                <a:latin typeface="Calibri" panose="020F0502020204030204" pitchFamily="34" charset="0"/>
                <a:ea typeface="Calibri" panose="020F0502020204030204" pitchFamily="34" charset="0"/>
                <a:cs typeface="Calibri" panose="020F0502020204030204" pitchFamily="34" charset="0"/>
              </a:rPr>
              <a:t>division</a:t>
            </a:r>
            <a:r>
              <a:rPr kumimoji="1" lang="en-US" sz="1400" dirty="0">
                <a:latin typeface="Calibri" panose="020F0502020204030204" pitchFamily="34" charset="0"/>
                <a:ea typeface="Calibri" panose="020F0502020204030204" pitchFamily="34" charset="0"/>
                <a:cs typeface="Calibri" panose="020F0502020204030204" pitchFamily="34" charset="0"/>
              </a:rPr>
              <a:t>s</a:t>
            </a:r>
          </a:p>
        </p:txBody>
      </p:sp>
      <p:sp>
        <p:nvSpPr>
          <p:cNvPr id="55" name="正方形/長方形 54"/>
          <p:cNvSpPr/>
          <p:nvPr/>
        </p:nvSpPr>
        <p:spPr>
          <a:xfrm>
            <a:off x="3025509" y="4475458"/>
            <a:ext cx="983009"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Agricultural Economics</a:t>
            </a:r>
          </a:p>
        </p:txBody>
      </p:sp>
      <p:sp>
        <p:nvSpPr>
          <p:cNvPr id="57" name="正方形/長方形 56"/>
          <p:cNvSpPr/>
          <p:nvPr/>
        </p:nvSpPr>
        <p:spPr>
          <a:xfrm>
            <a:off x="7022272" y="4474188"/>
            <a:ext cx="861529" cy="556837"/>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Animal Science</a:t>
            </a:r>
          </a:p>
        </p:txBody>
      </p:sp>
      <p:sp>
        <p:nvSpPr>
          <p:cNvPr id="61" name="正方形/長方形 60"/>
          <p:cNvSpPr/>
          <p:nvPr/>
        </p:nvSpPr>
        <p:spPr>
          <a:xfrm>
            <a:off x="6144008" y="4470724"/>
            <a:ext cx="848491"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Forest Science</a:t>
            </a:r>
          </a:p>
        </p:txBody>
      </p:sp>
      <p:sp>
        <p:nvSpPr>
          <p:cNvPr id="63" name="テキスト ボックス 62"/>
          <p:cNvSpPr txBox="1"/>
          <p:nvPr/>
        </p:nvSpPr>
        <p:spPr>
          <a:xfrm>
            <a:off x="210470" y="4385628"/>
            <a:ext cx="1164401" cy="455164"/>
          </a:xfrm>
          <a:prstGeom prst="rect">
            <a:avLst/>
          </a:prstGeom>
          <a:noFill/>
        </p:spPr>
        <p:txBody>
          <a:bodyPr wrap="square" lIns="85003" tIns="42501" rIns="85003" bIns="42501" rtlCol="0">
            <a:spAutoFit/>
          </a:bodyPr>
          <a:lstStyle/>
          <a:p>
            <a:pPr algn="l"/>
            <a:r>
              <a:rPr lang="en-US" sz="1200" dirty="0">
                <a:latin typeface="Calibri" panose="020F0502020204030204" pitchFamily="34" charset="0"/>
                <a:ea typeface="Calibri" panose="020F0502020204030204" pitchFamily="34" charset="0"/>
                <a:cs typeface="Calibri" panose="020F0502020204030204" pitchFamily="34" charset="0"/>
              </a:rPr>
              <a:t>School of Agriculture</a:t>
            </a:r>
          </a:p>
        </p:txBody>
      </p:sp>
      <p:sp>
        <p:nvSpPr>
          <p:cNvPr id="64" name="正方形/長方形 63"/>
          <p:cNvSpPr/>
          <p:nvPr/>
        </p:nvSpPr>
        <p:spPr>
          <a:xfrm>
            <a:off x="1909450" y="4475458"/>
            <a:ext cx="1084713"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Agrobiology and Bioresources</a:t>
            </a:r>
          </a:p>
        </p:txBody>
      </p:sp>
      <p:sp>
        <p:nvSpPr>
          <p:cNvPr id="81" name="テキスト ボックス 80"/>
          <p:cNvSpPr txBox="1"/>
          <p:nvPr/>
        </p:nvSpPr>
        <p:spPr>
          <a:xfrm>
            <a:off x="1022480" y="4153294"/>
            <a:ext cx="1261819" cy="307777"/>
          </a:xfrm>
          <a:prstGeom prst="rect">
            <a:avLst/>
          </a:prstGeom>
          <a:noFill/>
        </p:spPr>
        <p:txBody>
          <a:bodyPr wrap="none" rtlCol="0">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7 departments</a:t>
            </a:r>
          </a:p>
        </p:txBody>
      </p:sp>
      <p:sp>
        <p:nvSpPr>
          <p:cNvPr id="3" name="タイトル 2">
            <a:extLst>
              <a:ext uri="{FF2B5EF4-FFF2-40B4-BE49-F238E27FC236}">
                <a16:creationId xmlns:a16="http://schemas.microsoft.com/office/drawing/2014/main" id="{A7ED6110-1697-4851-B36E-33BFBCCC4942}"/>
              </a:ext>
            </a:extLst>
          </p:cNvPr>
          <p:cNvSpPr>
            <a:spLocks noGrp="1"/>
          </p:cNvSpPr>
          <p:nvPr>
            <p:ph type="title"/>
          </p:nvPr>
        </p:nvSpPr>
        <p:spPr>
          <a:prstGeom prst="rect">
            <a:avLst/>
          </a:prstGeom>
        </p:spPr>
        <p:txBody>
          <a:bodyPr/>
          <a:lstStyle/>
          <a:p>
            <a:pPr rtl="0" fontAlgn="base"/>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Changes in the School of Agriculture Organizationa</a:t>
            </a:r>
            <a:r>
              <a:rPr lang="en-US" b="1" dirty="0">
                <a:latin typeface="Calibri" panose="020F0502020204030204" pitchFamily="34" charset="0"/>
                <a:ea typeface="Calibri" panose="020F0502020204030204" pitchFamily="34" charset="0"/>
                <a:cs typeface="Calibri" panose="020F0502020204030204" pitchFamily="34" charset="0"/>
              </a:rPr>
              <a:t>l Structure</a:t>
            </a:r>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a:t>
            </a:r>
            <a:b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Reorganization of Research Faculty (from 2015)</a:t>
            </a:r>
          </a:p>
        </p:txBody>
      </p:sp>
      <p:sp>
        <p:nvSpPr>
          <p:cNvPr id="58" name="正方形/長方形 57"/>
          <p:cNvSpPr/>
          <p:nvPr/>
        </p:nvSpPr>
        <p:spPr>
          <a:xfrm>
            <a:off x="7920110" y="4470724"/>
            <a:ext cx="1110641"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Bioresource and Environmental Engineering</a:t>
            </a:r>
          </a:p>
        </p:txBody>
      </p:sp>
      <p:sp>
        <p:nvSpPr>
          <p:cNvPr id="59" name="正方形/長方形 58">
            <a:extLst>
              <a:ext uri="{FF2B5EF4-FFF2-40B4-BE49-F238E27FC236}">
                <a16:creationId xmlns:a16="http://schemas.microsoft.com/office/drawing/2014/main" id="{13332CF7-9F84-4717-B056-59508478DF53}"/>
              </a:ext>
            </a:extLst>
          </p:cNvPr>
          <p:cNvSpPr/>
          <p:nvPr/>
        </p:nvSpPr>
        <p:spPr>
          <a:xfrm>
            <a:off x="4063378" y="4475458"/>
            <a:ext cx="936000"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Applied Bioscience</a:t>
            </a:r>
          </a:p>
        </p:txBody>
      </p:sp>
      <p:sp>
        <p:nvSpPr>
          <p:cNvPr id="62" name="正方形/長方形 61">
            <a:extLst>
              <a:ext uri="{FF2B5EF4-FFF2-40B4-BE49-F238E27FC236}">
                <a16:creationId xmlns:a16="http://schemas.microsoft.com/office/drawing/2014/main" id="{135E9229-A282-4601-A1A3-67CD850E82B2}"/>
              </a:ext>
            </a:extLst>
          </p:cNvPr>
          <p:cNvSpPr/>
          <p:nvPr/>
        </p:nvSpPr>
        <p:spPr>
          <a:xfrm>
            <a:off x="5076468" y="4475695"/>
            <a:ext cx="1031226"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Bioscience and Chemistry</a:t>
            </a:r>
          </a:p>
        </p:txBody>
      </p:sp>
    </p:spTree>
    <p:extLst>
      <p:ext uri="{BB962C8B-B14F-4D97-AF65-F5344CB8AC3E}">
        <p14:creationId xmlns:p14="http://schemas.microsoft.com/office/powerpoint/2010/main" val="86264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角丸四角形 77">
            <a:extLst>
              <a:ext uri="{FF2B5EF4-FFF2-40B4-BE49-F238E27FC236}">
                <a16:creationId xmlns:a16="http://schemas.microsoft.com/office/drawing/2014/main" id="{DCE6E065-67D3-46E8-B97F-7318C42012D7}"/>
              </a:ext>
            </a:extLst>
          </p:cNvPr>
          <p:cNvSpPr/>
          <p:nvPr/>
        </p:nvSpPr>
        <p:spPr>
          <a:xfrm>
            <a:off x="35496" y="815080"/>
            <a:ext cx="9051997" cy="4500627"/>
          </a:xfrm>
          <a:prstGeom prst="roundRect">
            <a:avLst>
              <a:gd name="adj" fmla="val 8724"/>
            </a:avLst>
          </a:prstGeom>
          <a:solidFill>
            <a:schemeClr val="accent3">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dirty="0">
                <a:latin typeface="Calibri" panose="020F0502020204030204" pitchFamily="34" charset="0"/>
                <a:ea typeface="Calibri" panose="020F0502020204030204" pitchFamily="34" charset="0"/>
                <a:cs typeface="Calibri" panose="020F0502020204030204" pitchFamily="34" charset="0"/>
              </a:rPr>
              <a:t>　　　　　　　</a:t>
            </a:r>
          </a:p>
        </p:txBody>
      </p:sp>
      <p:cxnSp>
        <p:nvCxnSpPr>
          <p:cNvPr id="75" name="直線コネクタ 74"/>
          <p:cNvCxnSpPr>
            <a:cxnSpLocks/>
            <a:endCxn id="58" idx="0"/>
          </p:cNvCxnSpPr>
          <p:nvPr/>
        </p:nvCxnSpPr>
        <p:spPr>
          <a:xfrm flipH="1">
            <a:off x="8478376" y="2521759"/>
            <a:ext cx="0" cy="196556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a:cxnSpLocks/>
            <a:endCxn id="57" idx="0"/>
          </p:cNvCxnSpPr>
          <p:nvPr/>
        </p:nvCxnSpPr>
        <p:spPr>
          <a:xfrm>
            <a:off x="7475114" y="2508139"/>
            <a:ext cx="13867" cy="197215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a:cxnSpLocks/>
            <a:endCxn id="61" idx="0"/>
          </p:cNvCxnSpPr>
          <p:nvPr/>
        </p:nvCxnSpPr>
        <p:spPr>
          <a:xfrm flipH="1">
            <a:off x="6572294" y="2513185"/>
            <a:ext cx="4832" cy="196710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a:cxnSpLocks/>
            <a:endCxn id="41" idx="0"/>
          </p:cNvCxnSpPr>
          <p:nvPr/>
        </p:nvCxnSpPr>
        <p:spPr>
          <a:xfrm>
            <a:off x="4484220" y="2517550"/>
            <a:ext cx="0" cy="195535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a:cxnSpLocks/>
            <a:endCxn id="55" idx="0"/>
          </p:cNvCxnSpPr>
          <p:nvPr/>
        </p:nvCxnSpPr>
        <p:spPr>
          <a:xfrm>
            <a:off x="3447683" y="2499356"/>
            <a:ext cx="19440" cy="19758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a:cxnSpLocks/>
            <a:endCxn id="64" idx="0"/>
          </p:cNvCxnSpPr>
          <p:nvPr/>
        </p:nvCxnSpPr>
        <p:spPr>
          <a:xfrm>
            <a:off x="2381250" y="2519897"/>
            <a:ext cx="0" cy="194631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a:cxnSpLocks/>
            <a:endCxn id="42" idx="0"/>
          </p:cNvCxnSpPr>
          <p:nvPr/>
        </p:nvCxnSpPr>
        <p:spPr>
          <a:xfrm flipH="1">
            <a:off x="5565148" y="2521053"/>
            <a:ext cx="57108" cy="195184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21585" y="1798097"/>
            <a:ext cx="829847" cy="547497"/>
          </a:xfrm>
          <a:prstGeom prst="rect">
            <a:avLst/>
          </a:prstGeom>
          <a:noFill/>
        </p:spPr>
        <p:txBody>
          <a:bodyPr wrap="square" lIns="85003" tIns="42501" rIns="85003" bIns="42501" rtlCol="0">
            <a:spAutoFit/>
          </a:bodyPr>
          <a:lstStyle/>
          <a:p>
            <a:pPr algn="l"/>
            <a:r>
              <a:rPr kumimoji="1" lang="en-US" sz="1000" dirty="0">
                <a:latin typeface="Calibri" panose="020F0502020204030204" pitchFamily="34" charset="0"/>
                <a:ea typeface="Calibri" panose="020F0502020204030204" pitchFamily="34" charset="0"/>
                <a:cs typeface="Calibri" panose="020F0502020204030204" pitchFamily="34" charset="0"/>
              </a:rPr>
              <a:t>Research Faculty of Agriculture</a:t>
            </a:r>
          </a:p>
        </p:txBody>
      </p:sp>
      <p:sp>
        <p:nvSpPr>
          <p:cNvPr id="22" name="テキスト ボックス 21"/>
          <p:cNvSpPr txBox="1"/>
          <p:nvPr/>
        </p:nvSpPr>
        <p:spPr>
          <a:xfrm>
            <a:off x="42524" y="3149831"/>
            <a:ext cx="1051232" cy="393609"/>
          </a:xfrm>
          <a:prstGeom prst="rect">
            <a:avLst/>
          </a:prstGeom>
          <a:noFill/>
        </p:spPr>
        <p:txBody>
          <a:bodyPr wrap="square" lIns="85003" tIns="42501" rIns="85003" bIns="42501" rtlCol="0">
            <a:spAutoFit/>
          </a:bodyPr>
          <a:lstStyle/>
          <a:p>
            <a:pPr algn="l"/>
            <a:r>
              <a:rPr kumimoji="1" lang="en-US" sz="1000" dirty="0">
                <a:latin typeface="Calibri" panose="020F0502020204030204" pitchFamily="34" charset="0"/>
                <a:ea typeface="Calibri" panose="020F0502020204030204" pitchFamily="34" charset="0"/>
                <a:cs typeface="Calibri" panose="020F0502020204030204" pitchFamily="34" charset="0"/>
              </a:rPr>
              <a:t>Graduate School of Agriculture</a:t>
            </a:r>
          </a:p>
        </p:txBody>
      </p:sp>
      <p:sp>
        <p:nvSpPr>
          <p:cNvPr id="29" name="角丸四角形 28"/>
          <p:cNvSpPr/>
          <p:nvPr/>
        </p:nvSpPr>
        <p:spPr>
          <a:xfrm>
            <a:off x="1840828" y="3018186"/>
            <a:ext cx="7105201" cy="817309"/>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tIns="0" bIns="0" anchor="t"/>
          <a:lstStyle/>
          <a:p>
            <a:pPr algn="ctr" fontAlgn="auto">
              <a:spcBef>
                <a:spcPts val="0"/>
              </a:spcBef>
              <a:spcAft>
                <a:spcPts val="0"/>
              </a:spcAft>
            </a:pPr>
            <a:r>
              <a:rPr lang="en-US" sz="16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Agriculture</a:t>
            </a:r>
          </a:p>
        </p:txBody>
      </p:sp>
      <p:sp>
        <p:nvSpPr>
          <p:cNvPr id="38" name="正方形/長方形 37"/>
          <p:cNvSpPr/>
          <p:nvPr/>
        </p:nvSpPr>
        <p:spPr>
          <a:xfrm>
            <a:off x="1829925" y="1404725"/>
            <a:ext cx="7170451" cy="1117034"/>
          </a:xfrm>
          <a:prstGeom prst="rect">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t"/>
          <a:lstStyle/>
          <a:p>
            <a:pPr algn="ctr" fontAlgn="auto">
              <a:spcBef>
                <a:spcPts val="0"/>
              </a:spcBef>
              <a:spcAft>
                <a:spcPts val="0"/>
              </a:spcAft>
            </a:pPr>
            <a:r>
              <a:rPr lang="en-US" sz="16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Fundamental Agriscience Research</a:t>
            </a:r>
          </a:p>
          <a:p>
            <a:pPr algn="ctr" fontAlgn="auto">
              <a:spcBef>
                <a:spcPts val="0"/>
              </a:spcBef>
              <a:spcAft>
                <a:spcPts val="0"/>
              </a:spcAft>
            </a:pPr>
            <a:endParaRPr lang="ja-JP" altLang="en-US" sz="1480" b="1" dirty="0">
              <a:solidFill>
                <a:schemeClr val="bg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66" name="角丸四角形 65"/>
          <p:cNvSpPr/>
          <p:nvPr/>
        </p:nvSpPr>
        <p:spPr>
          <a:xfrm>
            <a:off x="776650" y="1749969"/>
            <a:ext cx="1004513" cy="680337"/>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Division of Research Innovation and Cooperation</a:t>
            </a:r>
          </a:p>
        </p:txBody>
      </p:sp>
      <p:sp>
        <p:nvSpPr>
          <p:cNvPr id="53" name="正方形/長方形 52"/>
          <p:cNvSpPr/>
          <p:nvPr/>
        </p:nvSpPr>
        <p:spPr>
          <a:xfrm>
            <a:off x="2933312" y="1792051"/>
            <a:ext cx="1028741" cy="571736"/>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Research Group of Agricultural Economics</a:t>
            </a:r>
          </a:p>
        </p:txBody>
      </p:sp>
      <p:sp>
        <p:nvSpPr>
          <p:cNvPr id="56" name="正方形/長方形 55"/>
          <p:cNvSpPr/>
          <p:nvPr/>
        </p:nvSpPr>
        <p:spPr>
          <a:xfrm>
            <a:off x="7032201" y="1793426"/>
            <a:ext cx="825973" cy="556837"/>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en-US" sz="800" dirty="0">
                <a:solidFill>
                  <a:schemeClr val="tx1"/>
                </a:solidFill>
                <a:latin typeface="Calibri" panose="020F0502020204030204" pitchFamily="34" charset="0"/>
                <a:ea typeface="Calibri" panose="020F0502020204030204" pitchFamily="34" charset="0"/>
                <a:cs typeface="Calibri" panose="020F0502020204030204" pitchFamily="34" charset="0"/>
              </a:rPr>
              <a:t>Research Group of Animal Science</a:t>
            </a:r>
          </a:p>
        </p:txBody>
      </p:sp>
      <p:sp>
        <p:nvSpPr>
          <p:cNvPr id="60" name="正方形/長方形 59"/>
          <p:cNvSpPr/>
          <p:nvPr/>
        </p:nvSpPr>
        <p:spPr>
          <a:xfrm>
            <a:off x="6194738" y="1798510"/>
            <a:ext cx="793460" cy="56692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en-US" sz="800" dirty="0">
                <a:solidFill>
                  <a:schemeClr val="tx1"/>
                </a:solidFill>
                <a:latin typeface="Calibri" panose="020F0502020204030204" pitchFamily="34" charset="0"/>
                <a:ea typeface="Calibri" panose="020F0502020204030204" pitchFamily="34" charset="0"/>
                <a:cs typeface="Calibri" panose="020F0502020204030204" pitchFamily="34" charset="0"/>
              </a:rPr>
              <a:t>Research Group of Forest Science</a:t>
            </a:r>
          </a:p>
        </p:txBody>
      </p:sp>
      <p:sp>
        <p:nvSpPr>
          <p:cNvPr id="65" name="正方形/長方形 64"/>
          <p:cNvSpPr/>
          <p:nvPr/>
        </p:nvSpPr>
        <p:spPr>
          <a:xfrm>
            <a:off x="7913545" y="1799335"/>
            <a:ext cx="1038069" cy="564452"/>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en-US" sz="800" dirty="0">
                <a:solidFill>
                  <a:schemeClr val="tx1"/>
                </a:solidFill>
                <a:latin typeface="Calibri" panose="020F0502020204030204" pitchFamily="34" charset="0"/>
                <a:ea typeface="Calibri" panose="020F0502020204030204" pitchFamily="34" charset="0"/>
                <a:cs typeface="Calibri" panose="020F0502020204030204" pitchFamily="34" charset="0"/>
              </a:rPr>
              <a:t>Research Group of Bioscience and Environmental Engineering</a:t>
            </a:r>
          </a:p>
        </p:txBody>
      </p:sp>
      <p:sp>
        <p:nvSpPr>
          <p:cNvPr id="69" name="正方形/長方形 68"/>
          <p:cNvSpPr/>
          <p:nvPr/>
        </p:nvSpPr>
        <p:spPr>
          <a:xfrm>
            <a:off x="1901519" y="1788962"/>
            <a:ext cx="990526" cy="56692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en-US" sz="800" dirty="0">
                <a:solidFill>
                  <a:schemeClr val="tx1"/>
                </a:solidFill>
                <a:latin typeface="Calibri" panose="020F0502020204030204" pitchFamily="34" charset="0"/>
                <a:ea typeface="Calibri" panose="020F0502020204030204" pitchFamily="34" charset="0"/>
                <a:cs typeface="Calibri" panose="020F0502020204030204" pitchFamily="34" charset="0"/>
              </a:rPr>
              <a:t>Research Group of Agrobiology and Bioresources</a:t>
            </a:r>
          </a:p>
        </p:txBody>
      </p:sp>
      <p:sp>
        <p:nvSpPr>
          <p:cNvPr id="70" name="テキスト ボックス 69"/>
          <p:cNvSpPr txBox="1"/>
          <p:nvPr/>
        </p:nvSpPr>
        <p:spPr>
          <a:xfrm>
            <a:off x="5087450" y="1788962"/>
            <a:ext cx="1063285" cy="584775"/>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defPPr>
              <a:defRPr lang="ja-JP"/>
            </a:defPPr>
            <a:lvl1pPr algn="ctr">
              <a:defRPr sz="1600">
                <a:solidFill>
                  <a:schemeClr val="tx1"/>
                </a:solidFill>
                <a:latin typeface="游ゴシック" panose="020B0400000000000000" pitchFamily="50" charset="-128"/>
                <a:ea typeface="游ゴシック" panose="020B0400000000000000"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sz="800" dirty="0">
                <a:latin typeface="Calibri" panose="020F0502020204030204" pitchFamily="34" charset="0"/>
                <a:ea typeface="Calibri" panose="020F0502020204030204" pitchFamily="34" charset="0"/>
                <a:cs typeface="Calibri" panose="020F0502020204030204" pitchFamily="34" charset="0"/>
              </a:rPr>
              <a:t>Research Group of Bioscience and Chemistry</a:t>
            </a:r>
          </a:p>
        </p:txBody>
      </p:sp>
      <p:sp>
        <p:nvSpPr>
          <p:cNvPr id="71" name="テキスト ボックス 70"/>
          <p:cNvSpPr txBox="1"/>
          <p:nvPr/>
        </p:nvSpPr>
        <p:spPr>
          <a:xfrm>
            <a:off x="4010145" y="1788613"/>
            <a:ext cx="1020920" cy="584775"/>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defPPr>
              <a:defRPr lang="ja-JP"/>
            </a:defPPr>
            <a:lvl1pPr algn="ctr">
              <a:defRPr sz="1600">
                <a:latin typeface="游ゴシック" panose="020B0400000000000000" pitchFamily="50" charset="-128"/>
                <a:ea typeface="游ゴシック" panose="020B0400000000000000"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Research Group of Applied Bioscience</a:t>
            </a:r>
          </a:p>
        </p:txBody>
      </p:sp>
      <p:sp>
        <p:nvSpPr>
          <p:cNvPr id="107" name="テキスト ボックス 106"/>
          <p:cNvSpPr txBox="1"/>
          <p:nvPr/>
        </p:nvSpPr>
        <p:spPr>
          <a:xfrm>
            <a:off x="146205" y="5459491"/>
            <a:ext cx="8851590" cy="523220"/>
          </a:xfrm>
          <a:prstGeom prst="rect">
            <a:avLst/>
          </a:prstGeom>
          <a:noFill/>
        </p:spPr>
        <p:txBody>
          <a:bodyPr wrap="none" rtlCol="0">
            <a:spAutoFit/>
          </a:bodyPr>
          <a:lstStyle/>
          <a:p>
            <a:pPr algn="ctr"/>
            <a:r>
              <a:rPr lang="ja-JP" altLang="ja-JP" sz="1400" dirty="0">
                <a:latin typeface="Calibri" panose="020F0502020204030204" pitchFamily="34" charset="0"/>
                <a:cs typeface="Calibri" panose="020F0502020204030204" pitchFamily="34" charset="0"/>
              </a:rPr>
              <a:t>The Graduate School was reorganized from 4 divisions and 15 courses into 1 division and 3 courses.</a:t>
            </a:r>
            <a:br>
              <a:rPr lang="ja-JP" altLang="ja-JP" sz="1400" dirty="0">
                <a:latin typeface="Calibri" panose="020F0502020204030204" pitchFamily="34" charset="0"/>
                <a:cs typeface="Calibri" panose="020F0502020204030204" pitchFamily="34" charset="0"/>
              </a:rPr>
            </a:br>
            <a:r>
              <a:rPr lang="ja-JP" altLang="ja-JP" sz="1400" dirty="0">
                <a:latin typeface="Calibri" panose="020F0502020204030204" pitchFamily="34" charset="0"/>
                <a:cs typeface="Calibri" panose="020F0502020204030204" pitchFamily="34" charset="0"/>
              </a:rPr>
              <a:t>Boundaries between the former divisions were removed, enabling education and research supervision across divisions.</a:t>
            </a:r>
            <a:endParaRPr kumimoji="1" lang="en-US" sz="1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10" name="テキスト ボックス 109"/>
          <p:cNvSpPr txBox="1"/>
          <p:nvPr/>
        </p:nvSpPr>
        <p:spPr>
          <a:xfrm>
            <a:off x="259180" y="1210566"/>
            <a:ext cx="1556836" cy="307777"/>
          </a:xfrm>
          <a:prstGeom prst="rect">
            <a:avLst/>
          </a:prstGeom>
          <a:noFill/>
        </p:spPr>
        <p:txBody>
          <a:bodyPr wrap="none" rtlCol="0">
            <a:spAutoFit/>
          </a:bodyPr>
          <a:lstStyle/>
          <a:p>
            <a:r>
              <a:rPr kumimoji="1" lang="en-US" sz="1400" dirty="0">
                <a:latin typeface="Calibri" panose="020F0502020204030204" pitchFamily="34" charset="0"/>
                <a:ea typeface="Calibri" panose="020F0502020204030204" pitchFamily="34" charset="0"/>
                <a:cs typeface="Calibri" panose="020F0502020204030204" pitchFamily="34" charset="0"/>
              </a:rPr>
              <a:t>2 divisions, 9 fields</a:t>
            </a:r>
          </a:p>
        </p:txBody>
      </p:sp>
      <p:sp>
        <p:nvSpPr>
          <p:cNvPr id="111" name="テキスト ボックス 110"/>
          <p:cNvSpPr txBox="1"/>
          <p:nvPr/>
        </p:nvSpPr>
        <p:spPr>
          <a:xfrm>
            <a:off x="859361" y="3277230"/>
            <a:ext cx="995785" cy="338554"/>
          </a:xfrm>
          <a:prstGeom prst="rect">
            <a:avLst/>
          </a:prstGeom>
          <a:noFill/>
        </p:spPr>
        <p:txBody>
          <a:bodyPr wrap="none" rtlCol="0">
            <a:spAutoFit/>
          </a:bodyPr>
          <a:lstStyle/>
          <a:p>
            <a:r>
              <a:rPr kumimoji="1" lang="en-US" sz="1600" b="1" u="sng" dirty="0">
                <a:solidFill>
                  <a:srgbClr val="FF0000"/>
                </a:solidFill>
                <a:latin typeface="Calibri" panose="020F0502020204030204" pitchFamily="34" charset="0"/>
                <a:ea typeface="Calibri" panose="020F0502020204030204" pitchFamily="34" charset="0"/>
                <a:cs typeface="Calibri" panose="020F0502020204030204" pitchFamily="34" charset="0"/>
              </a:rPr>
              <a:t>1 </a:t>
            </a:r>
            <a:r>
              <a:rPr lang="en-US" sz="1600" b="1" u="sng" dirty="0">
                <a:solidFill>
                  <a:srgbClr val="FF0000"/>
                </a:solidFill>
                <a:latin typeface="Calibri" panose="020F0502020204030204" pitchFamily="34" charset="0"/>
                <a:ea typeface="Calibri" panose="020F0502020204030204" pitchFamily="34" charset="0"/>
                <a:cs typeface="Calibri" panose="020F0502020204030204" pitchFamily="34" charset="0"/>
              </a:rPr>
              <a:t>division</a:t>
            </a:r>
            <a:endParaRPr kumimoji="1" lang="en-US" sz="1600" b="1" u="sng"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55" name="正方形/長方形 54"/>
          <p:cNvSpPr/>
          <p:nvPr/>
        </p:nvSpPr>
        <p:spPr>
          <a:xfrm>
            <a:off x="2970569" y="4475247"/>
            <a:ext cx="993107"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Agricultural Economics</a:t>
            </a:r>
          </a:p>
        </p:txBody>
      </p:sp>
      <p:sp>
        <p:nvSpPr>
          <p:cNvPr id="57" name="正方形/長方形 56"/>
          <p:cNvSpPr/>
          <p:nvPr/>
        </p:nvSpPr>
        <p:spPr>
          <a:xfrm>
            <a:off x="7058534" y="4480293"/>
            <a:ext cx="860894" cy="556837"/>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Animal Science</a:t>
            </a:r>
          </a:p>
        </p:txBody>
      </p:sp>
      <p:sp>
        <p:nvSpPr>
          <p:cNvPr id="61" name="正方形/長方形 60"/>
          <p:cNvSpPr/>
          <p:nvPr/>
        </p:nvSpPr>
        <p:spPr>
          <a:xfrm>
            <a:off x="6131560" y="4480293"/>
            <a:ext cx="881467"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Forest Science</a:t>
            </a:r>
          </a:p>
        </p:txBody>
      </p:sp>
      <p:sp>
        <p:nvSpPr>
          <p:cNvPr id="63" name="テキスト ボックス 62"/>
          <p:cNvSpPr txBox="1"/>
          <p:nvPr/>
        </p:nvSpPr>
        <p:spPr>
          <a:xfrm>
            <a:off x="42524" y="4500412"/>
            <a:ext cx="876312" cy="393609"/>
          </a:xfrm>
          <a:prstGeom prst="rect">
            <a:avLst/>
          </a:prstGeom>
          <a:noFill/>
        </p:spPr>
        <p:txBody>
          <a:bodyPr wrap="square" lIns="85003" tIns="42501" rIns="85003" bIns="42501" rtlCol="0">
            <a:spAutoFit/>
          </a:bodyPr>
          <a:lstStyle/>
          <a:p>
            <a:pPr algn="l"/>
            <a:r>
              <a:rPr lang="en-US" sz="1000" dirty="0">
                <a:latin typeface="Calibri" panose="020F0502020204030204" pitchFamily="34" charset="0"/>
                <a:ea typeface="Calibri" panose="020F0502020204030204" pitchFamily="34" charset="0"/>
                <a:cs typeface="Calibri" panose="020F0502020204030204" pitchFamily="34" charset="0"/>
              </a:rPr>
              <a:t>School of Agriculture</a:t>
            </a:r>
          </a:p>
        </p:txBody>
      </p:sp>
      <p:sp>
        <p:nvSpPr>
          <p:cNvPr id="64" name="正方形/長方形 63"/>
          <p:cNvSpPr/>
          <p:nvPr/>
        </p:nvSpPr>
        <p:spPr>
          <a:xfrm>
            <a:off x="1888654" y="4466207"/>
            <a:ext cx="990526"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Agrobiology and Bioresources</a:t>
            </a:r>
          </a:p>
        </p:txBody>
      </p:sp>
      <p:sp>
        <p:nvSpPr>
          <p:cNvPr id="81" name="テキスト ボックス 80"/>
          <p:cNvSpPr txBox="1"/>
          <p:nvPr/>
        </p:nvSpPr>
        <p:spPr>
          <a:xfrm>
            <a:off x="914664" y="4605279"/>
            <a:ext cx="1027845" cy="261610"/>
          </a:xfrm>
          <a:prstGeom prst="rect">
            <a:avLst/>
          </a:prstGeom>
          <a:noFill/>
        </p:spPr>
        <p:txBody>
          <a:bodyPr wrap="none" rtlCol="0">
            <a:spAutoFit/>
          </a:bodyPr>
          <a:lstStyle/>
          <a:p>
            <a:r>
              <a:rPr lang="en-US" sz="1100" dirty="0">
                <a:latin typeface="Calibri" panose="020F0502020204030204" pitchFamily="34" charset="0"/>
                <a:ea typeface="Calibri" panose="020F0502020204030204" pitchFamily="34" charset="0"/>
                <a:cs typeface="Calibri" panose="020F0502020204030204" pitchFamily="34" charset="0"/>
              </a:rPr>
              <a:t>7 departments</a:t>
            </a:r>
          </a:p>
        </p:txBody>
      </p:sp>
      <p:sp>
        <p:nvSpPr>
          <p:cNvPr id="3" name="タイトル 2">
            <a:extLst>
              <a:ext uri="{FF2B5EF4-FFF2-40B4-BE49-F238E27FC236}">
                <a16:creationId xmlns:a16="http://schemas.microsoft.com/office/drawing/2014/main" id="{BE188DC4-0384-4BD6-8E03-578A5E5AEC04}"/>
              </a:ext>
            </a:extLst>
          </p:cNvPr>
          <p:cNvSpPr>
            <a:spLocks noGrp="1"/>
          </p:cNvSpPr>
          <p:nvPr>
            <p:ph type="title"/>
          </p:nvPr>
        </p:nvSpPr>
        <p:spPr>
          <a:prstGeom prst="rect">
            <a:avLst/>
          </a:prstGeom>
        </p:spPr>
        <p:txBody>
          <a:bodyPr/>
          <a:lstStyle/>
          <a:p>
            <a:pPr rtl="0" fontAlgn="base"/>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Changes in the School of Agriculture Organizational Structure:</a:t>
            </a:r>
            <a:b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Reorganization of the Graduate School (2019 on)</a:t>
            </a:r>
          </a:p>
        </p:txBody>
      </p:sp>
      <p:sp>
        <p:nvSpPr>
          <p:cNvPr id="58" name="正方形/長方形 57"/>
          <p:cNvSpPr/>
          <p:nvPr/>
        </p:nvSpPr>
        <p:spPr>
          <a:xfrm>
            <a:off x="7956376" y="4487321"/>
            <a:ext cx="1044000"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Bioresource and Environmental Engineering</a:t>
            </a:r>
          </a:p>
        </p:txBody>
      </p:sp>
      <p:sp>
        <p:nvSpPr>
          <p:cNvPr id="62" name="角丸四角形 28">
            <a:extLst>
              <a:ext uri="{FF2B5EF4-FFF2-40B4-BE49-F238E27FC236}">
                <a16:creationId xmlns:a16="http://schemas.microsoft.com/office/drawing/2014/main" id="{E39889C5-4464-46AC-B928-596EB85AB18A}"/>
              </a:ext>
            </a:extLst>
          </p:cNvPr>
          <p:cNvSpPr/>
          <p:nvPr/>
        </p:nvSpPr>
        <p:spPr>
          <a:xfrm>
            <a:off x="2036198" y="3423580"/>
            <a:ext cx="2233842" cy="360696"/>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normAutofit fontScale="85000" lnSpcReduction="10000"/>
          </a:bodyPr>
          <a:lstStyle/>
          <a:p>
            <a:pPr algn="ctr"/>
            <a:r>
              <a:rPr kumimoji="1"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Frontiers in Production Sciences</a:t>
            </a:r>
          </a:p>
        </p:txBody>
      </p:sp>
      <p:sp>
        <p:nvSpPr>
          <p:cNvPr id="82" name="角丸四角形 28">
            <a:extLst>
              <a:ext uri="{FF2B5EF4-FFF2-40B4-BE49-F238E27FC236}">
                <a16:creationId xmlns:a16="http://schemas.microsoft.com/office/drawing/2014/main" id="{E35AD4C4-7AEB-4468-8DC7-05DDEF9C830F}"/>
              </a:ext>
            </a:extLst>
          </p:cNvPr>
          <p:cNvSpPr/>
          <p:nvPr/>
        </p:nvSpPr>
        <p:spPr>
          <a:xfrm>
            <a:off x="4389475" y="3423580"/>
            <a:ext cx="2160000" cy="360696"/>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0" rIns="85003" bIns="0" rtlCol="0" anchor="ctr">
            <a:normAutofit/>
          </a:bodyPr>
          <a:lstStyle/>
          <a:p>
            <a:pPr algn="ctr"/>
            <a:r>
              <a:rPr kumimoji="1"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Frontiers in Biosciences</a:t>
            </a:r>
          </a:p>
        </p:txBody>
      </p:sp>
      <p:sp>
        <p:nvSpPr>
          <p:cNvPr id="83" name="角丸四角形 28">
            <a:extLst>
              <a:ext uri="{FF2B5EF4-FFF2-40B4-BE49-F238E27FC236}">
                <a16:creationId xmlns:a16="http://schemas.microsoft.com/office/drawing/2014/main" id="{BFD7B60F-D754-47F8-9F42-50FB58AA6A86}"/>
              </a:ext>
            </a:extLst>
          </p:cNvPr>
          <p:cNvSpPr/>
          <p:nvPr/>
        </p:nvSpPr>
        <p:spPr>
          <a:xfrm>
            <a:off x="6660232" y="3423580"/>
            <a:ext cx="2160000" cy="360696"/>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0" rIns="85003" bIns="0" rtlCol="0" anchor="ctr">
            <a:noAutofit/>
          </a:bodyPr>
          <a:lstStyle/>
          <a:p>
            <a:pPr algn="ctr"/>
            <a:r>
              <a:rPr kumimoji="1"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Frontiers in Environmental Sciences</a:t>
            </a:r>
          </a:p>
        </p:txBody>
      </p:sp>
      <p:sp>
        <p:nvSpPr>
          <p:cNvPr id="41" name="正方形/長方形 40">
            <a:extLst>
              <a:ext uri="{FF2B5EF4-FFF2-40B4-BE49-F238E27FC236}">
                <a16:creationId xmlns:a16="http://schemas.microsoft.com/office/drawing/2014/main" id="{01ABA34C-B36F-404C-B8A2-95B05FABB35D}"/>
              </a:ext>
            </a:extLst>
          </p:cNvPr>
          <p:cNvSpPr/>
          <p:nvPr/>
        </p:nvSpPr>
        <p:spPr>
          <a:xfrm>
            <a:off x="4035626" y="4472900"/>
            <a:ext cx="936000"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Applied Bioscience</a:t>
            </a:r>
          </a:p>
        </p:txBody>
      </p:sp>
      <p:sp>
        <p:nvSpPr>
          <p:cNvPr id="42" name="正方形/長方形 41">
            <a:extLst>
              <a:ext uri="{FF2B5EF4-FFF2-40B4-BE49-F238E27FC236}">
                <a16:creationId xmlns:a16="http://schemas.microsoft.com/office/drawing/2014/main" id="{5C6DD4A3-6B0A-4204-9187-1AE84B9BAAD5}"/>
              </a:ext>
            </a:extLst>
          </p:cNvPr>
          <p:cNvSpPr/>
          <p:nvPr/>
        </p:nvSpPr>
        <p:spPr>
          <a:xfrm>
            <a:off x="5044243" y="4472900"/>
            <a:ext cx="1041810"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en-US" sz="9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Department of Bioscience and Chemistry</a:t>
            </a:r>
          </a:p>
        </p:txBody>
      </p:sp>
    </p:spTree>
    <p:extLst>
      <p:ext uri="{BB962C8B-B14F-4D97-AF65-F5344CB8AC3E}">
        <p14:creationId xmlns:p14="http://schemas.microsoft.com/office/powerpoint/2010/main" val="259607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6"/>
          <p:cNvSpPr>
            <a:spLocks noChangeArrowheads="1"/>
          </p:cNvSpPr>
          <p:nvPr/>
        </p:nvSpPr>
        <p:spPr bwMode="auto">
          <a:xfrm>
            <a:off x="532577" y="3216531"/>
            <a:ext cx="188384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en-US" sz="1100" dirty="0">
                <a:solidFill>
                  <a:srgbClr val="C00000"/>
                </a:solidFill>
                <a:ea typeface="Calibri" panose="020F0502020204030204" pitchFamily="34" charset="0"/>
                <a:cs typeface="Calibri" panose="020F0502020204030204" pitchFamily="34" charset="0"/>
              </a:rPr>
              <a:t>Department of Forest Science</a:t>
            </a:r>
          </a:p>
        </p:txBody>
      </p:sp>
      <p:sp>
        <p:nvSpPr>
          <p:cNvPr id="13317" name="AutoShape 49"/>
          <p:cNvSpPr>
            <a:spLocks noChangeArrowheads="1"/>
          </p:cNvSpPr>
          <p:nvPr/>
        </p:nvSpPr>
        <p:spPr bwMode="auto">
          <a:xfrm>
            <a:off x="2938730" y="2924944"/>
            <a:ext cx="2474050" cy="1342710"/>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000" dirty="0">
              <a:solidFill>
                <a:srgbClr val="000000"/>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13318" name="AutoShape 50"/>
          <p:cNvSpPr>
            <a:spLocks noChangeArrowheads="1"/>
          </p:cNvSpPr>
          <p:nvPr/>
        </p:nvSpPr>
        <p:spPr bwMode="auto">
          <a:xfrm>
            <a:off x="5617572" y="692696"/>
            <a:ext cx="3055580" cy="1764622"/>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000" dirty="0">
              <a:solidFill>
                <a:srgbClr val="000000"/>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14346" name="Rectangle 55"/>
          <p:cNvSpPr>
            <a:spLocks noChangeArrowheads="1"/>
          </p:cNvSpPr>
          <p:nvPr/>
        </p:nvSpPr>
        <p:spPr bwMode="auto">
          <a:xfrm>
            <a:off x="509321" y="748090"/>
            <a:ext cx="17331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en-US" sz="1000" dirty="0">
                <a:solidFill>
                  <a:srgbClr val="C00000"/>
                </a:solidFill>
                <a:ea typeface="Calibri" panose="020F0502020204030204" pitchFamily="34" charset="0"/>
                <a:cs typeface="Calibri" panose="020F0502020204030204" pitchFamily="34" charset="0"/>
              </a:rPr>
              <a:t>Department of Agrobiology </a:t>
            </a:r>
          </a:p>
          <a:p>
            <a:pPr algn="l">
              <a:spcBef>
                <a:spcPct val="0"/>
              </a:spcBef>
              <a:buFontTx/>
              <a:buNone/>
            </a:pPr>
            <a:r>
              <a:rPr lang="en-US" sz="1000" dirty="0">
                <a:solidFill>
                  <a:srgbClr val="C00000"/>
                </a:solidFill>
                <a:ea typeface="Calibri" panose="020F0502020204030204" pitchFamily="34" charset="0"/>
                <a:cs typeface="Calibri" panose="020F0502020204030204" pitchFamily="34" charset="0"/>
              </a:rPr>
              <a:t>        and Bioresources</a:t>
            </a:r>
          </a:p>
        </p:txBody>
      </p:sp>
      <p:sp>
        <p:nvSpPr>
          <p:cNvPr id="14347" name="Rectangle 56"/>
          <p:cNvSpPr>
            <a:spLocks noChangeArrowheads="1"/>
          </p:cNvSpPr>
          <p:nvPr/>
        </p:nvSpPr>
        <p:spPr bwMode="auto">
          <a:xfrm>
            <a:off x="5975437" y="814700"/>
            <a:ext cx="25234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en-US" sz="1100" dirty="0">
                <a:solidFill>
                  <a:srgbClr val="C00000"/>
                </a:solidFill>
                <a:ea typeface="Calibri" panose="020F0502020204030204" pitchFamily="34" charset="0"/>
                <a:cs typeface="Calibri" panose="020F0502020204030204" pitchFamily="34" charset="0"/>
              </a:rPr>
              <a:t>Department of Bioscience and Chemistry</a:t>
            </a:r>
          </a:p>
        </p:txBody>
      </p:sp>
      <p:sp>
        <p:nvSpPr>
          <p:cNvPr id="14352" name="Rectangle 61"/>
          <p:cNvSpPr>
            <a:spLocks noChangeArrowheads="1"/>
          </p:cNvSpPr>
          <p:nvPr/>
        </p:nvSpPr>
        <p:spPr bwMode="auto">
          <a:xfrm>
            <a:off x="3303522" y="3076694"/>
            <a:ext cx="185018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en-US" sz="1050" dirty="0">
                <a:solidFill>
                  <a:srgbClr val="C00000"/>
                </a:solidFill>
                <a:ea typeface="Calibri" panose="020F0502020204030204" pitchFamily="34" charset="0"/>
                <a:cs typeface="Calibri" panose="020F0502020204030204" pitchFamily="34" charset="0"/>
              </a:rPr>
              <a:t>Department of Animal Science</a:t>
            </a:r>
          </a:p>
        </p:txBody>
      </p:sp>
      <p:sp>
        <p:nvSpPr>
          <p:cNvPr id="14355" name="Rectangle 64"/>
          <p:cNvSpPr>
            <a:spLocks noChangeArrowheads="1"/>
          </p:cNvSpPr>
          <p:nvPr/>
        </p:nvSpPr>
        <p:spPr bwMode="auto">
          <a:xfrm>
            <a:off x="291897" y="5094144"/>
            <a:ext cx="420360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Agricultural and Environmental Policy, Farm Business Management,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Agricultural and Rural Development, Agricultural Cooperatives,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Food and Agricultural Marketing, Socio-Economics of Cooperatives,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Associations and Networks for Sustainable Rural Development,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Agricultural Resource Economics　</a:t>
            </a:r>
          </a:p>
        </p:txBody>
      </p:sp>
      <p:sp>
        <p:nvSpPr>
          <p:cNvPr id="13333" name="AutoShape 65"/>
          <p:cNvSpPr>
            <a:spLocks noChangeArrowheads="1"/>
          </p:cNvSpPr>
          <p:nvPr/>
        </p:nvSpPr>
        <p:spPr bwMode="auto">
          <a:xfrm>
            <a:off x="5617571" y="2636912"/>
            <a:ext cx="3055580" cy="1891577"/>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000" dirty="0">
              <a:solidFill>
                <a:srgbClr val="000000"/>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14357" name="Rectangle 66"/>
          <p:cNvSpPr>
            <a:spLocks noChangeArrowheads="1"/>
          </p:cNvSpPr>
          <p:nvPr/>
        </p:nvSpPr>
        <p:spPr bwMode="auto">
          <a:xfrm>
            <a:off x="1050384" y="4946426"/>
            <a:ext cx="236635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en-US" sz="1100" dirty="0">
                <a:solidFill>
                  <a:srgbClr val="C00000"/>
                </a:solidFill>
                <a:ea typeface="Calibri" panose="020F0502020204030204" pitchFamily="34" charset="0"/>
                <a:cs typeface="Calibri" panose="020F0502020204030204" pitchFamily="34" charset="0"/>
              </a:rPr>
              <a:t>Department of Agricultural Economics</a:t>
            </a:r>
          </a:p>
        </p:txBody>
      </p:sp>
      <p:sp>
        <p:nvSpPr>
          <p:cNvPr id="14361" name="Rectangle 70"/>
          <p:cNvSpPr>
            <a:spLocks noChangeArrowheads="1"/>
          </p:cNvSpPr>
          <p:nvPr/>
        </p:nvSpPr>
        <p:spPr bwMode="auto">
          <a:xfrm>
            <a:off x="3013899" y="795972"/>
            <a:ext cx="213552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en-US" sz="1100" dirty="0">
                <a:solidFill>
                  <a:srgbClr val="C00000"/>
                </a:solidFill>
                <a:ea typeface="Calibri" panose="020F0502020204030204" pitchFamily="34" charset="0"/>
                <a:cs typeface="Calibri" panose="020F0502020204030204" pitchFamily="34" charset="0"/>
              </a:rPr>
              <a:t>Department of Applied Bioscience</a:t>
            </a:r>
          </a:p>
        </p:txBody>
      </p:sp>
      <p:sp>
        <p:nvSpPr>
          <p:cNvPr id="14362" name="Rectangle 71"/>
          <p:cNvSpPr>
            <a:spLocks noChangeArrowheads="1"/>
          </p:cNvSpPr>
          <p:nvPr/>
        </p:nvSpPr>
        <p:spPr bwMode="auto">
          <a:xfrm>
            <a:off x="5892173" y="2737752"/>
            <a:ext cx="20778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en-US" sz="1000" dirty="0">
                <a:solidFill>
                  <a:srgbClr val="C00000"/>
                </a:solidFill>
                <a:ea typeface="Calibri" panose="020F0502020204030204" pitchFamily="34" charset="0"/>
                <a:cs typeface="Calibri" panose="020F0502020204030204" pitchFamily="34" charset="0"/>
              </a:rPr>
              <a:t>Department of Bioresource </a:t>
            </a:r>
          </a:p>
          <a:p>
            <a:pPr algn="l">
              <a:spcBef>
                <a:spcPct val="0"/>
              </a:spcBef>
              <a:buFontTx/>
              <a:buNone/>
            </a:pPr>
            <a:r>
              <a:rPr lang="en-US" sz="1000" dirty="0">
                <a:solidFill>
                  <a:srgbClr val="C00000"/>
                </a:solidFill>
                <a:ea typeface="Calibri" panose="020F0502020204030204" pitchFamily="34" charset="0"/>
                <a:cs typeface="Calibri" panose="020F0502020204030204" pitchFamily="34" charset="0"/>
              </a:rPr>
              <a:t>         and Environmental Engineering</a:t>
            </a:r>
          </a:p>
        </p:txBody>
      </p:sp>
      <p:sp>
        <p:nvSpPr>
          <p:cNvPr id="14370" name="Rectangle 79"/>
          <p:cNvSpPr>
            <a:spLocks noChangeArrowheads="1"/>
          </p:cNvSpPr>
          <p:nvPr/>
        </p:nvSpPr>
        <p:spPr bwMode="auto">
          <a:xfrm>
            <a:off x="2966306" y="1030953"/>
            <a:ext cx="240161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Plant Breeding, Genetic Engineering,</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Applied Molecular Entomology,</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Molecular Biology,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Molecular Enzymology,</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Molecular and Ecological Chemistry,</a:t>
            </a:r>
          </a:p>
          <a:p>
            <a:pPr algn="l">
              <a:spcBef>
                <a:spcPct val="0"/>
              </a:spcBef>
              <a:buNone/>
            </a:pPr>
            <a:r>
              <a:rPr lang="en-US" sz="1000" dirty="0">
                <a:solidFill>
                  <a:srgbClr val="000000"/>
                </a:solidFill>
                <a:ea typeface="Calibri" panose="020F0502020204030204" pitchFamily="34" charset="0"/>
                <a:cs typeface="Calibri" panose="020F0502020204030204" pitchFamily="34" charset="0"/>
              </a:rPr>
              <a:t>Genome-Enabled Biochemistry,</a:t>
            </a:r>
          </a:p>
        </p:txBody>
      </p:sp>
      <p:sp>
        <p:nvSpPr>
          <p:cNvPr id="13380" name="AutoShape 112"/>
          <p:cNvSpPr>
            <a:spLocks noChangeArrowheads="1"/>
          </p:cNvSpPr>
          <p:nvPr/>
        </p:nvSpPr>
        <p:spPr bwMode="auto">
          <a:xfrm>
            <a:off x="2762747" y="667426"/>
            <a:ext cx="2631405" cy="1822975"/>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000" dirty="0">
              <a:solidFill>
                <a:srgbClr val="000000"/>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13381" name="AutoShape 113"/>
          <p:cNvSpPr>
            <a:spLocks noChangeArrowheads="1"/>
          </p:cNvSpPr>
          <p:nvPr/>
        </p:nvSpPr>
        <p:spPr bwMode="auto">
          <a:xfrm>
            <a:off x="129530" y="656899"/>
            <a:ext cx="2391838" cy="2306339"/>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000" dirty="0">
              <a:solidFill>
                <a:srgbClr val="000000"/>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14404" name="Rectangle 114"/>
          <p:cNvSpPr>
            <a:spLocks noChangeArrowheads="1"/>
          </p:cNvSpPr>
          <p:nvPr/>
        </p:nvSpPr>
        <p:spPr bwMode="auto">
          <a:xfrm>
            <a:off x="3696998" y="-315913"/>
            <a:ext cx="1847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endParaRPr lang="ja-JP" altLang="en-US" sz="1000" dirty="0">
              <a:solidFill>
                <a:srgbClr val="000000"/>
              </a:solidFill>
              <a:ea typeface="游ゴシック" panose="020B0400000000000000" pitchFamily="50" charset="-128"/>
              <a:cs typeface="Calibri" panose="020F0502020204030204" pitchFamily="34" charset="0"/>
            </a:endParaRPr>
          </a:p>
        </p:txBody>
      </p:sp>
      <p:sp>
        <p:nvSpPr>
          <p:cNvPr id="14406" name="Rectangle 106"/>
          <p:cNvSpPr>
            <a:spLocks noChangeArrowheads="1"/>
          </p:cNvSpPr>
          <p:nvPr/>
        </p:nvSpPr>
        <p:spPr bwMode="auto">
          <a:xfrm>
            <a:off x="5826252" y="3051161"/>
            <a:ext cx="291915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Land and Water Management,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Ecological and Environmental Physics,</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Soil Conservation, Vehicle Robotics,</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Agricultural and Food Process Engineering,</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Agricultural Bio-System Engineering,</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Applied Bioproduction Engineering,</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Terrestrial Ecosystem Modeling</a:t>
            </a:r>
          </a:p>
        </p:txBody>
      </p:sp>
      <p:sp>
        <p:nvSpPr>
          <p:cNvPr id="76" name="AutoShape 50"/>
          <p:cNvSpPr>
            <a:spLocks noChangeArrowheads="1"/>
          </p:cNvSpPr>
          <p:nvPr/>
        </p:nvSpPr>
        <p:spPr bwMode="auto">
          <a:xfrm>
            <a:off x="128204" y="4795728"/>
            <a:ext cx="4443796" cy="1224053"/>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000" dirty="0">
              <a:solidFill>
                <a:srgbClr val="000000"/>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13319" name="AutoShape 51"/>
          <p:cNvSpPr>
            <a:spLocks noChangeArrowheads="1"/>
          </p:cNvSpPr>
          <p:nvPr/>
        </p:nvSpPr>
        <p:spPr bwMode="auto">
          <a:xfrm>
            <a:off x="128204" y="3110474"/>
            <a:ext cx="2631405" cy="1526066"/>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000" dirty="0">
              <a:solidFill>
                <a:srgbClr val="000000"/>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2" name="タイトル 1">
            <a:extLst>
              <a:ext uri="{FF2B5EF4-FFF2-40B4-BE49-F238E27FC236}">
                <a16:creationId xmlns:a16="http://schemas.microsoft.com/office/drawing/2014/main" id="{042A4F50-1A7A-4C64-90DD-740D4055E923}"/>
              </a:ext>
            </a:extLst>
          </p:cNvPr>
          <p:cNvSpPr>
            <a:spLocks noGrp="1"/>
          </p:cNvSpPr>
          <p:nvPr>
            <p:ph type="title"/>
          </p:nvPr>
        </p:nvSpPr>
        <p:spPr>
          <a:prstGeom prst="rect">
            <a:avLst/>
          </a:prstGeom>
        </p:spPr>
        <p:txBody>
          <a:bodyPr/>
          <a:lstStyle/>
          <a:p>
            <a:pPr rtl="0" fontAlgn="base"/>
            <a:r>
              <a:rPr kumimoji="1"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Lab Structure (as of April 2026)　</a:t>
            </a:r>
          </a:p>
        </p:txBody>
      </p:sp>
      <p:sp>
        <p:nvSpPr>
          <p:cNvPr id="82" name="Rectangle 81"/>
          <p:cNvSpPr>
            <a:spLocks noChangeArrowheads="1"/>
          </p:cNvSpPr>
          <p:nvPr/>
        </p:nvSpPr>
        <p:spPr bwMode="auto">
          <a:xfrm>
            <a:off x="3176971" y="3262002"/>
            <a:ext cx="202170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Animal Genetics and Reproduction,</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Animal Production System,</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Animal Function and Nutrition,</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Cell and Tissue Biology,</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Applied Food Science</a:t>
            </a:r>
          </a:p>
        </p:txBody>
      </p:sp>
      <p:sp>
        <p:nvSpPr>
          <p:cNvPr id="62" name="Rectangle 79"/>
          <p:cNvSpPr>
            <a:spLocks noChangeArrowheads="1"/>
          </p:cNvSpPr>
          <p:nvPr/>
        </p:nvSpPr>
        <p:spPr bwMode="auto">
          <a:xfrm>
            <a:off x="355170" y="1084648"/>
            <a:ext cx="2231345"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Crop Science, Crop Physiology,</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Plant Pathology,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Horticultural Science,</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Ornamental Plants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        and Landscape Architecture,</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Animal Ecology,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Systematic Entomology,</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Plant Genetics and Evolution,</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Cell Biology and Manipulation, Pathogen-Plant Interactions,</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Applied Plant Genomics</a:t>
            </a:r>
          </a:p>
        </p:txBody>
      </p:sp>
      <p:sp>
        <p:nvSpPr>
          <p:cNvPr id="64" name="Rectangle 64"/>
          <p:cNvSpPr>
            <a:spLocks noChangeArrowheads="1"/>
          </p:cNvSpPr>
          <p:nvPr/>
        </p:nvSpPr>
        <p:spPr bwMode="auto">
          <a:xfrm>
            <a:off x="5975437" y="1009853"/>
            <a:ext cx="225334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Plant Nutrition, Soil Science,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Natural Product Chemistry,</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Biochemistry, Microbial Physiology,</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Nutritional Biochemistry,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Food Biochemistry,</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Rhizosphere Control,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Applied Molecular Microbiology,</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Environmental Biogeochemistry</a:t>
            </a:r>
          </a:p>
        </p:txBody>
      </p:sp>
      <p:sp>
        <p:nvSpPr>
          <p:cNvPr id="65" name="Rectangle 81"/>
          <p:cNvSpPr>
            <a:spLocks noChangeArrowheads="1"/>
          </p:cNvSpPr>
          <p:nvPr/>
        </p:nvSpPr>
        <p:spPr bwMode="auto">
          <a:xfrm>
            <a:off x="323196" y="3362140"/>
            <a:ext cx="240685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Silviculture and Forest Ecology,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Forest Bioresource Technology,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Ecosystem Management,</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Earth Surface Processes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        and Land Management, </a:t>
            </a: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Forest Policy, Woody Plant Biology, Timber Engineering, Wood Chemistry</a:t>
            </a:r>
          </a:p>
        </p:txBody>
      </p:sp>
      <p:sp>
        <p:nvSpPr>
          <p:cNvPr id="26" name="AutoShape 49">
            <a:extLst>
              <a:ext uri="{FF2B5EF4-FFF2-40B4-BE49-F238E27FC236}">
                <a16:creationId xmlns:a16="http://schemas.microsoft.com/office/drawing/2014/main" id="{45E5756F-7F9E-4D19-A3AA-5796E39F9DA5}"/>
              </a:ext>
            </a:extLst>
          </p:cNvPr>
          <p:cNvSpPr>
            <a:spLocks noChangeArrowheads="1"/>
          </p:cNvSpPr>
          <p:nvPr/>
        </p:nvSpPr>
        <p:spPr bwMode="auto">
          <a:xfrm>
            <a:off x="5220072" y="4708632"/>
            <a:ext cx="3436592" cy="1312656"/>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000" dirty="0">
              <a:solidFill>
                <a:srgbClr val="000000"/>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27" name="Rectangle 66">
            <a:extLst>
              <a:ext uri="{FF2B5EF4-FFF2-40B4-BE49-F238E27FC236}">
                <a16:creationId xmlns:a16="http://schemas.microsoft.com/office/drawing/2014/main" id="{CC318F37-D58D-49C8-BC8D-26899670D2D0}"/>
              </a:ext>
            </a:extLst>
          </p:cNvPr>
          <p:cNvSpPr>
            <a:spLocks noChangeArrowheads="1"/>
          </p:cNvSpPr>
          <p:nvPr/>
        </p:nvSpPr>
        <p:spPr bwMode="auto">
          <a:xfrm>
            <a:off x="5896039" y="4821482"/>
            <a:ext cx="21707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en-US" sz="1100" dirty="0">
                <a:solidFill>
                  <a:srgbClr val="C00000"/>
                </a:solidFill>
                <a:ea typeface="Calibri" panose="020F0502020204030204" pitchFamily="34" charset="0"/>
                <a:cs typeface="Calibri" panose="020F0502020204030204" pitchFamily="34" charset="0"/>
              </a:rPr>
              <a:t>Industry Creation Research Group</a:t>
            </a:r>
            <a:r>
              <a:rPr lang="en-US" sz="1100" baseline="30000" dirty="0">
                <a:solidFill>
                  <a:srgbClr val="C00000"/>
                </a:solidFill>
                <a:ea typeface="Calibri" panose="020F0502020204030204" pitchFamily="34" charset="0"/>
                <a:cs typeface="Calibri" panose="020F0502020204030204" pitchFamily="34" charset="0"/>
              </a:rPr>
              <a:t>*</a:t>
            </a:r>
          </a:p>
        </p:txBody>
      </p:sp>
      <p:sp>
        <p:nvSpPr>
          <p:cNvPr id="28" name="Rectangle 64">
            <a:extLst>
              <a:ext uri="{FF2B5EF4-FFF2-40B4-BE49-F238E27FC236}">
                <a16:creationId xmlns:a16="http://schemas.microsoft.com/office/drawing/2014/main" id="{FE08900C-91F0-4483-9D01-8D16F9141CC4}"/>
              </a:ext>
            </a:extLst>
          </p:cNvPr>
          <p:cNvSpPr>
            <a:spLocks noChangeArrowheads="1"/>
          </p:cNvSpPr>
          <p:nvPr/>
        </p:nvSpPr>
        <p:spPr bwMode="auto">
          <a:xfrm>
            <a:off x="5372915" y="4986373"/>
            <a:ext cx="333978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Ecological Sensing and Processing,</a:t>
            </a:r>
            <a:br>
              <a:rPr lang="en-US" sz="1000" dirty="0">
                <a:solidFill>
                  <a:srgbClr val="000000"/>
                </a:solidFill>
                <a:ea typeface="Calibri" panose="020F0502020204030204" pitchFamily="34" charset="0"/>
                <a:cs typeface="Calibri" panose="020F0502020204030204" pitchFamily="34" charset="0"/>
              </a:rPr>
            </a:br>
            <a:r>
              <a:rPr lang="en-US" sz="1000" dirty="0">
                <a:solidFill>
                  <a:srgbClr val="000000"/>
                </a:solidFill>
                <a:ea typeface="Calibri" panose="020F0502020204030204" pitchFamily="34" charset="0"/>
                <a:cs typeface="Calibri" panose="020F0502020204030204" pitchFamily="34" charset="0"/>
              </a:rPr>
              <a:t>K-IPM*</a:t>
            </a:r>
            <a:br>
              <a:rPr lang="en-US" sz="1000" dirty="0">
                <a:solidFill>
                  <a:srgbClr val="000000"/>
                </a:solidFill>
                <a:ea typeface="Calibri" panose="020F0502020204030204" pitchFamily="34" charset="0"/>
                <a:cs typeface="Calibri" panose="020F0502020204030204" pitchFamily="34" charset="0"/>
              </a:rPr>
            </a:br>
            <a:endParaRPr lang="en-US" sz="1000" dirty="0">
              <a:solidFill>
                <a:srgbClr val="000000"/>
              </a:solidFill>
              <a:ea typeface="Calibri" panose="020F0502020204030204" pitchFamily="34" charset="0"/>
              <a:cs typeface="Calibri" panose="020F0502020204030204" pitchFamily="34" charset="0"/>
            </a:endParaRPr>
          </a:p>
          <a:p>
            <a:pPr algn="l">
              <a:spcBef>
                <a:spcPct val="0"/>
              </a:spcBef>
              <a:buFontTx/>
              <a:buNone/>
            </a:pPr>
            <a:r>
              <a:rPr lang="en-US" sz="1000" dirty="0">
                <a:solidFill>
                  <a:srgbClr val="000000"/>
                </a:solidFill>
                <a:ea typeface="Calibri" panose="020F0502020204030204" pitchFamily="34" charset="0"/>
                <a:cs typeface="Calibri" panose="020F0502020204030204" pitchFamily="34" charset="0"/>
              </a:rPr>
              <a:t>*Research organization established for joint research with private-sector organizations, etc.</a:t>
            </a:r>
          </a:p>
        </p:txBody>
      </p:sp>
    </p:spTree>
    <p:extLst>
      <p:ext uri="{BB962C8B-B14F-4D97-AF65-F5344CB8AC3E}">
        <p14:creationId xmlns:p14="http://schemas.microsoft.com/office/powerpoint/2010/main" val="1334226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ADEF848E-FE33-4D07-8705-09BF4BA8C190}"/>
              </a:ext>
            </a:extLst>
          </p:cNvPr>
          <p:cNvSpPr>
            <a:spLocks noGrp="1"/>
          </p:cNvSpPr>
          <p:nvPr>
            <p:ph type="title"/>
          </p:nvPr>
        </p:nvSpPr>
        <p:spPr>
          <a:prstGeom prst="rect">
            <a:avLst/>
          </a:prstGeom>
        </p:spPr>
        <p:txBody>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Number of Faculty and Students (as of May 2026)</a:t>
            </a:r>
          </a:p>
        </p:txBody>
      </p:sp>
      <p:sp>
        <p:nvSpPr>
          <p:cNvPr id="2" name="正方形/長方形 1"/>
          <p:cNvSpPr/>
          <p:nvPr/>
        </p:nvSpPr>
        <p:spPr>
          <a:xfrm>
            <a:off x="4355976" y="1196752"/>
            <a:ext cx="4572000" cy="461665"/>
          </a:xfrm>
          <a:prstGeom prst="rect">
            <a:avLst/>
          </a:prstGeom>
        </p:spPr>
        <p:txBody>
          <a:bodyPr>
            <a:spAutoFit/>
          </a:bodyPr>
          <a:lstStyle/>
          <a:p>
            <a:endParaRPr lang="ja-JP" altLang="en-US" sz="2400" dirty="0">
              <a:solidFill>
                <a:srgbClr val="FF0000"/>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8" name="テキスト ボックス 7">
            <a:extLst>
              <a:ext uri="{FF2B5EF4-FFF2-40B4-BE49-F238E27FC236}">
                <a16:creationId xmlns:a16="http://schemas.microsoft.com/office/drawing/2014/main" id="{0EC5A35C-E96D-4CC1-BD97-1853639E653E}"/>
              </a:ext>
            </a:extLst>
          </p:cNvPr>
          <p:cNvSpPr txBox="1"/>
          <p:nvPr/>
        </p:nvSpPr>
        <p:spPr>
          <a:xfrm>
            <a:off x="490599" y="794945"/>
            <a:ext cx="8162801" cy="5452775"/>
          </a:xfrm>
          <a:prstGeom prst="rect">
            <a:avLst/>
          </a:prstGeom>
          <a:noFill/>
        </p:spPr>
        <p:txBody>
          <a:bodyPr wrap="square" rtlCol="0">
            <a:spAutoFit/>
          </a:bodyPr>
          <a:lstStyle/>
          <a:p>
            <a:pPr marL="342900" lvl="0" indent="-342900" algn="l">
              <a:spcBef>
                <a:spcPts val="2200"/>
              </a:spcBef>
            </a:pP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[Faculty]</a:t>
            </a:r>
          </a:p>
          <a:p>
            <a:pPr marL="342900" lvl="0" indent="-342900" algn="l">
              <a:spcBef>
                <a:spcPts val="2200"/>
              </a:spcBef>
            </a:pP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48 professors, 35 associate professors, 9 lecturers, </a:t>
            </a:r>
            <a:b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26 assistant professors: 118 in total　</a:t>
            </a:r>
          </a:p>
          <a:p>
            <a:pPr marL="342900" lvl="0" indent="-342900" algn="l">
              <a:spcBef>
                <a:spcPts val="2200"/>
              </a:spcBef>
            </a:pP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[Students]</a:t>
            </a:r>
          </a:p>
          <a:p>
            <a:pPr marL="342900" lvl="0" indent="-342900" algn="l">
              <a:spcBef>
                <a:spcPts val="2200"/>
              </a:spcBef>
            </a:pP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School of Agriculture: 663 (215 per class year x 3 years = 645)</a:t>
            </a:r>
          </a:p>
          <a:p>
            <a:pPr marL="342900" lvl="0" indent="-342900" algn="l">
              <a:spcBef>
                <a:spcPts val="2200"/>
              </a:spcBef>
            </a:pP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Master’s Course: 347 (142 per class year x 2 years = 284)</a:t>
            </a:r>
          </a:p>
          <a:p>
            <a:pPr marL="342900" lvl="0" indent="-342900" algn="l">
              <a:spcBef>
                <a:spcPts val="2200"/>
              </a:spcBef>
            </a:pP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Doctoral Course: 126 (36 per class year x 3 years = 108)</a:t>
            </a:r>
          </a:p>
          <a:p>
            <a:pPr marL="342900" lvl="0" indent="-342900" algn="l">
              <a:spcBef>
                <a:spcPts val="2200"/>
              </a:spcBef>
            </a:pPr>
            <a:r>
              <a:rPr lang="en-US" sz="2000" dirty="0">
                <a:latin typeface="Calibri" panose="020F0502020204030204" pitchFamily="34" charset="0"/>
                <a:ea typeface="Calibri" panose="020F0502020204030204" pitchFamily="34" charset="0"/>
                <a:cs typeface="Calibri" panose="020F0502020204030204" pitchFamily="34" charset="0"/>
              </a:rPr>
              <a:t>International Students: 1 undergraduate, 33 master‘s students,</a:t>
            </a:r>
            <a:br>
              <a:rPr lang="en-US" sz="2000" dirty="0">
                <a:latin typeface="Calibri" panose="020F0502020204030204" pitchFamily="34" charset="0"/>
                <a:ea typeface="Calibri" panose="020F0502020204030204" pitchFamily="34" charset="0"/>
                <a:cs typeface="Calibri" panose="020F0502020204030204" pitchFamily="34" charset="0"/>
              </a:rPr>
            </a:br>
            <a:r>
              <a:rPr lang="en-US" sz="2000" dirty="0">
                <a:latin typeface="Calibri" panose="020F0502020204030204" pitchFamily="34" charset="0"/>
                <a:ea typeface="Calibri" panose="020F0502020204030204" pitchFamily="34" charset="0"/>
                <a:cs typeface="Calibri" panose="020F0502020204030204" pitchFamily="34" charset="0"/>
              </a:rPr>
              <a:t> 38 doctoral students: 72 in total</a:t>
            </a:r>
          </a:p>
          <a:p>
            <a:pPr marL="342900" lvl="0" indent="-342900" algn="l">
              <a:spcBef>
                <a:spcPts val="2200"/>
              </a:spcBef>
            </a:pPr>
            <a:r>
              <a:rPr lang="en-US" sz="2000" dirty="0">
                <a:latin typeface="Calibri" panose="020F0502020204030204" pitchFamily="34" charset="0"/>
                <a:ea typeface="Calibri" panose="020F0502020204030204" pitchFamily="34" charset="0"/>
                <a:cs typeface="Calibri" panose="020F0502020204030204" pitchFamily="34" charset="0"/>
              </a:rPr>
              <a:t>International Students in the Special English Course:</a:t>
            </a:r>
            <a:br>
              <a:rPr lang="en-US" sz="2000" dirty="0">
                <a:latin typeface="Calibri" panose="020F0502020204030204" pitchFamily="34" charset="0"/>
                <a:ea typeface="Calibri" panose="020F0502020204030204" pitchFamily="34" charset="0"/>
                <a:cs typeface="Calibri" panose="020F0502020204030204" pitchFamily="34" charset="0"/>
              </a:rPr>
            </a:br>
            <a:r>
              <a:rPr lang="en-US" sz="2000" dirty="0">
                <a:latin typeface="Calibri" panose="020F0502020204030204" pitchFamily="34" charset="0"/>
                <a:ea typeface="Calibri" panose="020F0502020204030204" pitchFamily="34" charset="0"/>
                <a:cs typeface="Calibri" panose="020F0502020204030204" pitchFamily="34" charset="0"/>
              </a:rPr>
              <a:t> 19 master's students, 29 doctoral students: 48 in total</a:t>
            </a:r>
          </a:p>
        </p:txBody>
      </p:sp>
    </p:spTree>
    <p:extLst>
      <p:ext uri="{BB962C8B-B14F-4D97-AF65-F5344CB8AC3E}">
        <p14:creationId xmlns:p14="http://schemas.microsoft.com/office/powerpoint/2010/main" val="3098064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51363F84-B02C-4745-0FA4-1DC1DB1D0283}"/>
              </a:ext>
            </a:extLst>
          </p:cNvPr>
          <p:cNvSpPr>
            <a:spLocks noGrp="1"/>
          </p:cNvSpPr>
          <p:nvPr>
            <p:ph type="body" sz="quarter" idx="10"/>
          </p:nvPr>
        </p:nvSpPr>
        <p:spPr>
          <a:xfrm>
            <a:off x="1687179" y="1988840"/>
            <a:ext cx="5769641" cy="2017712"/>
          </a:xfrm>
        </p:spPr>
        <p:txBody>
          <a:bodyPr/>
          <a:lstStyle/>
          <a:p>
            <a:r>
              <a:rPr lang="en-US" altLang="ja-JP" dirty="0">
                <a:latin typeface="Calibri" panose="020F0502020204030204" pitchFamily="34" charset="0"/>
                <a:ea typeface="Calibri" panose="020F0502020204030204" pitchFamily="34" charset="0"/>
                <a:cs typeface="Calibri" panose="020F0502020204030204" pitchFamily="34" charset="0"/>
              </a:rPr>
              <a:t>3. Studying at the School of Agriculture</a:t>
            </a:r>
            <a:endParaRPr lang="ja-JP"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5430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bwMode="auto">
          <a:xfrm>
            <a:off x="4588049" y="0"/>
            <a:ext cx="4083496" cy="464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defRPr/>
            </a:pPr>
            <a:endParaRPr lang="ja-JP" altLang="en-US" sz="3200" b="1" dirty="0">
              <a:solidFill>
                <a:schemeClr val="bg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14339" name="正方形/長方形 2"/>
          <p:cNvSpPr>
            <a:spLocks noChangeArrowheads="1"/>
          </p:cNvSpPr>
          <p:nvPr/>
        </p:nvSpPr>
        <p:spPr bwMode="auto">
          <a:xfrm>
            <a:off x="316260" y="797510"/>
            <a:ext cx="8511480" cy="513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l"/>
            <a:r>
              <a:rPr lang="en-US" altLang="ja-JP" sz="2800" b="0" dirty="0">
                <a:latin typeface="Calibri" panose="020F0502020204030204" pitchFamily="34" charset="0"/>
                <a:ea typeface="Calibri" panose="020F0502020204030204" pitchFamily="34" charset="0"/>
                <a:cs typeface="Calibri" panose="020F0502020204030204" pitchFamily="34" charset="0"/>
              </a:rPr>
              <a:t>○ </a:t>
            </a:r>
            <a:r>
              <a:rPr lang="ja-JP" altLang="ja-JP" sz="2800" dirty="0">
                <a:latin typeface="Calibri" panose="020F0502020204030204" pitchFamily="34" charset="0"/>
                <a:cs typeface="Calibri" panose="020F0502020204030204" pitchFamily="34" charset="0"/>
              </a:rPr>
              <a:t>Food Production</a:t>
            </a:r>
          </a:p>
          <a:p>
            <a:pPr algn="l"/>
            <a:r>
              <a:rPr lang="ja-JP" altLang="ja-JP" dirty="0">
                <a:latin typeface="Calibri" panose="020F0502020204030204" pitchFamily="34" charset="0"/>
                <a:cs typeface="Calibri" panose="020F0502020204030204" pitchFamily="34" charset="0"/>
              </a:rPr>
              <a:t>As the global population continues to grow, food shortages are becoming increasingly serious worldwide.</a:t>
            </a:r>
          </a:p>
          <a:p>
            <a:pPr algn="l"/>
            <a:r>
              <a:rPr lang="ja-JP" altLang="ja-JP" dirty="0">
                <a:latin typeface="Calibri" panose="020F0502020204030204" pitchFamily="34" charset="0"/>
                <a:cs typeface="Calibri" panose="020F0502020204030204" pitchFamily="34" charset="0"/>
              </a:rPr>
              <a:t>To address this urgent challenge, the School of Agriculture conducts research on </a:t>
            </a:r>
            <a:r>
              <a:rPr lang="ja-JP" altLang="ja-JP" dirty="0">
                <a:solidFill>
                  <a:srgbClr val="FF0000"/>
                </a:solidFill>
                <a:latin typeface="Calibri" panose="020F0502020204030204" pitchFamily="34" charset="0"/>
                <a:cs typeface="Calibri" panose="020F0502020204030204" pitchFamily="34" charset="0"/>
              </a:rPr>
              <a:t>efficient and environmentally sustainable food production</a:t>
            </a:r>
            <a:r>
              <a:rPr lang="ja-JP" altLang="ja-JP" dirty="0">
                <a:latin typeface="Calibri" panose="020F0502020204030204" pitchFamily="34" charset="0"/>
                <a:cs typeface="Calibri" panose="020F0502020204030204" pitchFamily="34" charset="0"/>
              </a:rPr>
              <a:t>.</a:t>
            </a:r>
          </a:p>
          <a:p>
            <a:pPr marL="180000" indent="-187200" algn="l" eaLnBrk="1" hangingPunct="1">
              <a:spcBef>
                <a:spcPct val="0"/>
              </a:spcBef>
              <a:spcAft>
                <a:spcPts val="0"/>
              </a:spcAft>
            </a:pPr>
            <a:endParaRPr lang="en-US" altLang="ja-JP" b="0" dirty="0">
              <a:latin typeface="Calibri" panose="020F0502020204030204" pitchFamily="34" charset="0"/>
              <a:ea typeface="Calibri" panose="020F0502020204030204" pitchFamily="34" charset="0"/>
              <a:cs typeface="Calibri" panose="020F0502020204030204" pitchFamily="34" charset="0"/>
            </a:endParaRPr>
          </a:p>
          <a:p>
            <a:pPr algn="l"/>
            <a:r>
              <a:rPr lang="en-US" sz="2800" b="0" dirty="0">
                <a:latin typeface="Calibri" panose="020F0502020204030204" pitchFamily="34" charset="0"/>
                <a:ea typeface="Calibri" panose="020F0502020204030204" pitchFamily="34" charset="0"/>
                <a:cs typeface="Calibri" panose="020F0502020204030204" pitchFamily="34" charset="0"/>
              </a:rPr>
              <a:t>○ </a:t>
            </a:r>
            <a:r>
              <a:rPr lang="ja-JP" altLang="ja-JP" sz="2800" dirty="0">
                <a:latin typeface="Calibri" panose="020F0502020204030204" pitchFamily="34" charset="0"/>
                <a:cs typeface="Calibri" panose="020F0502020204030204" pitchFamily="34" charset="0"/>
              </a:rPr>
              <a:t>Environment</a:t>
            </a:r>
          </a:p>
          <a:p>
            <a:pPr algn="l"/>
            <a:r>
              <a:rPr lang="ja-JP" altLang="ja-JP" dirty="0">
                <a:latin typeface="Calibri" panose="020F0502020204030204" pitchFamily="34" charset="0"/>
                <a:cs typeface="Calibri" panose="020F0502020204030204" pitchFamily="34" charset="0"/>
              </a:rPr>
              <a:t>As human activities have an increasing impact on the global environment, we are at a major turning point in how we use biological resources, soil, water resources, and energy.</a:t>
            </a:r>
          </a:p>
          <a:p>
            <a:pPr algn="l"/>
            <a:r>
              <a:rPr lang="ja-JP" altLang="ja-JP" dirty="0">
                <a:latin typeface="Calibri" panose="020F0502020204030204" pitchFamily="34" charset="0"/>
                <a:cs typeface="Calibri" panose="020F0502020204030204" pitchFamily="34" charset="0"/>
              </a:rPr>
              <a:t>Through cutting-edge research, we seek to address the fundamental challenge of </a:t>
            </a:r>
            <a:r>
              <a:rPr lang="ja-JP" altLang="ja-JP" dirty="0">
                <a:solidFill>
                  <a:srgbClr val="FF0000"/>
                </a:solidFill>
                <a:latin typeface="Calibri" panose="020F0502020204030204" pitchFamily="34" charset="0"/>
                <a:cs typeface="Calibri" panose="020F0502020204030204" pitchFamily="34" charset="0"/>
              </a:rPr>
              <a:t>reducing environmental impacts </a:t>
            </a:r>
            <a:r>
              <a:rPr lang="ja-JP" altLang="ja-JP" dirty="0">
                <a:latin typeface="Calibri" panose="020F0502020204030204" pitchFamily="34" charset="0"/>
                <a:cs typeface="Calibri" panose="020F0502020204030204" pitchFamily="34" charset="0"/>
              </a:rPr>
              <a:t>while </a:t>
            </a:r>
            <a:r>
              <a:rPr lang="en-US" altLang="ja-JP" dirty="0">
                <a:latin typeface="Calibri" panose="020F0502020204030204" pitchFamily="34" charset="0"/>
                <a:ea typeface="Calibri" panose="020F0502020204030204" pitchFamily="34" charset="0"/>
                <a:cs typeface="Calibri" panose="020F0502020204030204" pitchFamily="34" charset="0"/>
              </a:rPr>
              <a:t>maintaining</a:t>
            </a:r>
            <a:r>
              <a:rPr lang="ja-JP" altLang="ja-JP" dirty="0">
                <a:latin typeface="Calibri" panose="020F0502020204030204" pitchFamily="34" charset="0"/>
                <a:cs typeface="Calibri" panose="020F0502020204030204" pitchFamily="34" charset="0"/>
              </a:rPr>
              <a:t> a </a:t>
            </a:r>
            <a:r>
              <a:rPr lang="en-US" altLang="ja-JP" dirty="0">
                <a:solidFill>
                  <a:srgbClr val="FF0000"/>
                </a:solidFill>
                <a:latin typeface="Calibri" panose="020F0502020204030204" pitchFamily="34" charset="0"/>
                <a:ea typeface="Calibri" panose="020F0502020204030204" pitchFamily="34" charset="0"/>
                <a:cs typeface="Calibri" panose="020F0502020204030204" pitchFamily="34" charset="0"/>
              </a:rPr>
              <a:t>high</a:t>
            </a:r>
            <a:r>
              <a:rPr lang="ja-JP" altLang="ja-JP" dirty="0">
                <a:solidFill>
                  <a:srgbClr val="FF0000"/>
                </a:solidFill>
                <a:latin typeface="Calibri" panose="020F0502020204030204" pitchFamily="34" charset="0"/>
                <a:cs typeface="Calibri" panose="020F0502020204030204" pitchFamily="34" charset="0"/>
              </a:rPr>
              <a:t> quality of life</a:t>
            </a:r>
            <a:r>
              <a:rPr lang="ja-JP" altLang="ja-JP" dirty="0">
                <a:latin typeface="Calibri" panose="020F0502020204030204" pitchFamily="34" charset="0"/>
                <a:cs typeface="Calibri" panose="020F0502020204030204" pitchFamily="34" charset="0"/>
              </a:rPr>
              <a:t>.</a:t>
            </a:r>
          </a:p>
          <a:p>
            <a:pPr marL="180000" indent="-187200" algn="just" eaLnBrk="1" hangingPunct="1">
              <a:spcBef>
                <a:spcPct val="0"/>
              </a:spcBef>
              <a:spcAft>
                <a:spcPts val="0"/>
              </a:spcAft>
            </a:pPr>
            <a:endParaRPr lang="en-US" altLang="ja-JP" b="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2" name="タイトル 1">
            <a:extLst>
              <a:ext uri="{FF2B5EF4-FFF2-40B4-BE49-F238E27FC236}">
                <a16:creationId xmlns:a16="http://schemas.microsoft.com/office/drawing/2014/main" id="{D5F38E60-F271-4E6C-8BD3-FE23AF4D9D16}"/>
              </a:ext>
            </a:extLst>
          </p:cNvPr>
          <p:cNvSpPr>
            <a:spLocks noGrp="1"/>
          </p:cNvSpPr>
          <p:nvPr>
            <p:ph type="title"/>
          </p:nvPr>
        </p:nvSpPr>
        <p:spPr>
          <a:prstGeom prst="rect">
            <a:avLst/>
          </a:prstGeom>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Focused Research Areas (1)</a:t>
            </a:r>
          </a:p>
        </p:txBody>
      </p:sp>
    </p:spTree>
    <p:extLst>
      <p:ext uri="{BB962C8B-B14F-4D97-AF65-F5344CB8AC3E}">
        <p14:creationId xmlns:p14="http://schemas.microsoft.com/office/powerpoint/2010/main" val="101647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bwMode="auto">
          <a:xfrm>
            <a:off x="107504" y="39756"/>
            <a:ext cx="4083496" cy="464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defRPr/>
            </a:pPr>
            <a:endParaRPr lang="ja-JP" altLang="en-US" sz="3200" b="1" dirty="0">
              <a:solidFill>
                <a:schemeClr val="bg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2" name="タイトル 1">
            <a:extLst>
              <a:ext uri="{FF2B5EF4-FFF2-40B4-BE49-F238E27FC236}">
                <a16:creationId xmlns:a16="http://schemas.microsoft.com/office/drawing/2014/main" id="{3601CCDB-E60F-40BB-AD40-95E95BEA5C2B}"/>
              </a:ext>
            </a:extLst>
          </p:cNvPr>
          <p:cNvSpPr>
            <a:spLocks noGrp="1"/>
          </p:cNvSpPr>
          <p:nvPr>
            <p:ph type="title"/>
          </p:nvPr>
        </p:nvSpPr>
        <p:spPr>
          <a:prstGeom prst="rect">
            <a:avLst/>
          </a:prstGeom>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Focused Research Areas (2)</a:t>
            </a:r>
          </a:p>
        </p:txBody>
      </p:sp>
      <p:sp>
        <p:nvSpPr>
          <p:cNvPr id="6" name="正方形/長方形 2">
            <a:extLst>
              <a:ext uri="{FF2B5EF4-FFF2-40B4-BE49-F238E27FC236}">
                <a16:creationId xmlns:a16="http://schemas.microsoft.com/office/drawing/2014/main" id="{325F0905-679B-7D12-DF73-3D360C1FDB68}"/>
              </a:ext>
            </a:extLst>
          </p:cNvPr>
          <p:cNvSpPr>
            <a:spLocks noChangeArrowheads="1"/>
          </p:cNvSpPr>
          <p:nvPr/>
        </p:nvSpPr>
        <p:spPr bwMode="auto">
          <a:xfrm>
            <a:off x="240124" y="648017"/>
            <a:ext cx="8903876" cy="5318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l"/>
            <a:r>
              <a:rPr lang="en-US" altLang="ja-JP" sz="2800" dirty="0">
                <a:latin typeface="Calibri" panose="020F0502020204030204" pitchFamily="34" charset="0"/>
                <a:ea typeface="Calibri" panose="020F0502020204030204" pitchFamily="34" charset="0"/>
                <a:cs typeface="Calibri" panose="020F0502020204030204" pitchFamily="34" charset="0"/>
              </a:rPr>
              <a:t>○ </a:t>
            </a:r>
            <a:r>
              <a:rPr lang="ja-JP" altLang="ja-JP" sz="2800" dirty="0">
                <a:latin typeface="Calibri" panose="020F0502020204030204" pitchFamily="34" charset="0"/>
                <a:cs typeface="Calibri" panose="020F0502020204030204" pitchFamily="34" charset="0"/>
              </a:rPr>
              <a:t>Food Distribution and Utilization</a:t>
            </a:r>
          </a:p>
          <a:p>
            <a:pPr algn="l"/>
            <a:r>
              <a:rPr lang="ja-JP" altLang="ja-JP" dirty="0">
                <a:latin typeface="Calibri" panose="020F0502020204030204" pitchFamily="34" charset="0"/>
                <a:cs typeface="Calibri" panose="020F0502020204030204" pitchFamily="34" charset="0"/>
              </a:rPr>
              <a:t>Through research in the social sciences, we address a wide range of challenges, including </a:t>
            </a:r>
            <a:r>
              <a:rPr lang="ja-JP" altLang="ja-JP" dirty="0">
                <a:solidFill>
                  <a:srgbClr val="FF0000"/>
                </a:solidFill>
                <a:latin typeface="Calibri" panose="020F0502020204030204" pitchFamily="34" charset="0"/>
                <a:cs typeface="Calibri" panose="020F0502020204030204" pitchFamily="34" charset="0"/>
              </a:rPr>
              <a:t>diversifying</a:t>
            </a:r>
            <a:r>
              <a:rPr lang="ja-JP" altLang="ja-JP" dirty="0">
                <a:latin typeface="Calibri" panose="020F0502020204030204" pitchFamily="34" charset="0"/>
                <a:cs typeface="Calibri" panose="020F0502020204030204" pitchFamily="34" charset="0"/>
              </a:rPr>
              <a:t> food needs, </a:t>
            </a:r>
            <a:r>
              <a:rPr lang="ja-JP" altLang="ja-JP" dirty="0">
                <a:solidFill>
                  <a:srgbClr val="FF0000"/>
                </a:solidFill>
                <a:latin typeface="Calibri" panose="020F0502020204030204" pitchFamily="34" charset="0"/>
                <a:cs typeface="Calibri" panose="020F0502020204030204" pitchFamily="34" charset="0"/>
              </a:rPr>
              <a:t>stable food supply</a:t>
            </a:r>
            <a:r>
              <a:rPr lang="ja-JP" altLang="ja-JP" dirty="0">
                <a:latin typeface="Calibri" panose="020F0502020204030204" pitchFamily="34" charset="0"/>
                <a:cs typeface="Calibri" panose="020F0502020204030204" pitchFamily="34" charset="0"/>
              </a:rPr>
              <a:t>, and the development of distribution systems and markets.</a:t>
            </a:r>
          </a:p>
          <a:p>
            <a:pPr marL="180000" indent="-187200" algn="l" eaLnBrk="1" hangingPunct="1">
              <a:spcBef>
                <a:spcPct val="0"/>
              </a:spcBef>
              <a:spcAft>
                <a:spcPts val="0"/>
              </a:spcAft>
            </a:pPr>
            <a:endParaRPr lang="en-US" altLang="ja-JP" sz="2800" dirty="0">
              <a:latin typeface="Calibri" panose="020F0502020204030204" pitchFamily="34" charset="0"/>
              <a:ea typeface="Calibri" panose="020F0502020204030204" pitchFamily="34" charset="0"/>
              <a:cs typeface="Calibri" panose="020F0502020204030204" pitchFamily="34" charset="0"/>
            </a:endParaRPr>
          </a:p>
          <a:p>
            <a:pPr algn="l"/>
            <a:r>
              <a:rPr lang="en-US" altLang="ja-JP" sz="2800" dirty="0">
                <a:latin typeface="Calibri" panose="020F0502020204030204" pitchFamily="34" charset="0"/>
                <a:ea typeface="Calibri" panose="020F0502020204030204" pitchFamily="34" charset="0"/>
                <a:cs typeface="Calibri" panose="020F0502020204030204" pitchFamily="34" charset="0"/>
              </a:rPr>
              <a:t>○ </a:t>
            </a:r>
            <a:r>
              <a:rPr lang="ja-JP" altLang="ja-JP" sz="2800" dirty="0">
                <a:latin typeface="Calibri" panose="020F0502020204030204" pitchFamily="34" charset="0"/>
                <a:cs typeface="Calibri" panose="020F0502020204030204" pitchFamily="34" charset="0"/>
              </a:rPr>
              <a:t>Basic Bioscience</a:t>
            </a:r>
          </a:p>
          <a:p>
            <a:pPr algn="l"/>
            <a:r>
              <a:rPr lang="ja-JP" altLang="ja-JP" dirty="0">
                <a:latin typeface="Calibri" panose="020F0502020204030204" pitchFamily="34" charset="0"/>
                <a:cs typeface="Calibri" panose="020F0502020204030204" pitchFamily="34" charset="0"/>
              </a:rPr>
              <a:t>There is still much we do not know about the capabilities of organisms.</a:t>
            </a:r>
          </a:p>
          <a:p>
            <a:pPr algn="l"/>
            <a:r>
              <a:rPr lang="ja-JP" altLang="ja-JP" dirty="0">
                <a:latin typeface="Calibri" panose="020F0502020204030204" pitchFamily="34" charset="0"/>
                <a:cs typeface="Calibri" panose="020F0502020204030204" pitchFamily="34" charset="0"/>
              </a:rPr>
              <a:t>With the development of biological resources in mind, the School of Agriculture uses </a:t>
            </a:r>
            <a:r>
              <a:rPr lang="ja-JP" altLang="ja-JP" dirty="0">
                <a:solidFill>
                  <a:srgbClr val="FF0000"/>
                </a:solidFill>
                <a:latin typeface="Calibri" panose="020F0502020204030204" pitchFamily="34" charset="0"/>
                <a:cs typeface="Calibri" panose="020F0502020204030204" pitchFamily="34" charset="0"/>
              </a:rPr>
              <a:t>biotechnology</a:t>
            </a:r>
            <a:r>
              <a:rPr lang="ja-JP" altLang="ja-JP" dirty="0">
                <a:latin typeface="Calibri" panose="020F0502020204030204" pitchFamily="34" charset="0"/>
                <a:cs typeface="Calibri" panose="020F0502020204030204" pitchFamily="34" charset="0"/>
              </a:rPr>
              <a:t> to unravel the mysteries of life while exploring practical applications of these biological capabilities.</a:t>
            </a:r>
          </a:p>
          <a:p>
            <a:pPr algn="l"/>
            <a:r>
              <a:rPr lang="ja-JP" altLang="ja-JP" dirty="0">
                <a:latin typeface="Calibri" panose="020F0502020204030204" pitchFamily="34" charset="0"/>
                <a:cs typeface="Calibri" panose="020F0502020204030204" pitchFamily="34" charset="0"/>
              </a:rPr>
              <a:t>Our research aims not only to harness the </a:t>
            </a:r>
            <a:r>
              <a:rPr lang="ja-JP" altLang="ja-JP" dirty="0">
                <a:solidFill>
                  <a:srgbClr val="FF0000"/>
                </a:solidFill>
                <a:latin typeface="Calibri" panose="020F0502020204030204" pitchFamily="34" charset="0"/>
                <a:cs typeface="Calibri" panose="020F0502020204030204" pitchFamily="34" charset="0"/>
              </a:rPr>
              <a:t>inherent capabilities </a:t>
            </a:r>
            <a:r>
              <a:rPr lang="ja-JP" altLang="ja-JP" dirty="0">
                <a:latin typeface="Calibri" panose="020F0502020204030204" pitchFamily="34" charset="0"/>
                <a:cs typeface="Calibri" panose="020F0502020204030204" pitchFamily="34" charset="0"/>
              </a:rPr>
              <a:t>of organisms but also to develop technologies that can provide them with </a:t>
            </a:r>
            <a:r>
              <a:rPr lang="ja-JP" altLang="ja-JP" dirty="0">
                <a:solidFill>
                  <a:srgbClr val="FF0000"/>
                </a:solidFill>
                <a:latin typeface="Calibri" panose="020F0502020204030204" pitchFamily="34" charset="0"/>
                <a:cs typeface="Calibri" panose="020F0502020204030204" pitchFamily="34" charset="0"/>
              </a:rPr>
              <a:t>new functions</a:t>
            </a:r>
            <a:r>
              <a:rPr lang="ja-JP" altLang="ja-JP" dirty="0">
                <a:latin typeface="Calibri" panose="020F0502020204030204" pitchFamily="34" charset="0"/>
                <a:cs typeface="Calibri" panose="020F0502020204030204" pitchFamily="34" charset="0"/>
              </a:rPr>
              <a:t>.</a:t>
            </a:r>
          </a:p>
          <a:p>
            <a:pPr algn="l"/>
            <a:r>
              <a:rPr lang="ja-JP" altLang="ja-JP" dirty="0">
                <a:latin typeface="Calibri" panose="020F0502020204030204" pitchFamily="34" charset="0"/>
                <a:cs typeface="Calibri" panose="020F0502020204030204" pitchFamily="34" charset="0"/>
              </a:rPr>
              <a:t>This also includes exploring the relationship between food and health.</a:t>
            </a:r>
          </a:p>
        </p:txBody>
      </p:sp>
    </p:spTree>
    <p:extLst>
      <p:ext uri="{BB962C8B-B14F-4D97-AF65-F5344CB8AC3E}">
        <p14:creationId xmlns:p14="http://schemas.microsoft.com/office/powerpoint/2010/main" val="2809539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F98D9-209E-2C99-7674-6DA04FF2772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6CB5758-17A9-3D96-822D-771F34A4E0BE}"/>
              </a:ext>
            </a:extLst>
          </p:cNvPr>
          <p:cNvSpPr>
            <a:spLocks noGrp="1"/>
          </p:cNvSpPr>
          <p:nvPr>
            <p:ph type="title"/>
          </p:nvPr>
        </p:nvSpPr>
        <p:spPr/>
        <p:txBody>
          <a:bodyPr/>
          <a:lstStyle/>
          <a:p>
            <a:r>
              <a:rPr kumimoji="1" lang="en-US" altLang="ja-JP" sz="2000" b="1" dirty="0">
                <a:solidFill>
                  <a:srgbClr val="FFFFFF"/>
                </a:solidFill>
                <a:latin typeface="Calibri" panose="020F0502020204030204" pitchFamily="34" charset="0"/>
                <a:ea typeface="Calibri" panose="020F0502020204030204" pitchFamily="34" charset="0"/>
                <a:cs typeface="Calibri" panose="020F0502020204030204" pitchFamily="34" charset="0"/>
              </a:rPr>
              <a:t>Globalization of Education</a:t>
            </a:r>
            <a:endParaRPr kumimoji="1" lang="ja-JP" altLang="en-US" dirty="0">
              <a:latin typeface="Calibri" panose="020F0502020204030204" pitchFamily="34" charset="0"/>
              <a:cs typeface="Calibri" panose="020F0502020204030204" pitchFamily="34" charset="0"/>
            </a:endParaRPr>
          </a:p>
        </p:txBody>
      </p:sp>
      <p:sp>
        <p:nvSpPr>
          <p:cNvPr id="3" name="正方形/長方形 1">
            <a:extLst>
              <a:ext uri="{FF2B5EF4-FFF2-40B4-BE49-F238E27FC236}">
                <a16:creationId xmlns:a16="http://schemas.microsoft.com/office/drawing/2014/main" id="{B4E3AF9B-1394-3CAC-5A4A-87AE0D637CD5}"/>
              </a:ext>
            </a:extLst>
          </p:cNvPr>
          <p:cNvSpPr>
            <a:spLocks noChangeArrowheads="1"/>
          </p:cNvSpPr>
          <p:nvPr/>
        </p:nvSpPr>
        <p:spPr bwMode="auto">
          <a:xfrm>
            <a:off x="244251" y="764704"/>
            <a:ext cx="8655497"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l" eaLnBrk="1" hangingPunct="1">
              <a:spcBef>
                <a:spcPct val="0"/>
              </a:spcBef>
              <a:spcAft>
                <a:spcPct val="0"/>
              </a:spcAft>
              <a:buFont typeface="Wingdings" charset="2"/>
              <a:buChar char="n"/>
            </a:pPr>
            <a:r>
              <a:rPr lang="en-US" sz="1800" dirty="0">
                <a:latin typeface="Calibri" panose="020F0502020204030204" pitchFamily="34" charset="0"/>
                <a:ea typeface="Calibri" panose="020F0502020204030204" pitchFamily="34" charset="0"/>
                <a:cs typeface="Calibri" panose="020F0502020204030204" pitchFamily="34" charset="0"/>
              </a:rPr>
              <a:t> University-wide Study Abroad Programs</a:t>
            </a:r>
          </a:p>
          <a:p>
            <a:pPr lvl="1" algn="l" eaLnBrk="1" hangingPunct="1">
              <a:spcBef>
                <a:spcPct val="0"/>
              </a:spcBef>
            </a:pPr>
            <a:r>
              <a:rPr lang="en-US" sz="1800" dirty="0">
                <a:latin typeface="Calibri" panose="020F0502020204030204" pitchFamily="34" charset="0"/>
                <a:ea typeface="Calibri" panose="020F0502020204030204" pitchFamily="34" charset="0"/>
                <a:cs typeface="Calibri" panose="020F0502020204030204" pitchFamily="34" charset="0"/>
              </a:rPr>
              <a:t>Short-Term Overseas Language Training Programs (Summer and Spring Programs)</a:t>
            </a:r>
          </a:p>
          <a:p>
            <a:pPr lvl="1" algn="l" eaLnBrk="1" hangingPunct="1">
              <a:spcBef>
                <a:spcPct val="0"/>
              </a:spcBef>
            </a:pPr>
            <a:r>
              <a:rPr lang="en-US" sz="1800" dirty="0">
                <a:latin typeface="Calibri" panose="020F0502020204030204" pitchFamily="34" charset="0"/>
                <a:ea typeface="Calibri" panose="020F0502020204030204" pitchFamily="34" charset="0"/>
                <a:cs typeface="Calibri" panose="020F0502020204030204" pitchFamily="34" charset="0"/>
              </a:rPr>
              <a:t>Student Exchange Program (study abroad at partner universities)</a:t>
            </a:r>
          </a:p>
          <a:p>
            <a:pPr lvl="1" algn="l" eaLnBrk="1" hangingPunct="1">
              <a:spcBef>
                <a:spcPct val="0"/>
              </a:spcBef>
            </a:pPr>
            <a:r>
              <a:rPr lang="en-US" sz="1800" dirty="0">
                <a:latin typeface="Calibri" panose="020F0502020204030204" pitchFamily="34" charset="0"/>
                <a:ea typeface="Calibri" panose="020F0502020204030204" pitchFamily="34" charset="0"/>
                <a:cs typeface="Calibri" panose="020F0502020204030204" pitchFamily="34" charset="0"/>
              </a:rPr>
              <a:t>Hokkaido Summer Institute</a:t>
            </a:r>
          </a:p>
          <a:p>
            <a:pPr lvl="1" algn="l" eaLnBrk="1" hangingPunct="1">
              <a:spcBef>
                <a:spcPct val="0"/>
              </a:spcBef>
            </a:pPr>
            <a:r>
              <a:rPr lang="en-US" sz="1800" dirty="0">
                <a:latin typeface="Calibri" panose="020F0502020204030204" pitchFamily="34" charset="0"/>
                <a:ea typeface="Calibri" panose="020F0502020204030204" pitchFamily="34" charset="0"/>
                <a:cs typeface="Calibri" panose="020F0502020204030204" pitchFamily="34" charset="0"/>
              </a:rPr>
              <a:t>Overseas Learning Satellite</a:t>
            </a:r>
          </a:p>
          <a:p>
            <a:pPr lvl="1" algn="l" eaLnBrk="1" hangingPunct="1">
              <a:spcBef>
                <a:spcPct val="0"/>
              </a:spcBef>
            </a:pPr>
            <a:endParaRPr lang="en-US" sz="1800" dirty="0">
              <a:latin typeface="Calibri" panose="020F0502020204030204" pitchFamily="34" charset="0"/>
              <a:ea typeface="Calibri" panose="020F0502020204030204" pitchFamily="34" charset="0"/>
              <a:cs typeface="Calibri" panose="020F0502020204030204" pitchFamily="34" charset="0"/>
            </a:endParaRPr>
          </a:p>
          <a:p>
            <a:pPr algn="l" eaLnBrk="1" hangingPunct="1">
              <a:spcBef>
                <a:spcPct val="0"/>
              </a:spcBef>
              <a:spcAft>
                <a:spcPct val="0"/>
              </a:spcAft>
              <a:buFont typeface="Wingdings" charset="2"/>
              <a:buChar char="n"/>
            </a:pPr>
            <a:endParaRPr lang="en-US" sz="1800" dirty="0">
              <a:latin typeface="Calibri" panose="020F0502020204030204" pitchFamily="34" charset="0"/>
              <a:ea typeface="Calibri" panose="020F0502020204030204" pitchFamily="34" charset="0"/>
              <a:cs typeface="Calibri" panose="020F0502020204030204" pitchFamily="34" charset="0"/>
            </a:endParaRPr>
          </a:p>
          <a:p>
            <a:pPr algn="l" eaLnBrk="1" hangingPunct="1">
              <a:spcBef>
                <a:spcPct val="0"/>
              </a:spcBef>
              <a:spcAft>
                <a:spcPct val="0"/>
              </a:spcAft>
              <a:buFont typeface="Wingdings" charset="2"/>
              <a:buChar char="n"/>
            </a:pPr>
            <a:endParaRPr lang="en-US" sz="1800" dirty="0">
              <a:latin typeface="Calibri" panose="020F0502020204030204" pitchFamily="34" charset="0"/>
              <a:ea typeface="Calibri" panose="020F0502020204030204" pitchFamily="34" charset="0"/>
              <a:cs typeface="Calibri" panose="020F0502020204030204" pitchFamily="34" charset="0"/>
            </a:endParaRPr>
          </a:p>
          <a:p>
            <a:pPr algn="l" eaLnBrk="1" hangingPunct="1">
              <a:spcBef>
                <a:spcPct val="0"/>
              </a:spcBef>
              <a:spcAft>
                <a:spcPct val="0"/>
              </a:spcAft>
              <a:buFont typeface="Wingdings" charset="2"/>
              <a:buChar char="n"/>
            </a:pPr>
            <a:endParaRPr lang="en-US" sz="1800" dirty="0">
              <a:latin typeface="Calibri" panose="020F0502020204030204" pitchFamily="34" charset="0"/>
              <a:ea typeface="Calibri" panose="020F0502020204030204" pitchFamily="34" charset="0"/>
              <a:cs typeface="Calibri" panose="020F0502020204030204" pitchFamily="34" charset="0"/>
            </a:endParaRPr>
          </a:p>
          <a:p>
            <a:pPr algn="l" eaLnBrk="1" hangingPunct="1">
              <a:spcBef>
                <a:spcPct val="0"/>
              </a:spcBef>
              <a:spcAft>
                <a:spcPct val="0"/>
              </a:spcAft>
              <a:buFont typeface="Wingdings" charset="2"/>
              <a:buChar char="n"/>
            </a:pPr>
            <a:endParaRPr lang="en-US" sz="1800" dirty="0">
              <a:latin typeface="Calibri" panose="020F0502020204030204" pitchFamily="34" charset="0"/>
              <a:ea typeface="Calibri" panose="020F0502020204030204" pitchFamily="34" charset="0"/>
              <a:cs typeface="Calibri" panose="020F0502020204030204" pitchFamily="34" charset="0"/>
            </a:endParaRPr>
          </a:p>
          <a:p>
            <a:pPr algn="l" eaLnBrk="1" hangingPunct="1">
              <a:spcBef>
                <a:spcPct val="0"/>
              </a:spcBef>
              <a:spcAft>
                <a:spcPct val="0"/>
              </a:spcAft>
              <a:buFont typeface="Wingdings" charset="2"/>
              <a:buChar char="n"/>
            </a:pPr>
            <a:endParaRPr lang="en-US" sz="1800" dirty="0">
              <a:latin typeface="Calibri" panose="020F0502020204030204" pitchFamily="34" charset="0"/>
              <a:ea typeface="Calibri" panose="020F0502020204030204" pitchFamily="34" charset="0"/>
              <a:cs typeface="Calibri" panose="020F0502020204030204" pitchFamily="34" charset="0"/>
            </a:endParaRPr>
          </a:p>
          <a:p>
            <a:pPr algn="l" eaLnBrk="1" hangingPunct="1">
              <a:spcBef>
                <a:spcPct val="0"/>
              </a:spcBef>
              <a:spcAft>
                <a:spcPct val="0"/>
              </a:spcAft>
              <a:buFont typeface="Wingdings" charset="2"/>
              <a:buChar char="n"/>
            </a:pPr>
            <a:endParaRPr lang="en-US" sz="1800" dirty="0">
              <a:latin typeface="Calibri" panose="020F0502020204030204" pitchFamily="34" charset="0"/>
              <a:ea typeface="Calibri" panose="020F0502020204030204" pitchFamily="34" charset="0"/>
              <a:cs typeface="Calibri" panose="020F0502020204030204" pitchFamily="34" charset="0"/>
            </a:endParaRPr>
          </a:p>
          <a:p>
            <a:pPr algn="l" eaLnBrk="1" hangingPunct="1">
              <a:spcBef>
                <a:spcPct val="0"/>
              </a:spcBef>
              <a:spcAft>
                <a:spcPct val="0"/>
              </a:spcAft>
              <a:buFont typeface="Wingdings" charset="2"/>
              <a:buChar char="n"/>
            </a:pPr>
            <a:endParaRPr lang="en-US" sz="1800" dirty="0">
              <a:latin typeface="Calibri" panose="020F0502020204030204" pitchFamily="34" charset="0"/>
              <a:ea typeface="Calibri" panose="020F0502020204030204" pitchFamily="34" charset="0"/>
              <a:cs typeface="Calibri" panose="020F0502020204030204" pitchFamily="34" charset="0"/>
            </a:endParaRPr>
          </a:p>
          <a:p>
            <a:pPr algn="l" eaLnBrk="1" hangingPunct="1">
              <a:spcBef>
                <a:spcPct val="0"/>
              </a:spcBef>
              <a:spcAft>
                <a:spcPct val="0"/>
              </a:spcAft>
              <a:buFont typeface="Wingdings" charset="2"/>
              <a:buChar char="n"/>
            </a:pPr>
            <a:r>
              <a:rPr lang="en-US" altLang="ja-JP" sz="1800" dirty="0">
                <a:latin typeface="Calibri" panose="020F0502020204030204" pitchFamily="34" charset="0"/>
                <a:ea typeface="Calibri" panose="020F0502020204030204" pitchFamily="34" charset="0"/>
                <a:cs typeface="Calibri" panose="020F0502020204030204" pitchFamily="34" charset="0"/>
              </a:rPr>
              <a:t> Others</a:t>
            </a:r>
          </a:p>
          <a:p>
            <a:pPr lvl="1" algn="l" eaLnBrk="1" hangingPunct="1">
              <a:spcBef>
                <a:spcPct val="0"/>
              </a:spcBef>
            </a:pPr>
            <a:r>
              <a:rPr lang="en-US" altLang="ja-JP" sz="1800" dirty="0">
                <a:latin typeface="Calibri" panose="020F0502020204030204" pitchFamily="34" charset="0"/>
                <a:ea typeface="Calibri" panose="020F0502020204030204" pitchFamily="34" charset="0"/>
                <a:cs typeface="Calibri" panose="020F0502020204030204" pitchFamily="34" charset="0"/>
              </a:rPr>
              <a:t>Cotutelle Program</a:t>
            </a:r>
          </a:p>
          <a:p>
            <a:pPr lvl="1" algn="l" eaLnBrk="1" hangingPunct="1">
              <a:spcBef>
                <a:spcPct val="0"/>
              </a:spcBef>
            </a:pPr>
            <a:r>
              <a:rPr lang="en-US" sz="1800" dirty="0">
                <a:latin typeface="Calibri" panose="020F0502020204030204" pitchFamily="34" charset="0"/>
                <a:ea typeface="Calibri" panose="020F0502020204030204" pitchFamily="34" charset="0"/>
                <a:cs typeface="Calibri" panose="020F0502020204030204" pitchFamily="34" charset="0"/>
              </a:rPr>
              <a:t>Double Degree Program</a:t>
            </a:r>
          </a:p>
          <a:p>
            <a:pPr algn="l" eaLnBrk="1" hangingPunct="1">
              <a:spcBef>
                <a:spcPct val="0"/>
              </a:spcBef>
              <a:spcAft>
                <a:spcPct val="0"/>
              </a:spcAft>
              <a:buFont typeface="Wingdings" charset="2"/>
              <a:buChar char="n"/>
            </a:pPr>
            <a:endParaRPr lang="en-US" sz="1800" dirty="0">
              <a:latin typeface="Calibri" panose="020F0502020204030204" pitchFamily="34" charset="0"/>
              <a:ea typeface="Calibri" panose="020F0502020204030204" pitchFamily="34" charset="0"/>
              <a:cs typeface="Calibri" panose="020F0502020204030204" pitchFamily="34" charset="0"/>
            </a:endParaRPr>
          </a:p>
        </p:txBody>
      </p:sp>
      <p:sp>
        <p:nvSpPr>
          <p:cNvPr id="6" name="四角形: 角を丸くする 5">
            <a:extLst>
              <a:ext uri="{FF2B5EF4-FFF2-40B4-BE49-F238E27FC236}">
                <a16:creationId xmlns:a16="http://schemas.microsoft.com/office/drawing/2014/main" id="{303D3CCF-F1CD-51C7-233E-6BF8FECA4034}"/>
              </a:ext>
            </a:extLst>
          </p:cNvPr>
          <p:cNvSpPr/>
          <p:nvPr/>
        </p:nvSpPr>
        <p:spPr bwMode="auto">
          <a:xfrm>
            <a:off x="479611" y="2528900"/>
            <a:ext cx="8184776" cy="1800200"/>
          </a:xfrm>
          <a:prstGeom prst="roundRect">
            <a:avLst>
              <a:gd name="adj" fmla="val 14489"/>
            </a:avLst>
          </a:prstGeom>
          <a:noFill/>
          <a:ln w="9525" cap="flat" cmpd="sng" algn="ctr">
            <a:solidFill>
              <a:srgbClr val="23651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r>
              <a:rPr lang="en-US" altLang="ja-JP" sz="1600" dirty="0">
                <a:latin typeface="Calibri" panose="020F0502020204030204" pitchFamily="34" charset="0"/>
                <a:ea typeface="Calibri" panose="020F0502020204030204" pitchFamily="34" charset="0"/>
                <a:cs typeface="Calibri" panose="020F0502020204030204" pitchFamily="34" charset="0"/>
              </a:rPr>
              <a:t>Available Scholarships</a:t>
            </a:r>
          </a:p>
          <a:p>
            <a:pPr marL="285750" indent="-285750" algn="l">
              <a:buFont typeface="Wingdings" panose="05000000000000000000" pitchFamily="2" charset="2"/>
              <a:buChar char="Ø"/>
            </a:pPr>
            <a:r>
              <a:rPr lang="en-US" altLang="ja-JP" sz="1600" dirty="0">
                <a:latin typeface="Calibri" panose="020F0502020204030204" pitchFamily="34" charset="0"/>
                <a:ea typeface="Calibri" panose="020F0502020204030204" pitchFamily="34" charset="0"/>
                <a:cs typeface="Calibri" panose="020F0502020204030204" pitchFamily="34" charset="0"/>
              </a:rPr>
              <a:t>Hokkaido University Clark Study Abroad Grant</a:t>
            </a:r>
          </a:p>
          <a:p>
            <a:pPr marL="285750" indent="-285750" algn="l">
              <a:buFont typeface="Wingdings" panose="05000000000000000000" pitchFamily="2" charset="2"/>
              <a:buChar char="Ø"/>
            </a:pPr>
            <a:r>
              <a:rPr lang="en-US" altLang="ja-JP" sz="1600" dirty="0">
                <a:latin typeface="Calibri" panose="020F0502020204030204" pitchFamily="34" charset="0"/>
                <a:ea typeface="Calibri" panose="020F0502020204030204" pitchFamily="34" charset="0"/>
                <a:cs typeface="Calibri" panose="020F0502020204030204" pitchFamily="34" charset="0"/>
              </a:rPr>
              <a:t>JASSO Study Abroad Support Program (for students dispatched to partner institutions)</a:t>
            </a:r>
          </a:p>
          <a:p>
            <a:pPr marL="285750" indent="-285750" algn="l">
              <a:buFont typeface="Wingdings" panose="05000000000000000000" pitchFamily="2" charset="2"/>
              <a:buChar char="Ø"/>
            </a:pPr>
            <a:r>
              <a:rPr lang="en-US" altLang="ja-JP" sz="1600" dirty="0">
                <a:latin typeface="Calibri" panose="020F0502020204030204" pitchFamily="34" charset="0"/>
                <a:ea typeface="Calibri" panose="020F0502020204030204" pitchFamily="34" charset="0"/>
                <a:cs typeface="Calibri" panose="020F0502020204030204" pitchFamily="34" charset="0"/>
              </a:rPr>
              <a:t>Public-Private Partnership Study Abroad Support Program “</a:t>
            </a:r>
            <a:r>
              <a:rPr lang="en-US" altLang="ja-JP" sz="1600" dirty="0" err="1">
                <a:latin typeface="Calibri" panose="020F0502020204030204" pitchFamily="34" charset="0"/>
                <a:ea typeface="Calibri" panose="020F0502020204030204" pitchFamily="34" charset="0"/>
                <a:cs typeface="Calibri" panose="020F0502020204030204" pitchFamily="34" charset="0"/>
              </a:rPr>
              <a:t>Tobitate</a:t>
            </a:r>
            <a:r>
              <a:rPr lang="en-US" altLang="ja-JP" sz="1600" dirty="0">
                <a:latin typeface="Calibri" panose="020F0502020204030204" pitchFamily="34" charset="0"/>
                <a:ea typeface="Calibri" panose="020F0502020204030204" pitchFamily="34" charset="0"/>
                <a:cs typeface="Calibri" panose="020F0502020204030204" pitchFamily="34" charset="0"/>
              </a:rPr>
              <a:t>! </a:t>
            </a:r>
            <a:r>
              <a:rPr lang="en-US" altLang="ja-JP" sz="1600" dirty="0" err="1">
                <a:latin typeface="Calibri" panose="020F0502020204030204" pitchFamily="34" charset="0"/>
                <a:ea typeface="Calibri" panose="020F0502020204030204" pitchFamily="34" charset="0"/>
                <a:cs typeface="Calibri" panose="020F0502020204030204" pitchFamily="34" charset="0"/>
              </a:rPr>
              <a:t>Ryugaku</a:t>
            </a:r>
            <a:r>
              <a:rPr lang="en-US" altLang="ja-JP" sz="1600" dirty="0">
                <a:latin typeface="Calibri" panose="020F0502020204030204" pitchFamily="34" charset="0"/>
                <a:ea typeface="Calibri" panose="020F0502020204030204" pitchFamily="34" charset="0"/>
                <a:cs typeface="Calibri" panose="020F0502020204030204" pitchFamily="34" charset="0"/>
              </a:rPr>
              <a:t> JAPAN New Japan Representative Program”, and more!</a:t>
            </a:r>
          </a:p>
          <a:p>
            <a:pPr marR="0" algn="ctr" defTabSz="914400" rtl="0" eaLnBrk="1" fontAlgn="base" latinLnBrk="0" hangingPunct="1">
              <a:lnSpc>
                <a:spcPct val="100000"/>
              </a:lnSpc>
              <a:spcBef>
                <a:spcPct val="0"/>
              </a:spcBef>
              <a:spcAft>
                <a:spcPct val="0"/>
              </a:spcAft>
              <a:buClrTx/>
              <a:buSzTx/>
              <a:tabLst/>
            </a:pPr>
            <a:endParaRPr kumimoji="1" lang="ja-JP" altLang="en-US" sz="1600" b="0" i="0" u="none" strike="noStrike" cap="none" normalizeH="0" baseline="0" dirty="0">
              <a:ln>
                <a:noFill/>
              </a:ln>
              <a:solidFill>
                <a:schemeClr val="tx1"/>
              </a:solidFill>
              <a:effectLst/>
              <a:latin typeface="Calibri" panose="020F0502020204030204" pitchFamily="34" charset="0"/>
              <a:ea typeface="游ゴシック" panose="020B0400000000000000" pitchFamily="50" charset="-128"/>
              <a:cs typeface="Calibri" panose="020F0502020204030204" pitchFamily="34" charset="0"/>
            </a:endParaRPr>
          </a:p>
        </p:txBody>
      </p:sp>
    </p:spTree>
    <p:extLst>
      <p:ext uri="{BB962C8B-B14F-4D97-AF65-F5344CB8AC3E}">
        <p14:creationId xmlns:p14="http://schemas.microsoft.com/office/powerpoint/2010/main" val="4196264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043C1-D066-0FA0-0C43-052E0A05482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8613BC6-0B36-505C-8342-85736DF0A129}"/>
              </a:ext>
            </a:extLst>
          </p:cNvPr>
          <p:cNvSpPr>
            <a:spLocks noGrp="1"/>
          </p:cNvSpPr>
          <p:nvPr>
            <p:ph type="title"/>
          </p:nvPr>
        </p:nvSpPr>
        <p:spPr/>
        <p:txBody>
          <a:bodyPr/>
          <a:lstStyle/>
          <a:p>
            <a:r>
              <a:rPr kumimoji="1" lang="en-US" altLang="ja-JP" sz="2000" b="1" dirty="0">
                <a:solidFill>
                  <a:srgbClr val="FFFFFF"/>
                </a:solidFill>
                <a:latin typeface="Calibri" panose="020F0502020204030204" pitchFamily="34" charset="0"/>
                <a:ea typeface="Calibri" panose="020F0502020204030204" pitchFamily="34" charset="0"/>
                <a:cs typeface="Calibri" panose="020F0502020204030204" pitchFamily="34" charset="0"/>
              </a:rPr>
              <a:t>Globalization of Education (Nitobe College)</a:t>
            </a:r>
            <a:endParaRPr kumimoji="1" lang="ja-JP" altLang="en-US" dirty="0">
              <a:latin typeface="Calibri" panose="020F0502020204030204" pitchFamily="34" charset="0"/>
              <a:cs typeface="Calibri" panose="020F0502020204030204" pitchFamily="34" charset="0"/>
            </a:endParaRPr>
          </a:p>
        </p:txBody>
      </p:sp>
      <p:sp>
        <p:nvSpPr>
          <p:cNvPr id="3" name="正方形/長方形 1">
            <a:extLst>
              <a:ext uri="{FF2B5EF4-FFF2-40B4-BE49-F238E27FC236}">
                <a16:creationId xmlns:a16="http://schemas.microsoft.com/office/drawing/2014/main" id="{C98C7618-5BF5-BA27-621F-402FB9B53002}"/>
              </a:ext>
            </a:extLst>
          </p:cNvPr>
          <p:cNvSpPr>
            <a:spLocks noChangeArrowheads="1"/>
          </p:cNvSpPr>
          <p:nvPr/>
        </p:nvSpPr>
        <p:spPr bwMode="auto">
          <a:xfrm>
            <a:off x="251520" y="612844"/>
            <a:ext cx="8712968" cy="4852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l" eaLnBrk="1" hangingPunct="1">
              <a:spcBef>
                <a:spcPct val="0"/>
              </a:spcBef>
              <a:spcAft>
                <a:spcPts val="800"/>
              </a:spcAft>
              <a:buFont typeface="Wingdings" charset="2"/>
              <a:buChar char="n"/>
            </a:pPr>
            <a:r>
              <a:rPr lang="en-US" sz="1600" dirty="0">
                <a:latin typeface="Calibri" panose="020F0502020204030204" pitchFamily="34" charset="0"/>
                <a:ea typeface="Calibri" panose="020F0502020204030204" pitchFamily="34" charset="0"/>
                <a:cs typeface="Calibri" panose="020F0502020204030204" pitchFamily="34" charset="0"/>
              </a:rPr>
              <a:t> Nitobe College</a:t>
            </a:r>
          </a:p>
          <a:p>
            <a:pPr algn="l" eaLnBrk="1" hangingPunct="1">
              <a:spcBef>
                <a:spcPct val="0"/>
              </a:spcBef>
              <a:spcAft>
                <a:spcPts val="800"/>
              </a:spcAft>
              <a:buFontTx/>
              <a:buNone/>
            </a:pPr>
            <a:r>
              <a:rPr lang="en-US" sz="1600" b="0" dirty="0">
                <a:solidFill>
                  <a:srgbClr val="92D050"/>
                </a:solidFill>
                <a:latin typeface="Calibri" panose="020F0502020204030204" pitchFamily="34" charset="0"/>
                <a:ea typeface="Calibri" panose="020F0502020204030204" pitchFamily="34" charset="0"/>
                <a:cs typeface="Calibri" panose="020F0502020204030204" pitchFamily="34" charset="0"/>
              </a:rPr>
              <a:t>　</a:t>
            </a:r>
            <a:r>
              <a:rPr lang="en-US" sz="1600" b="0" dirty="0">
                <a:latin typeface="Calibri" panose="020F0502020204030204" pitchFamily="34" charset="0"/>
                <a:ea typeface="Calibri" panose="020F0502020204030204" pitchFamily="34" charset="0"/>
                <a:cs typeface="Calibri" panose="020F0502020204030204" pitchFamily="34" charset="0"/>
              </a:rPr>
              <a:t>The Nitobe College Honors Program is an interdisciplinary educational program that cultivates the mindset and skills necessary to thrive in global society, complementing specialized education and research in students’ respective undergraduate and graduate schools. </a:t>
            </a:r>
          </a:p>
          <a:p>
            <a:pPr algn="l" eaLnBrk="1" hangingPunct="1">
              <a:spcBef>
                <a:spcPct val="0"/>
              </a:spcBef>
              <a:spcAft>
                <a:spcPts val="800"/>
              </a:spcAft>
              <a:buFontTx/>
              <a:buNone/>
            </a:pPr>
            <a:r>
              <a:rPr lang="en-US" sz="1600" b="0" dirty="0">
                <a:latin typeface="Calibri" panose="020F0502020204030204" pitchFamily="34" charset="0"/>
                <a:ea typeface="Calibri" panose="020F0502020204030204" pitchFamily="34" charset="0"/>
                <a:cs typeface="Calibri" panose="020F0502020204030204" pitchFamily="34" charset="0"/>
              </a:rPr>
              <a:t>[Undergraduate Curriculum]</a:t>
            </a:r>
          </a:p>
          <a:p>
            <a:pPr marL="270000" indent="-187200" algn="l" eaLnBrk="1" hangingPunct="1">
              <a:spcBef>
                <a:spcPct val="0"/>
              </a:spcBef>
              <a:spcAft>
                <a:spcPts val="800"/>
              </a:spcAft>
              <a:buFont typeface="Arial"/>
              <a:buChar char="•"/>
            </a:pPr>
            <a:r>
              <a:rPr lang="en-US" sz="1600" b="0" dirty="0">
                <a:latin typeface="Calibri" panose="020F0502020204030204" pitchFamily="34" charset="0"/>
                <a:ea typeface="Calibri" panose="020F0502020204030204" pitchFamily="34" charset="0"/>
                <a:cs typeface="Calibri" panose="020F0502020204030204" pitchFamily="34" charset="0"/>
              </a:rPr>
              <a:t>While pursuing their undergraduate education, students can take courses offered through Nitobe College to acquire a broad range of knowledge and experience.</a:t>
            </a:r>
          </a:p>
          <a:p>
            <a:pPr marL="270000" indent="-187200" algn="l" eaLnBrk="1" hangingPunct="1">
              <a:spcBef>
                <a:spcPct val="0"/>
              </a:spcBef>
              <a:spcAft>
                <a:spcPts val="800"/>
              </a:spcAft>
              <a:buFont typeface="Arial"/>
              <a:buChar char="•"/>
            </a:pPr>
            <a:r>
              <a:rPr lang="en-US" sz="1600" b="0" dirty="0">
                <a:latin typeface="Calibri" panose="020F0502020204030204" pitchFamily="34" charset="0"/>
                <a:ea typeface="Calibri" panose="020F0502020204030204" pitchFamily="34" charset="0"/>
                <a:cs typeface="Calibri" panose="020F0502020204030204" pitchFamily="34" charset="0"/>
              </a:rPr>
              <a:t>This interdisciplinary curriculum is open to students across all twelve undergraduate schools at Hokkaido University.</a:t>
            </a:r>
          </a:p>
          <a:p>
            <a:pPr marL="270000" indent="-187200" algn="l" eaLnBrk="1" hangingPunct="1">
              <a:spcBef>
                <a:spcPct val="0"/>
              </a:spcBef>
              <a:spcAft>
                <a:spcPts val="800"/>
              </a:spcAft>
              <a:buFont typeface="Arial"/>
              <a:buChar char="•"/>
            </a:pPr>
            <a:r>
              <a:rPr lang="en-US" sz="1600" b="0" dirty="0">
                <a:latin typeface="Calibri" panose="020F0502020204030204" pitchFamily="34" charset="0"/>
                <a:ea typeface="Calibri" panose="020F0502020204030204" pitchFamily="34" charset="0"/>
                <a:cs typeface="Calibri" panose="020F0502020204030204" pitchFamily="34" charset="0"/>
              </a:rPr>
              <a:t>Students participate in either long-term or short-term study abroad programs.</a:t>
            </a:r>
          </a:p>
          <a:p>
            <a:pPr marL="270000" indent="-187200" algn="l" eaLnBrk="1" hangingPunct="1">
              <a:spcBef>
                <a:spcPct val="0"/>
              </a:spcBef>
              <a:spcAft>
                <a:spcPts val="800"/>
              </a:spcAft>
              <a:buFont typeface="Arial"/>
              <a:buChar char="•"/>
            </a:pPr>
            <a:r>
              <a:rPr lang="en-US" sz="1600" b="0" dirty="0">
                <a:latin typeface="Calibri" panose="020F0502020204030204" pitchFamily="34" charset="0"/>
                <a:ea typeface="Calibri" panose="020F0502020204030204" pitchFamily="34" charset="0"/>
                <a:cs typeface="Calibri" panose="020F0502020204030204" pitchFamily="34" charset="0"/>
              </a:rPr>
              <a:t>Classes in Practical English for Overseas Education, Arts and Science Courses in English, and Undergraduate specialized subjects, are offered to help students develop practical English skills.</a:t>
            </a:r>
          </a:p>
          <a:p>
            <a:pPr marL="270000" indent="-187200" algn="l" eaLnBrk="1" hangingPunct="1">
              <a:spcBef>
                <a:spcPct val="0"/>
              </a:spcBef>
              <a:spcAft>
                <a:spcPts val="800"/>
              </a:spcAft>
              <a:buFont typeface="Arial"/>
              <a:buChar char="•"/>
            </a:pPr>
            <a:r>
              <a:rPr lang="en-US" sz="1600" b="0" dirty="0">
                <a:latin typeface="Calibri" panose="020F0502020204030204" pitchFamily="34" charset="0"/>
                <a:ea typeface="Calibri" panose="020F0502020204030204" pitchFamily="34" charset="0"/>
                <a:cs typeface="Calibri" panose="020F0502020204030204" pitchFamily="34" charset="0"/>
              </a:rPr>
              <a:t>Co-learning in Multicultural Classrooms, held with international students from various countries and regions, are offered to deepen students' multicultural understanding.</a:t>
            </a:r>
          </a:p>
          <a:p>
            <a:pPr marL="270000" indent="-187200" algn="l" eaLnBrk="1" hangingPunct="1">
              <a:spcBef>
                <a:spcPct val="0"/>
              </a:spcBef>
              <a:spcAft>
                <a:spcPts val="800"/>
              </a:spcAft>
              <a:buFont typeface="Arial"/>
              <a:buChar char="•"/>
            </a:pPr>
            <a:r>
              <a:rPr lang="en-US" sz="1600" b="0" dirty="0">
                <a:latin typeface="Calibri" panose="020F0502020204030204" pitchFamily="34" charset="0"/>
                <a:ea typeface="Calibri" panose="020F0502020204030204" pitchFamily="34" charset="0"/>
                <a:cs typeface="Calibri" panose="020F0502020204030204" pitchFamily="34" charset="0"/>
              </a:rPr>
              <a:t>Students who have earned 9 credits from specified courses and completed all other requirements will receive a certificate of completion.</a:t>
            </a:r>
            <a:endParaRPr lang="en-US" altLang="ja-JP" sz="1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98015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1F9DF2-505F-FEA1-C35B-F1E471A02357}"/>
              </a:ext>
            </a:extLst>
          </p:cNvPr>
          <p:cNvSpPr>
            <a:spLocks noGrp="1"/>
          </p:cNvSpPr>
          <p:nvPr>
            <p:ph type="title"/>
          </p:nvPr>
        </p:nvSpPr>
        <p:spPr/>
        <p:txBody>
          <a:bodyPr/>
          <a:lstStyle/>
          <a:p>
            <a:r>
              <a:rPr kumimoji="1" lang="en-US" altLang="ja-JP" sz="2000" b="1" dirty="0">
                <a:solidFill>
                  <a:srgbClr val="FFFFFF"/>
                </a:solidFill>
                <a:latin typeface="Calibri" panose="020F0502020204030204" pitchFamily="34" charset="0"/>
                <a:ea typeface="Calibri" panose="020F0502020204030204" pitchFamily="34" charset="0"/>
                <a:cs typeface="Calibri" panose="020F0502020204030204" pitchFamily="34" charset="0"/>
              </a:rPr>
              <a:t>Globalization of Education (Nitobe College)</a:t>
            </a:r>
            <a:endParaRPr kumimoji="1" lang="ja-JP" altLang="en-US" dirty="0">
              <a:latin typeface="Calibri" panose="020F0502020204030204" pitchFamily="34" charset="0"/>
              <a:cs typeface="Calibri" panose="020F0502020204030204" pitchFamily="34" charset="0"/>
            </a:endParaRPr>
          </a:p>
        </p:txBody>
      </p:sp>
      <p:sp>
        <p:nvSpPr>
          <p:cNvPr id="3" name="正方形/長方形 1">
            <a:extLst>
              <a:ext uri="{FF2B5EF4-FFF2-40B4-BE49-F238E27FC236}">
                <a16:creationId xmlns:a16="http://schemas.microsoft.com/office/drawing/2014/main" id="{3585C141-8AAA-DE64-5BB3-73035A403242}"/>
              </a:ext>
            </a:extLst>
          </p:cNvPr>
          <p:cNvSpPr>
            <a:spLocks noChangeArrowheads="1"/>
          </p:cNvSpPr>
          <p:nvPr/>
        </p:nvSpPr>
        <p:spPr bwMode="auto">
          <a:xfrm>
            <a:off x="251520" y="693271"/>
            <a:ext cx="8712968"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l" eaLnBrk="1" hangingPunct="1">
              <a:spcBef>
                <a:spcPct val="0"/>
              </a:spcBef>
              <a:spcAft>
                <a:spcPts val="800"/>
              </a:spcAft>
            </a:pPr>
            <a:r>
              <a:rPr lang="en-US" sz="1800" b="0" dirty="0">
                <a:latin typeface="Calibri" panose="020F0502020204030204" pitchFamily="34" charset="0"/>
                <a:ea typeface="Calibri" panose="020F0502020204030204" pitchFamily="34" charset="0"/>
                <a:cs typeface="Calibri" panose="020F0502020204030204" pitchFamily="34" charset="0"/>
              </a:rPr>
              <a:t>[Graduate Curriculum]</a:t>
            </a:r>
          </a:p>
          <a:p>
            <a:pPr marL="270000" indent="-187200" algn="l" eaLnBrk="1" hangingPunct="1">
              <a:spcBef>
                <a:spcPct val="0"/>
              </a:spcBef>
              <a:spcAft>
                <a:spcPts val="800"/>
              </a:spcAft>
              <a:buFont typeface="Arial"/>
              <a:buChar char="•"/>
            </a:pPr>
            <a:r>
              <a:rPr lang="en-US" sz="1800" b="0" dirty="0">
                <a:latin typeface="Calibri" panose="020F0502020204030204" pitchFamily="34" charset="0"/>
                <a:ea typeface="Calibri" panose="020F0502020204030204" pitchFamily="34" charset="0"/>
                <a:cs typeface="Calibri" panose="020F0502020204030204" pitchFamily="34" charset="0"/>
              </a:rPr>
              <a:t>This program is open to all graduate students enrolled in master's and professional degree programs at Hokkaido University.</a:t>
            </a:r>
          </a:p>
          <a:p>
            <a:pPr marL="270000" indent="-187200" algn="l" eaLnBrk="1" hangingPunct="1">
              <a:spcBef>
                <a:spcPct val="0"/>
              </a:spcBef>
              <a:spcAft>
                <a:spcPts val="800"/>
              </a:spcAft>
              <a:buFont typeface="Arial"/>
              <a:buChar char="•"/>
            </a:pPr>
            <a:r>
              <a:rPr lang="en-US" sz="1800" b="0" dirty="0">
                <a:latin typeface="Calibri" panose="020F0502020204030204" pitchFamily="34" charset="0"/>
                <a:ea typeface="Calibri" panose="020F0502020204030204" pitchFamily="34" charset="0"/>
                <a:cs typeface="Calibri" panose="020F0502020204030204" pitchFamily="34" charset="0"/>
              </a:rPr>
              <a:t>Students with diverse expertise and cultural backgrounds practice creative and critical thinking, leadership, problem-solving, and problem identification together. Through this process, they acquire the “3+1 Competencies” (Sustainable Personal Development, Team Organization and Management, Knowledge Sharing and Application for Social Benefit, and Professional Ethics). </a:t>
            </a:r>
          </a:p>
          <a:p>
            <a:pPr marL="270000" indent="-187200" algn="l" eaLnBrk="1" hangingPunct="1">
              <a:spcBef>
                <a:spcPct val="0"/>
              </a:spcBef>
              <a:spcAft>
                <a:spcPts val="800"/>
              </a:spcAft>
              <a:buFont typeface="Arial"/>
              <a:buChar char="•"/>
            </a:pPr>
            <a:r>
              <a:rPr lang="en-US" sz="1800" b="0" dirty="0">
                <a:latin typeface="Calibri" panose="020F0502020204030204" pitchFamily="34" charset="0"/>
                <a:ea typeface="Calibri" panose="020F0502020204030204" pitchFamily="34" charset="0"/>
                <a:cs typeface="Calibri" panose="020F0502020204030204" pitchFamily="34" charset="0"/>
              </a:rPr>
              <a:t>The program consists of multiple courses, including two core subjects taught in English.</a:t>
            </a:r>
            <a:endParaRPr lang="en-US" sz="1800" b="0" strike="sngStrike" dirty="0">
              <a:latin typeface="Calibri" panose="020F0502020204030204" pitchFamily="34" charset="0"/>
              <a:ea typeface="Calibri" panose="020F0502020204030204" pitchFamily="34" charset="0"/>
              <a:cs typeface="Calibri" panose="020F0502020204030204" pitchFamily="34" charset="0"/>
            </a:endParaRPr>
          </a:p>
          <a:p>
            <a:pPr marL="270000" indent="-187200" algn="l" eaLnBrk="1" hangingPunct="1">
              <a:spcBef>
                <a:spcPct val="0"/>
              </a:spcBef>
              <a:spcAft>
                <a:spcPts val="800"/>
              </a:spcAft>
              <a:buFont typeface="Arial"/>
              <a:buChar char="•"/>
            </a:pPr>
            <a:r>
              <a:rPr lang="en-US" sz="1800" b="0" dirty="0">
                <a:latin typeface="Calibri" panose="020F0502020204030204" pitchFamily="34" charset="0"/>
                <a:ea typeface="Calibri" panose="020F0502020204030204" pitchFamily="34" charset="0"/>
                <a:cs typeface="Calibri" panose="020F0502020204030204" pitchFamily="34" charset="0"/>
              </a:rPr>
              <a:t>Core subjects are offered as Inter-Graduate School Classes.</a:t>
            </a:r>
          </a:p>
          <a:p>
            <a:pPr marL="270000" indent="-187200" algn="l" eaLnBrk="1" hangingPunct="1">
              <a:spcBef>
                <a:spcPct val="0"/>
              </a:spcBef>
              <a:spcAft>
                <a:spcPts val="800"/>
              </a:spcAft>
              <a:buFont typeface="Arial"/>
              <a:buChar char="•"/>
            </a:pPr>
            <a:r>
              <a:rPr lang="en-US" sz="1800" b="0" dirty="0">
                <a:latin typeface="Calibri" panose="020F0502020204030204" pitchFamily="34" charset="0"/>
                <a:ea typeface="Calibri" panose="020F0502020204030204" pitchFamily="34" charset="0"/>
                <a:cs typeface="Calibri" panose="020F0502020204030204" pitchFamily="34" charset="0"/>
              </a:rPr>
              <a:t>Students who earn the required 4 credits will receive a certificate of completion.</a:t>
            </a:r>
          </a:p>
          <a:p>
            <a:pPr marL="270000" indent="-187200" algn="l" eaLnBrk="1" hangingPunct="1">
              <a:spcBef>
                <a:spcPct val="0"/>
              </a:spcBef>
              <a:spcAft>
                <a:spcPts val="800"/>
              </a:spcAft>
              <a:buFont typeface="Arial"/>
              <a:buChar char="•"/>
            </a:pPr>
            <a:r>
              <a:rPr lang="en-US" sz="1800" b="0" dirty="0">
                <a:latin typeface="Calibri" panose="020F0502020204030204" pitchFamily="34" charset="0"/>
                <a:ea typeface="Calibri" panose="020F0502020204030204" pitchFamily="34" charset="0"/>
                <a:cs typeface="Calibri" panose="020F0502020204030204" pitchFamily="34" charset="0"/>
              </a:rPr>
              <a:t>Completion is possible in as little as six months.</a:t>
            </a:r>
          </a:p>
        </p:txBody>
      </p:sp>
    </p:spTree>
    <p:extLst>
      <p:ext uri="{BB962C8B-B14F-4D97-AF65-F5344CB8AC3E}">
        <p14:creationId xmlns:p14="http://schemas.microsoft.com/office/powerpoint/2010/main" val="94095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bwMode="auto">
          <a:xfrm>
            <a:off x="107504" y="18120"/>
            <a:ext cx="3527995" cy="492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defRPr/>
            </a:pPr>
            <a:endParaRPr lang="ja-JP" altLang="en-US" sz="3200" b="1" dirty="0">
              <a:solidFill>
                <a:schemeClr val="bg1"/>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16387" name="正方形/長方形 2"/>
          <p:cNvSpPr>
            <a:spLocks noChangeArrowheads="1"/>
          </p:cNvSpPr>
          <p:nvPr/>
        </p:nvSpPr>
        <p:spPr bwMode="auto">
          <a:xfrm>
            <a:off x="539552" y="681945"/>
            <a:ext cx="8280920" cy="4847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l" eaLnBrk="1" hangingPunct="1">
              <a:spcBef>
                <a:spcPct val="0"/>
              </a:spcBef>
              <a:buFont typeface="Wingdings" charset="2"/>
              <a:buChar char="n"/>
            </a:pPr>
            <a:r>
              <a:rPr lang="en-US" sz="1500" dirty="0">
                <a:latin typeface="Calibri" panose="020F0502020204030204" pitchFamily="34" charset="0"/>
                <a:ea typeface="Calibri" panose="020F0502020204030204" pitchFamily="34" charset="0"/>
                <a:cs typeface="Calibri" panose="020F0502020204030204" pitchFamily="34" charset="0"/>
              </a:rPr>
              <a:t>Teaching Licenses</a:t>
            </a:r>
          </a:p>
          <a:p>
            <a:pPr algn="l" eaLnBrk="1" hangingPunct="1">
              <a:spcBef>
                <a:spcPct val="0"/>
              </a:spcBef>
              <a:buFontTx/>
              <a:buNone/>
            </a:pPr>
            <a:r>
              <a:rPr lang="en-US" sz="1500" dirty="0">
                <a:latin typeface="Calibri" panose="020F0502020204030204" pitchFamily="34" charset="0"/>
                <a:ea typeface="Calibri" panose="020F0502020204030204" pitchFamily="34" charset="0"/>
                <a:cs typeface="Calibri" panose="020F0502020204030204" pitchFamily="34" charset="0"/>
              </a:rPr>
              <a:t>[Teaching Licenses available through the School and </a:t>
            </a:r>
            <a:r>
              <a:rPr lang="en-US" altLang="ja-JP" sz="1500" dirty="0">
                <a:latin typeface="Calibri" panose="020F0502020204030204" pitchFamily="34" charset="0"/>
                <a:ea typeface="Calibri" panose="020F0502020204030204" pitchFamily="34" charset="0"/>
                <a:cs typeface="Calibri" panose="020F0502020204030204" pitchFamily="34" charset="0"/>
              </a:rPr>
              <a:t>Graduate </a:t>
            </a:r>
            <a:r>
              <a:rPr lang="en-US" sz="1500" dirty="0">
                <a:latin typeface="Calibri" panose="020F0502020204030204" pitchFamily="34" charset="0"/>
                <a:ea typeface="Calibri" panose="020F0502020204030204" pitchFamily="34" charset="0"/>
                <a:cs typeface="Calibri" panose="020F0502020204030204" pitchFamily="34" charset="0"/>
              </a:rPr>
              <a:t>School of Agriculture]</a:t>
            </a:r>
          </a:p>
          <a:p>
            <a:pPr algn="l" eaLnBrk="1" hangingPunct="1">
              <a:spcBef>
                <a:spcPct val="0"/>
              </a:spcBef>
              <a:buFontTx/>
              <a:buNone/>
            </a:pPr>
            <a:r>
              <a:rPr lang="en-US" sz="1500" b="0" dirty="0">
                <a:latin typeface="Calibri" panose="020F0502020204030204" pitchFamily="34" charset="0"/>
                <a:ea typeface="Calibri" panose="020F0502020204030204" pitchFamily="34" charset="0"/>
                <a:cs typeface="Calibri" panose="020F0502020204030204" pitchFamily="34" charset="0"/>
              </a:rPr>
              <a:t>　　</a:t>
            </a:r>
            <a:r>
              <a:rPr lang="en-US" sz="1400" b="0" dirty="0">
                <a:latin typeface="Calibri" panose="020F0502020204030204" pitchFamily="34" charset="0"/>
                <a:ea typeface="Calibri" panose="020F0502020204030204" pitchFamily="34" charset="0"/>
                <a:cs typeface="Calibri" panose="020F0502020204030204" pitchFamily="34" charset="0"/>
              </a:rPr>
              <a:t>・ Junior High School Type 1 License [Social Studies]: Department of Agricultural Economics</a:t>
            </a:r>
          </a:p>
          <a:p>
            <a:pPr algn="l" eaLnBrk="1" hangingPunct="1">
              <a:spcBef>
                <a:spcPct val="0"/>
              </a:spcBef>
              <a:buFontTx/>
              <a:buNone/>
            </a:pPr>
            <a:r>
              <a:rPr lang="en-US" sz="1400" b="0" dirty="0">
                <a:latin typeface="Calibri" panose="020F0502020204030204" pitchFamily="34" charset="0"/>
                <a:ea typeface="Calibri" panose="020F0502020204030204" pitchFamily="34" charset="0"/>
                <a:cs typeface="Calibri" panose="020F0502020204030204" pitchFamily="34" charset="0"/>
              </a:rPr>
              <a:t>　　・ High School Type 1 License [Civics]: Department of Agricultural Economics</a:t>
            </a:r>
          </a:p>
          <a:p>
            <a:pPr algn="l" eaLnBrk="1" hangingPunct="1">
              <a:spcBef>
                <a:spcPct val="0"/>
              </a:spcBef>
              <a:buFontTx/>
              <a:buNone/>
            </a:pPr>
            <a:r>
              <a:rPr lang="en-US" sz="1400" b="0" dirty="0">
                <a:latin typeface="Calibri" panose="020F0502020204030204" pitchFamily="34" charset="0"/>
                <a:ea typeface="Calibri" panose="020F0502020204030204" pitchFamily="34" charset="0"/>
                <a:cs typeface="Calibri" panose="020F0502020204030204" pitchFamily="34" charset="0"/>
              </a:rPr>
              <a:t>　　・ High School Type 1 License [Science]: All six departments except the Department of   </a:t>
            </a:r>
          </a:p>
          <a:p>
            <a:pPr algn="l" eaLnBrk="1" hangingPunct="1">
              <a:spcBef>
                <a:spcPct val="0"/>
              </a:spcBef>
              <a:buFontTx/>
              <a:buNone/>
            </a:pPr>
            <a:r>
              <a:rPr lang="en-US" sz="1400" b="0" dirty="0">
                <a:latin typeface="Calibri" panose="020F0502020204030204" pitchFamily="34" charset="0"/>
                <a:ea typeface="Calibri" panose="020F0502020204030204" pitchFamily="34" charset="0"/>
                <a:cs typeface="Calibri" panose="020F0502020204030204" pitchFamily="34" charset="0"/>
              </a:rPr>
              <a:t>            Agricultural Economics</a:t>
            </a:r>
          </a:p>
          <a:p>
            <a:pPr algn="l" eaLnBrk="1" hangingPunct="1">
              <a:spcBef>
                <a:spcPct val="0"/>
              </a:spcBef>
              <a:buFontTx/>
              <a:buNone/>
            </a:pPr>
            <a:r>
              <a:rPr lang="en-US" sz="1400" b="0" dirty="0">
                <a:latin typeface="Calibri" panose="020F0502020204030204" pitchFamily="34" charset="0"/>
                <a:ea typeface="Calibri" panose="020F0502020204030204" pitchFamily="34" charset="0"/>
                <a:cs typeface="Calibri" panose="020F0502020204030204" pitchFamily="34" charset="0"/>
              </a:rPr>
              <a:t>　　・ High School Type 1 License [Agriculture]: All departments of the School of Agriculture</a:t>
            </a:r>
          </a:p>
          <a:p>
            <a:pPr algn="l" eaLnBrk="1" hangingPunct="1">
              <a:spcBef>
                <a:spcPct val="0"/>
              </a:spcBef>
              <a:buFontTx/>
              <a:buNone/>
            </a:pPr>
            <a:r>
              <a:rPr lang="en-US" sz="1400" b="0" dirty="0">
                <a:latin typeface="Calibri" panose="020F0502020204030204" pitchFamily="34" charset="0"/>
                <a:ea typeface="Calibri" panose="020F0502020204030204" pitchFamily="34" charset="0"/>
                <a:cs typeface="Calibri" panose="020F0502020204030204" pitchFamily="34" charset="0"/>
              </a:rPr>
              <a:t>　　・ High School Advanced License [Agriculture]: All departments of the Graduate School of  </a:t>
            </a:r>
          </a:p>
          <a:p>
            <a:pPr algn="l" eaLnBrk="1" hangingPunct="1">
              <a:spcBef>
                <a:spcPct val="0"/>
              </a:spcBef>
              <a:buFontTx/>
              <a:buNone/>
            </a:pPr>
            <a:r>
              <a:rPr lang="en-US" sz="1400" b="0" dirty="0">
                <a:latin typeface="Calibri" panose="020F0502020204030204" pitchFamily="34" charset="0"/>
                <a:ea typeface="Calibri" panose="020F0502020204030204" pitchFamily="34" charset="0"/>
                <a:cs typeface="Calibri" panose="020F0502020204030204" pitchFamily="34" charset="0"/>
              </a:rPr>
              <a:t>            Agriculture</a:t>
            </a:r>
          </a:p>
          <a:p>
            <a:pPr algn="l" eaLnBrk="1" hangingPunct="1">
              <a:spcBef>
                <a:spcPct val="0"/>
              </a:spcBef>
              <a:spcAft>
                <a:spcPct val="0"/>
              </a:spcAft>
              <a:buFontTx/>
              <a:buNone/>
            </a:pPr>
            <a:r>
              <a:rPr lang="en-US" sz="1500" b="0" dirty="0">
                <a:latin typeface="Calibri" panose="020F0502020204030204" pitchFamily="34" charset="0"/>
                <a:ea typeface="Calibri" panose="020F0502020204030204" pitchFamily="34" charset="0"/>
                <a:cs typeface="Calibri" panose="020F0502020204030204" pitchFamily="34" charset="0"/>
              </a:rPr>
              <a:t> </a:t>
            </a:r>
          </a:p>
          <a:p>
            <a:pPr algn="l" eaLnBrk="1" hangingPunct="1">
              <a:spcBef>
                <a:spcPct val="0"/>
              </a:spcBef>
              <a:spcAft>
                <a:spcPct val="0"/>
              </a:spcAft>
              <a:buFont typeface="Wingdings" charset="2"/>
              <a:buChar char="n"/>
            </a:pPr>
            <a:r>
              <a:rPr lang="en-US" sz="1500" dirty="0">
                <a:latin typeface="Calibri" panose="020F0502020204030204" pitchFamily="34" charset="0"/>
                <a:ea typeface="Calibri" panose="020F0502020204030204" pitchFamily="34" charset="0"/>
                <a:cs typeface="Calibri" panose="020F0502020204030204" pitchFamily="34" charset="0"/>
              </a:rPr>
              <a:t>Food Sanitation Manager and Food Hygiene Monitor</a:t>
            </a:r>
          </a:p>
          <a:p>
            <a:pPr algn="l" eaLnBrk="1" hangingPunct="1">
              <a:spcBef>
                <a:spcPct val="0"/>
              </a:spcBef>
              <a:spcAft>
                <a:spcPct val="0"/>
              </a:spcAft>
              <a:buFont typeface="Wingdings" charset="2"/>
              <a:buChar char="n"/>
            </a:pPr>
            <a:r>
              <a:rPr lang="en-US" sz="1500" dirty="0">
                <a:latin typeface="Calibri" panose="020F0502020204030204" pitchFamily="34" charset="0"/>
                <a:ea typeface="Calibri" panose="020F0502020204030204" pitchFamily="34" charset="0"/>
                <a:cs typeface="Calibri" panose="020F0502020204030204" pitchFamily="34" charset="0"/>
              </a:rPr>
              <a:t>Livestock Artificial Insemination Specialist</a:t>
            </a:r>
          </a:p>
          <a:p>
            <a:pPr algn="l" eaLnBrk="1" hangingPunct="1">
              <a:spcBef>
                <a:spcPct val="0"/>
              </a:spcBef>
              <a:spcAft>
                <a:spcPct val="0"/>
              </a:spcAft>
              <a:buFont typeface="Wingdings" charset="2"/>
              <a:buChar char="n"/>
            </a:pPr>
            <a:r>
              <a:rPr lang="en-US" sz="1500" dirty="0">
                <a:latin typeface="Calibri" panose="020F0502020204030204" pitchFamily="34" charset="0"/>
                <a:ea typeface="Calibri" panose="020F0502020204030204" pitchFamily="34" charset="0"/>
                <a:cs typeface="Calibri" panose="020F0502020204030204" pitchFamily="34" charset="0"/>
              </a:rPr>
              <a:t>Assistant Registered Surveyor</a:t>
            </a:r>
          </a:p>
          <a:p>
            <a:pPr algn="l" eaLnBrk="1" hangingPunct="1">
              <a:spcBef>
                <a:spcPct val="0"/>
              </a:spcBef>
              <a:spcAft>
                <a:spcPct val="0"/>
              </a:spcAft>
              <a:buFont typeface="Wingdings" charset="2"/>
              <a:buChar char="n"/>
            </a:pPr>
            <a:r>
              <a:rPr lang="en-US" sz="1500" dirty="0">
                <a:latin typeface="Calibri" panose="020F0502020204030204" pitchFamily="34" charset="0"/>
                <a:ea typeface="Calibri" panose="020F0502020204030204" pitchFamily="34" charset="0"/>
                <a:cs typeface="Calibri" panose="020F0502020204030204" pitchFamily="34" charset="0"/>
              </a:rPr>
              <a:t>Assistant Arborist</a:t>
            </a:r>
          </a:p>
          <a:p>
            <a:pPr algn="l" eaLnBrk="1" hangingPunct="1">
              <a:spcBef>
                <a:spcPct val="0"/>
              </a:spcBef>
              <a:spcAft>
                <a:spcPct val="0"/>
              </a:spcAft>
              <a:buFont typeface="Wingdings" charset="2"/>
              <a:buChar char="n"/>
            </a:pPr>
            <a:r>
              <a:rPr lang="en-US" sz="1500" dirty="0">
                <a:latin typeface="Calibri" panose="020F0502020204030204" pitchFamily="34" charset="0"/>
                <a:ea typeface="Calibri" panose="020F0502020204030204" pitchFamily="34" charset="0"/>
                <a:cs typeface="Calibri" panose="020F0502020204030204" pitchFamily="34" charset="0"/>
              </a:rPr>
              <a:t>Assistant Nature Restoration Promoter</a:t>
            </a:r>
          </a:p>
          <a:p>
            <a:pPr algn="l" eaLnBrk="1" hangingPunct="1">
              <a:spcBef>
                <a:spcPct val="0"/>
              </a:spcBef>
              <a:spcAft>
                <a:spcPct val="0"/>
              </a:spcAft>
              <a:buFont typeface="Wingdings" charset="2"/>
              <a:buChar char="n"/>
            </a:pPr>
            <a:r>
              <a:rPr lang="en-US" sz="1500" dirty="0">
                <a:latin typeface="Calibri" panose="020F0502020204030204" pitchFamily="34" charset="0"/>
                <a:ea typeface="Calibri" panose="020F0502020204030204" pitchFamily="34" charset="0"/>
                <a:cs typeface="Calibri" panose="020F0502020204030204" pitchFamily="34" charset="0"/>
              </a:rPr>
              <a:t>Class A Hazardous Materials Engineer (Eligible to Sit for Official Qualification Exam)</a:t>
            </a:r>
          </a:p>
          <a:p>
            <a:pPr algn="l" eaLnBrk="1" hangingPunct="1">
              <a:spcBef>
                <a:spcPct val="0"/>
              </a:spcBef>
              <a:spcAft>
                <a:spcPct val="0"/>
              </a:spcAft>
              <a:buFont typeface="Wingdings" charset="2"/>
              <a:buChar char="n"/>
            </a:pPr>
            <a:r>
              <a:rPr lang="en-US" sz="1500" dirty="0">
                <a:latin typeface="Calibri" panose="020F0502020204030204" pitchFamily="34" charset="0"/>
                <a:ea typeface="Calibri" panose="020F0502020204030204" pitchFamily="34" charset="0"/>
                <a:cs typeface="Calibri" panose="020F0502020204030204" pitchFamily="34" charset="0"/>
              </a:rPr>
              <a:t>Class 2 Forest Information Technician</a:t>
            </a:r>
          </a:p>
          <a:p>
            <a:pPr algn="l" eaLnBrk="1" hangingPunct="1">
              <a:spcBef>
                <a:spcPct val="0"/>
              </a:spcBef>
              <a:spcAft>
                <a:spcPct val="0"/>
              </a:spcAft>
              <a:buFont typeface="Wingdings" charset="2"/>
              <a:buChar char="n"/>
            </a:pPr>
            <a:r>
              <a:rPr lang="en-US" sz="1500" dirty="0">
                <a:latin typeface="Calibri" panose="020F0502020204030204" pitchFamily="34" charset="0"/>
                <a:ea typeface="Calibri" panose="020F0502020204030204" pitchFamily="34" charset="0"/>
                <a:cs typeface="Calibri" panose="020F0502020204030204" pitchFamily="34" charset="0"/>
              </a:rPr>
              <a:t>Curator</a:t>
            </a:r>
          </a:p>
        </p:txBody>
      </p:sp>
      <p:sp>
        <p:nvSpPr>
          <p:cNvPr id="2" name="タイトル 1">
            <a:extLst>
              <a:ext uri="{FF2B5EF4-FFF2-40B4-BE49-F238E27FC236}">
                <a16:creationId xmlns:a16="http://schemas.microsoft.com/office/drawing/2014/main" id="{BF749B7A-0DB4-46EE-8C70-BF7B49A79CB9}"/>
              </a:ext>
            </a:extLst>
          </p:cNvPr>
          <p:cNvSpPr>
            <a:spLocks noGrp="1"/>
          </p:cNvSpPr>
          <p:nvPr>
            <p:ph type="title"/>
          </p:nvPr>
        </p:nvSpPr>
        <p:spPr>
          <a:prstGeom prst="rect">
            <a:avLst/>
          </a:prstGeom>
        </p:spPr>
        <p:txBody>
          <a:bodyPr anchor="ct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Available Qualifications</a:t>
            </a:r>
          </a:p>
        </p:txBody>
      </p:sp>
    </p:spTree>
    <p:extLst>
      <p:ext uri="{BB962C8B-B14F-4D97-AF65-F5344CB8AC3E}">
        <p14:creationId xmlns:p14="http://schemas.microsoft.com/office/powerpoint/2010/main" val="780589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ja-JP" altLang="ja-JP" b="1" dirty="0">
                <a:latin typeface="Calibri" panose="020F0502020204030204" pitchFamily="34" charset="0"/>
                <a:cs typeface="Calibri" panose="020F0502020204030204" pitchFamily="34" charset="0"/>
              </a:rPr>
              <a:t>Annual Student Enrollment Capacity by Department</a:t>
            </a:r>
            <a:endParaRPr lang="en-US" b="1" dirty="0">
              <a:latin typeface="Calibri" panose="020F0502020204030204" pitchFamily="34" charset="0"/>
              <a:ea typeface="Calibri" panose="020F0502020204030204" pitchFamily="34" charset="0"/>
              <a:cs typeface="Calibri" panose="020F0502020204030204" pitchFamily="34" charset="0"/>
            </a:endParaRPr>
          </a:p>
        </p:txBody>
      </p:sp>
      <p:sp>
        <p:nvSpPr>
          <p:cNvPr id="18436" name="Rectangle 11"/>
          <p:cNvSpPr>
            <a:spLocks noChangeArrowheads="1"/>
          </p:cNvSpPr>
          <p:nvPr/>
        </p:nvSpPr>
        <p:spPr bwMode="auto">
          <a:xfrm>
            <a:off x="450205" y="5833655"/>
            <a:ext cx="78987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None/>
            </a:pPr>
            <a:r>
              <a:rPr lang="en-US" sz="1400" dirty="0">
                <a:ea typeface="Calibri" panose="020F0502020204030204" pitchFamily="34" charset="0"/>
                <a:cs typeface="Calibri" panose="020F0502020204030204" pitchFamily="34" charset="0"/>
              </a:rPr>
              <a:t>* Students are assigned to departments based on their preferences and first-year academic performance.</a:t>
            </a:r>
          </a:p>
        </p:txBody>
      </p:sp>
      <p:graphicFrame>
        <p:nvGraphicFramePr>
          <p:cNvPr id="4" name="表 3"/>
          <p:cNvGraphicFramePr>
            <a:graphicFrameLocks noGrp="1"/>
          </p:cNvGraphicFramePr>
          <p:nvPr>
            <p:extLst>
              <p:ext uri="{D42A27DB-BD31-4B8C-83A1-F6EECF244321}">
                <p14:modId xmlns:p14="http://schemas.microsoft.com/office/powerpoint/2010/main" val="3333173552"/>
              </p:ext>
            </p:extLst>
          </p:nvPr>
        </p:nvGraphicFramePr>
        <p:xfrm>
          <a:off x="683568" y="802864"/>
          <a:ext cx="7432040" cy="4964930"/>
        </p:xfrm>
        <a:graphic>
          <a:graphicData uri="http://schemas.openxmlformats.org/drawingml/2006/table">
            <a:tbl>
              <a:tblPr firstRow="1" bandRow="1">
                <a:tableStyleId>{EB344D84-9AFB-497E-A393-DC336BA19D2E}</a:tableStyleId>
              </a:tblPr>
              <a:tblGrid>
                <a:gridCol w="3103880">
                  <a:extLst>
                    <a:ext uri="{9D8B030D-6E8A-4147-A177-3AD203B41FA5}">
                      <a16:colId xmlns:a16="http://schemas.microsoft.com/office/drawing/2014/main" val="4137648076"/>
                    </a:ext>
                  </a:extLst>
                </a:gridCol>
                <a:gridCol w="2367280">
                  <a:extLst>
                    <a:ext uri="{9D8B030D-6E8A-4147-A177-3AD203B41FA5}">
                      <a16:colId xmlns:a16="http://schemas.microsoft.com/office/drawing/2014/main" val="3617354943"/>
                    </a:ext>
                  </a:extLst>
                </a:gridCol>
                <a:gridCol w="1960880">
                  <a:extLst>
                    <a:ext uri="{9D8B030D-6E8A-4147-A177-3AD203B41FA5}">
                      <a16:colId xmlns:a16="http://schemas.microsoft.com/office/drawing/2014/main" val="2600610537"/>
                    </a:ext>
                  </a:extLst>
                </a:gridCol>
              </a:tblGrid>
              <a:tr h="529690">
                <a:tc>
                  <a:txBody>
                    <a:bodyPr/>
                    <a:lstStyle/>
                    <a:p>
                      <a:pPr algn="ctr"/>
                      <a:r>
                        <a:rPr lang="en-US" sz="16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Department</a:t>
                      </a:r>
                    </a:p>
                  </a:txBody>
                  <a:tcPr anchor="ctr"/>
                </a:tc>
                <a:tc>
                  <a:txBody>
                    <a:bodyPr/>
                    <a:lstStyle/>
                    <a:p>
                      <a:pPr algn="ctr"/>
                      <a:r>
                        <a:rPr kumimoji="1" lang="en-US" sz="1400" dirty="0">
                          <a:solidFill>
                            <a:srgbClr val="C00000"/>
                          </a:solidFill>
                          <a:latin typeface="Calibri" panose="020F0502020204030204" pitchFamily="34" charset="0"/>
                          <a:ea typeface="Calibri" panose="020F0502020204030204" pitchFamily="34" charset="0"/>
                          <a:cs typeface="Calibri" panose="020F0502020204030204" pitchFamily="34" charset="0"/>
                        </a:rPr>
                        <a:t>General Entrance Exam*</a:t>
                      </a:r>
                    </a:p>
                  </a:txBody>
                  <a:tcPr anchor="ctr"/>
                </a:tc>
                <a:tc>
                  <a:txBody>
                    <a:bodyPr/>
                    <a:lstStyle/>
                    <a:p>
                      <a:pPr algn="ctr"/>
                      <a:r>
                        <a:rPr lang="en-US" sz="1400" dirty="0">
                          <a:solidFill>
                            <a:srgbClr val="C00000"/>
                          </a:solidFill>
                          <a:latin typeface="Calibri" panose="020F0502020204030204" pitchFamily="34" charset="0"/>
                          <a:ea typeface="Calibri" panose="020F0502020204030204" pitchFamily="34" charset="0"/>
                          <a:cs typeface="Calibri" panose="020F0502020204030204" pitchFamily="34" charset="0"/>
                        </a:rPr>
                        <a:t>Entrance Exam</a:t>
                      </a:r>
                    </a:p>
                    <a:p>
                      <a:pPr algn="ctr"/>
                      <a:r>
                        <a:rPr lang="en-US" sz="1400" dirty="0">
                          <a:solidFill>
                            <a:srgbClr val="C00000"/>
                          </a:solidFill>
                          <a:latin typeface="Calibri" panose="020F0502020204030204" pitchFamily="34" charset="0"/>
                          <a:ea typeface="Calibri" panose="020F0502020204030204" pitchFamily="34" charset="0"/>
                          <a:cs typeface="Calibri" panose="020F0502020204030204" pitchFamily="34" charset="0"/>
                        </a:rPr>
                        <a:t>by Department</a:t>
                      </a:r>
                    </a:p>
                  </a:txBody>
                  <a:tcPr anchor="ctr"/>
                </a:tc>
                <a:extLst>
                  <a:ext uri="{0D108BD9-81ED-4DB2-BD59-A6C34878D82A}">
                    <a16:rowId xmlns:a16="http://schemas.microsoft.com/office/drawing/2014/main" val="703914589"/>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ea typeface="Calibri" panose="020F0502020204030204" pitchFamily="34" charset="0"/>
                          <a:cs typeface="Calibri" panose="020F0502020204030204" pitchFamily="34" charset="0"/>
                        </a:rPr>
                        <a:t>Department of Agrobiology and Bioresources</a:t>
                      </a:r>
                    </a:p>
                  </a:txBody>
                  <a:tcPr anchor="ctr">
                    <a:noFill/>
                  </a:tcPr>
                </a:tc>
                <a:tc>
                  <a:txBody>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27</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Calibri" panose="020F0502020204030204" pitchFamily="34" charset="0"/>
                          <a:ea typeface="Calibri" panose="020F0502020204030204" pitchFamily="34" charset="0"/>
                          <a:cs typeface="Calibri" panose="020F0502020204030204" pitchFamily="34" charset="0"/>
                        </a:rPr>
                        <a:t>9</a:t>
                      </a:r>
                    </a:p>
                  </a:txBody>
                  <a:tcPr anchor="ctr">
                    <a:noFill/>
                  </a:tcPr>
                </a:tc>
                <a:extLst>
                  <a:ext uri="{0D108BD9-81ED-4DB2-BD59-A6C34878D82A}">
                    <a16:rowId xmlns:a16="http://schemas.microsoft.com/office/drawing/2014/main" val="4037999245"/>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ea typeface="Calibri" panose="020F0502020204030204" pitchFamily="34" charset="0"/>
                          <a:cs typeface="Calibri" panose="020F0502020204030204" pitchFamily="34" charset="0"/>
                        </a:rPr>
                        <a:t>Department of Applied Bioscience</a:t>
                      </a:r>
                    </a:p>
                  </a:txBody>
                  <a:tcPr anchor="ctr">
                    <a:noFill/>
                  </a:tcPr>
                </a:tc>
                <a:tc>
                  <a:txBody>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23</a:t>
                      </a:r>
                    </a:p>
                  </a:txBody>
                  <a:tcPr anchor="ctr">
                    <a:noFill/>
                  </a:tcPr>
                </a:tc>
                <a:tc>
                  <a:txBody>
                    <a:bodyPr/>
                    <a:lstStyle/>
                    <a:p>
                      <a:pPr algn="ctr"/>
                      <a:r>
                        <a:rPr kumimoji="1" lang="en-US" sz="24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7</a:t>
                      </a:r>
                    </a:p>
                  </a:txBody>
                  <a:tcPr anchor="ctr">
                    <a:noFill/>
                  </a:tcPr>
                </a:tc>
                <a:extLst>
                  <a:ext uri="{0D108BD9-81ED-4DB2-BD59-A6C34878D82A}">
                    <a16:rowId xmlns:a16="http://schemas.microsoft.com/office/drawing/2014/main" val="398206576"/>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ea typeface="Calibri" panose="020F0502020204030204" pitchFamily="34" charset="0"/>
                          <a:cs typeface="Calibri" panose="020F0502020204030204" pitchFamily="34" charset="0"/>
                        </a:rPr>
                        <a:t>Department of Bioscience and Chemistry</a:t>
                      </a: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Calibri" panose="020F0502020204030204" pitchFamily="34" charset="0"/>
                          <a:ea typeface="Calibri" panose="020F0502020204030204" pitchFamily="34" charset="0"/>
                          <a:cs typeface="Calibri" panose="020F0502020204030204" pitchFamily="34" charset="0"/>
                        </a:rPr>
                        <a:t>26</a:t>
                      </a:r>
                    </a:p>
                  </a:txBody>
                  <a:tcPr anchor="ctr">
                    <a:noFill/>
                  </a:tcPr>
                </a:tc>
                <a:tc>
                  <a:txBody>
                    <a:bodyPr/>
                    <a:lstStyle/>
                    <a:p>
                      <a:pPr algn="ctr"/>
                      <a:r>
                        <a:rPr kumimoji="1" lang="en-US" sz="24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9</a:t>
                      </a:r>
                    </a:p>
                  </a:txBody>
                  <a:tcPr anchor="ctr">
                    <a:noFill/>
                  </a:tcPr>
                </a:tc>
                <a:extLst>
                  <a:ext uri="{0D108BD9-81ED-4DB2-BD59-A6C34878D82A}">
                    <a16:rowId xmlns:a16="http://schemas.microsoft.com/office/drawing/2014/main" val="1947922315"/>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ea typeface="Calibri" panose="020F0502020204030204" pitchFamily="34" charset="0"/>
                          <a:cs typeface="Calibri" panose="020F0502020204030204" pitchFamily="34" charset="0"/>
                        </a:rPr>
                        <a:t>Department of Forest Science</a:t>
                      </a:r>
                    </a:p>
                  </a:txBody>
                  <a:tcPr anchor="ctr">
                    <a:noFill/>
                  </a:tcPr>
                </a:tc>
                <a:tc>
                  <a:txBody>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27</a:t>
                      </a:r>
                    </a:p>
                  </a:txBody>
                  <a:tcPr anchor="ctr">
                    <a:noFill/>
                  </a:tcPr>
                </a:tc>
                <a:tc>
                  <a:txBody>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9</a:t>
                      </a:r>
                    </a:p>
                  </a:txBody>
                  <a:tcPr anchor="ctr">
                    <a:noFill/>
                  </a:tcPr>
                </a:tc>
                <a:extLst>
                  <a:ext uri="{0D108BD9-81ED-4DB2-BD59-A6C34878D82A}">
                    <a16:rowId xmlns:a16="http://schemas.microsoft.com/office/drawing/2014/main" val="3386140024"/>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ea typeface="Calibri" panose="020F0502020204030204" pitchFamily="34" charset="0"/>
                          <a:cs typeface="Calibri" panose="020F0502020204030204" pitchFamily="34" charset="0"/>
                        </a:rPr>
                        <a:t>Department of Animal Science</a:t>
                      </a:r>
                    </a:p>
                  </a:txBody>
                  <a:tcPr anchor="ctr">
                    <a:noFill/>
                  </a:tcPr>
                </a:tc>
                <a:tc>
                  <a:txBody>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17 </a:t>
                      </a:r>
                    </a:p>
                  </a:txBody>
                  <a:tcPr anchor="ctr">
                    <a:noFill/>
                  </a:tcPr>
                </a:tc>
                <a:tc>
                  <a:txBody>
                    <a:bodyPr/>
                    <a:lstStyle/>
                    <a:p>
                      <a:pPr algn="ctr"/>
                      <a:r>
                        <a:rPr kumimoji="1" lang="en-US" sz="2400"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6</a:t>
                      </a:r>
                    </a:p>
                  </a:txBody>
                  <a:tcPr anchor="ctr">
                    <a:noFill/>
                  </a:tcPr>
                </a:tc>
                <a:extLst>
                  <a:ext uri="{0D108BD9-81ED-4DB2-BD59-A6C34878D82A}">
                    <a16:rowId xmlns:a16="http://schemas.microsoft.com/office/drawing/2014/main" val="1275750585"/>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ea typeface="Calibri" panose="020F0502020204030204" pitchFamily="34" charset="0"/>
                          <a:cs typeface="Calibri" panose="020F0502020204030204" pitchFamily="34" charset="0"/>
                        </a:rPr>
                        <a:t>Department of Bioresource and Environmental Engineering</a:t>
                      </a:r>
                    </a:p>
                  </a:txBody>
                  <a:tcPr anchor="ctr">
                    <a:noFill/>
                  </a:tcPr>
                </a:tc>
                <a:tc>
                  <a:txBody>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23</a:t>
                      </a:r>
                    </a:p>
                  </a:txBody>
                  <a:tcPr anchor="ctr">
                    <a:noFill/>
                  </a:tcPr>
                </a:tc>
                <a:tc>
                  <a:txBody>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7</a:t>
                      </a:r>
                    </a:p>
                  </a:txBody>
                  <a:tcPr anchor="ctr">
                    <a:noFill/>
                  </a:tcPr>
                </a:tc>
                <a:extLst>
                  <a:ext uri="{0D108BD9-81ED-4DB2-BD59-A6C34878D82A}">
                    <a16:rowId xmlns:a16="http://schemas.microsoft.com/office/drawing/2014/main" val="620199816"/>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ea typeface="Calibri" panose="020F0502020204030204" pitchFamily="34" charset="0"/>
                          <a:cs typeface="Calibri" panose="020F0502020204030204" pitchFamily="34" charset="0"/>
                        </a:rPr>
                        <a:t>Department of Agricultural Economics</a:t>
                      </a:r>
                    </a:p>
                  </a:txBody>
                  <a:tcPr anchor="ctr">
                    <a:noFill/>
                  </a:tcPr>
                </a:tc>
                <a:tc>
                  <a:txBody>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19</a:t>
                      </a:r>
                    </a:p>
                  </a:txBody>
                  <a:tcPr anchor="ctr">
                    <a:noFill/>
                  </a:tcPr>
                </a:tc>
                <a:tc>
                  <a:txBody>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6</a:t>
                      </a:r>
                    </a:p>
                  </a:txBody>
                  <a:tcPr anchor="ctr">
                    <a:noFill/>
                  </a:tcPr>
                </a:tc>
                <a:extLst>
                  <a:ext uri="{0D108BD9-81ED-4DB2-BD59-A6C34878D82A}">
                    <a16:rowId xmlns:a16="http://schemas.microsoft.com/office/drawing/2014/main" val="3679391148"/>
                  </a:ext>
                </a:extLst>
              </a:tr>
              <a:tr h="529690">
                <a:tc>
                  <a:txBody>
                    <a:bodyPr/>
                    <a:lstStyle/>
                    <a:p>
                      <a:pPr algn="ctr"/>
                      <a:r>
                        <a:rPr kumimoji="1" lang="en-US" sz="2400" b="1" dirty="0">
                          <a:solidFill>
                            <a:sysClr val="windowText" lastClr="000000"/>
                          </a:solidFill>
                          <a:latin typeface="Calibri" panose="020F0502020204030204" pitchFamily="34" charset="0"/>
                          <a:ea typeface="Calibri" panose="020F0502020204030204" pitchFamily="34" charset="0"/>
                          <a:cs typeface="Calibri" panose="020F0502020204030204" pitchFamily="34" charset="0"/>
                        </a:rPr>
                        <a:t>Total</a:t>
                      </a:r>
                    </a:p>
                  </a:txBody>
                  <a:tcPr anchor="ctr"/>
                </a:tc>
                <a:tc>
                  <a:txBody>
                    <a:bodyPr/>
                    <a:lstStyle/>
                    <a:p>
                      <a:pPr algn="ctr"/>
                      <a:r>
                        <a:rPr kumimoji="1" lang="en-US" sz="2400" b="1" dirty="0">
                          <a:solidFill>
                            <a:srgbClr val="C00000"/>
                          </a:solidFill>
                          <a:latin typeface="Calibri" panose="020F0502020204030204" pitchFamily="34" charset="0"/>
                          <a:ea typeface="Calibri" panose="020F0502020204030204" pitchFamily="34" charset="0"/>
                          <a:cs typeface="Calibri" panose="020F0502020204030204" pitchFamily="34" charset="0"/>
                        </a:rPr>
                        <a:t>162</a:t>
                      </a:r>
                    </a:p>
                  </a:txBody>
                  <a:tcPr anchor="ctr"/>
                </a:tc>
                <a:tc>
                  <a:txBody>
                    <a:bodyPr/>
                    <a:lstStyle/>
                    <a:p>
                      <a:pPr algn="ctr"/>
                      <a:r>
                        <a:rPr kumimoji="1" lang="en-US" sz="2400" b="1" dirty="0">
                          <a:solidFill>
                            <a:srgbClr val="C00000"/>
                          </a:solidFill>
                          <a:latin typeface="Calibri" panose="020F0502020204030204" pitchFamily="34" charset="0"/>
                          <a:ea typeface="Calibri" panose="020F0502020204030204" pitchFamily="34" charset="0"/>
                          <a:cs typeface="Calibri" panose="020F0502020204030204" pitchFamily="34" charset="0"/>
                        </a:rPr>
                        <a:t>53 (215)</a:t>
                      </a:r>
                    </a:p>
                  </a:txBody>
                  <a:tcPr anchor="ctr"/>
                </a:tc>
                <a:extLst>
                  <a:ext uri="{0D108BD9-81ED-4DB2-BD59-A6C34878D82A}">
                    <a16:rowId xmlns:a16="http://schemas.microsoft.com/office/drawing/2014/main" val="1830782312"/>
                  </a:ext>
                </a:extLst>
              </a:tr>
            </a:tbl>
          </a:graphicData>
        </a:graphic>
      </p:graphicFrame>
    </p:spTree>
    <p:extLst>
      <p:ext uri="{BB962C8B-B14F-4D97-AF65-F5344CB8AC3E}">
        <p14:creationId xmlns:p14="http://schemas.microsoft.com/office/powerpoint/2010/main" val="3688086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prstGeom prst="rect">
            <a:avLst/>
          </a:prstGeom>
        </p:spPr>
        <p:txBody>
          <a:bodyPr/>
          <a:lstStyle/>
          <a:p>
            <a:pPr eaLnBrk="1" hangingPunct="1"/>
            <a:r>
              <a:rPr lang="en-US" sz="2000" b="1" dirty="0">
                <a:solidFill>
                  <a:srgbClr val="F8F8F8"/>
                </a:solidFill>
                <a:latin typeface="Calibri" panose="020F0502020204030204" pitchFamily="34" charset="0"/>
                <a:ea typeface="Calibri" panose="020F0502020204030204" pitchFamily="34" charset="0"/>
                <a:cs typeface="Calibri" panose="020F0502020204030204" pitchFamily="34" charset="0"/>
              </a:rPr>
              <a:t>Students from All Over Japan Enroll in the School of Agriculture.</a:t>
            </a:r>
          </a:p>
        </p:txBody>
      </p:sp>
      <p:grpSp>
        <p:nvGrpSpPr>
          <p:cNvPr id="18" name="Group 11"/>
          <p:cNvGrpSpPr>
            <a:grpSpLocks/>
          </p:cNvGrpSpPr>
          <p:nvPr/>
        </p:nvGrpSpPr>
        <p:grpSpPr bwMode="auto">
          <a:xfrm>
            <a:off x="5174517" y="828204"/>
            <a:ext cx="3744802" cy="5201591"/>
            <a:chOff x="261" y="899"/>
            <a:chExt cx="2001" cy="2818"/>
          </a:xfrm>
          <a:solidFill>
            <a:schemeClr val="bg1"/>
          </a:solidFill>
        </p:grpSpPr>
        <p:sp>
          <p:nvSpPr>
            <p:cNvPr id="19" name="正方形/長方形 8"/>
            <p:cNvSpPr>
              <a:spLocks noChangeArrowheads="1"/>
            </p:cNvSpPr>
            <p:nvPr/>
          </p:nvSpPr>
          <p:spPr bwMode="auto">
            <a:xfrm>
              <a:off x="261" y="903"/>
              <a:ext cx="2001" cy="28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defRPr/>
              </a:pPr>
              <a:endParaRPr lang="ja-JP" altLang="en-US" sz="1800" dirty="0">
                <a:solidFill>
                  <a:srgbClr val="003300"/>
                </a:solidFill>
                <a:ea typeface="游ゴシック" panose="020B0400000000000000" pitchFamily="50" charset="-128"/>
                <a:cs typeface="Calibri" panose="020F0502020204030204" pitchFamily="34" charset="0"/>
              </a:endParaRPr>
            </a:p>
          </p:txBody>
        </p:sp>
        <p:sp>
          <p:nvSpPr>
            <p:cNvPr id="20" name="正方形/長方形 7"/>
            <p:cNvSpPr>
              <a:spLocks noChangeArrowheads="1"/>
            </p:cNvSpPr>
            <p:nvPr/>
          </p:nvSpPr>
          <p:spPr bwMode="auto">
            <a:xfrm>
              <a:off x="451" y="1307"/>
              <a:ext cx="1439" cy="350"/>
            </a:xfrm>
            <a:prstGeom prst="rect">
              <a:avLst/>
            </a:prstGeom>
            <a:grpFill/>
            <a:ln>
              <a:noFill/>
            </a:ln>
            <a:extLst>
              <a:ext uri="{91240B29-F687-4F45-9708-019B960494DF}">
                <a14:hiddenLine xmlns:a14="http://schemas.microsoft.com/office/drawing/2010/main" w="635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ct val="50000"/>
                </a:lnSpc>
                <a:spcBef>
                  <a:spcPct val="0"/>
                </a:spcBef>
                <a:buFontTx/>
                <a:buNone/>
                <a:defRPr/>
              </a:pPr>
              <a:endParaRPr lang="en-US" altLang="ja-JP" sz="2400" b="1" dirty="0">
                <a:solidFill>
                  <a:srgbClr val="003300"/>
                </a:solidFill>
                <a:ea typeface="Calibri" panose="020F0502020204030204" pitchFamily="34" charset="0"/>
                <a:cs typeface="Calibri" panose="020F0502020204030204" pitchFamily="34" charset="0"/>
              </a:endParaRPr>
            </a:p>
            <a:p>
              <a:pPr eaLnBrk="1" hangingPunct="1">
                <a:spcBef>
                  <a:spcPct val="0"/>
                </a:spcBef>
                <a:buFontTx/>
                <a:buNone/>
                <a:defRPr/>
              </a:pPr>
              <a:r>
                <a:rPr lang="en-US" sz="2400" b="1" dirty="0">
                  <a:solidFill>
                    <a:srgbClr val="003300"/>
                  </a:solidFill>
                  <a:ea typeface="Calibri" panose="020F0502020204030204" pitchFamily="34" charset="0"/>
                  <a:cs typeface="Calibri" panose="020F0502020204030204" pitchFamily="34" charset="0"/>
                </a:rPr>
                <a:t>　</a:t>
              </a:r>
            </a:p>
          </p:txBody>
        </p:sp>
        <p:sp>
          <p:nvSpPr>
            <p:cNvPr id="21" name="正方形/長方形 9"/>
            <p:cNvSpPr>
              <a:spLocks noChangeArrowheads="1"/>
            </p:cNvSpPr>
            <p:nvPr/>
          </p:nvSpPr>
          <p:spPr bwMode="auto">
            <a:xfrm>
              <a:off x="268" y="3354"/>
              <a:ext cx="99" cy="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endParaRPr lang="ja-JP" altLang="en-US" sz="1800" dirty="0">
                <a:solidFill>
                  <a:srgbClr val="003300"/>
                </a:solidFill>
                <a:ea typeface="游ゴシック" panose="020B0400000000000000" pitchFamily="50" charset="-128"/>
                <a:cs typeface="Calibri" panose="020F0502020204030204" pitchFamily="34" charset="0"/>
              </a:endParaRPr>
            </a:p>
          </p:txBody>
        </p:sp>
        <p:sp>
          <p:nvSpPr>
            <p:cNvPr id="22" name="Rectangle 15"/>
            <p:cNvSpPr>
              <a:spLocks noChangeArrowheads="1"/>
            </p:cNvSpPr>
            <p:nvPr/>
          </p:nvSpPr>
          <p:spPr bwMode="auto">
            <a:xfrm>
              <a:off x="1087" y="899"/>
              <a:ext cx="99" cy="2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defRPr/>
              </a:pPr>
              <a:endParaRPr lang="ja-JP" altLang="en-US" sz="2400" dirty="0">
                <a:solidFill>
                  <a:srgbClr val="003300"/>
                </a:solidFill>
                <a:ea typeface="游ゴシック" panose="020B0400000000000000" pitchFamily="50" charset="-128"/>
                <a:cs typeface="Calibri" panose="020F0502020204030204" pitchFamily="34" charset="0"/>
              </a:endParaRPr>
            </a:p>
          </p:txBody>
        </p:sp>
      </p:grpSp>
      <p:grpSp>
        <p:nvGrpSpPr>
          <p:cNvPr id="23" name="Group 16"/>
          <p:cNvGrpSpPr>
            <a:grpSpLocks/>
          </p:cNvGrpSpPr>
          <p:nvPr/>
        </p:nvGrpSpPr>
        <p:grpSpPr bwMode="auto">
          <a:xfrm>
            <a:off x="5913244" y="988908"/>
            <a:ext cx="2550768" cy="5033178"/>
            <a:chOff x="861" y="1238"/>
            <a:chExt cx="1296" cy="2879"/>
          </a:xfrm>
        </p:grpSpPr>
        <p:sp>
          <p:nvSpPr>
            <p:cNvPr id="24" name="Rectangle 5"/>
            <p:cNvSpPr>
              <a:spLocks noChangeArrowheads="1"/>
            </p:cNvSpPr>
            <p:nvPr/>
          </p:nvSpPr>
          <p:spPr bwMode="auto">
            <a:xfrm>
              <a:off x="1045" y="1608"/>
              <a:ext cx="927" cy="2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None/>
              </a:pPr>
              <a:r>
                <a:rPr kumimoji="0" lang="en-US" sz="2400" dirty="0">
                  <a:solidFill>
                    <a:srgbClr val="003300"/>
                  </a:solidFill>
                  <a:ea typeface="Calibri" panose="020F0502020204030204" pitchFamily="34" charset="0"/>
                  <a:cs typeface="Calibri" panose="020F0502020204030204" pitchFamily="34" charset="0"/>
                </a:rPr>
                <a:t>Tokyo 92</a:t>
              </a:r>
            </a:p>
            <a:p>
              <a:pPr eaLnBrk="1" hangingPunct="1">
                <a:spcBef>
                  <a:spcPct val="0"/>
                </a:spcBef>
                <a:buFontTx/>
                <a:buNone/>
              </a:pPr>
              <a:r>
                <a:rPr kumimoji="0" lang="en-US" sz="2400" dirty="0">
                  <a:solidFill>
                    <a:srgbClr val="003300"/>
                  </a:solidFill>
                  <a:ea typeface="Calibri" panose="020F0502020204030204" pitchFamily="34" charset="0"/>
                  <a:cs typeface="Calibri" panose="020F0502020204030204" pitchFamily="34" charset="0"/>
                </a:rPr>
                <a:t>Kanagawa 68</a:t>
              </a:r>
            </a:p>
            <a:p>
              <a:pPr eaLnBrk="1" hangingPunct="1">
                <a:spcBef>
                  <a:spcPct val="0"/>
                </a:spcBef>
                <a:buFontTx/>
                <a:buNone/>
              </a:pPr>
              <a:r>
                <a:rPr kumimoji="0" lang="en-US" sz="2400" dirty="0">
                  <a:solidFill>
                    <a:srgbClr val="003300"/>
                  </a:solidFill>
                  <a:ea typeface="Calibri" panose="020F0502020204030204" pitchFamily="34" charset="0"/>
                  <a:cs typeface="Calibri" panose="020F0502020204030204" pitchFamily="34" charset="0"/>
                </a:rPr>
                <a:t>Aichi 46</a:t>
              </a:r>
            </a:p>
            <a:p>
              <a:pPr eaLnBrk="1" hangingPunct="1">
                <a:spcBef>
                  <a:spcPct val="0"/>
                </a:spcBef>
                <a:buFontTx/>
                <a:buNone/>
              </a:pPr>
              <a:r>
                <a:rPr kumimoji="0" lang="en-US" sz="2400" dirty="0">
                  <a:solidFill>
                    <a:srgbClr val="003300"/>
                  </a:solidFill>
                  <a:ea typeface="Calibri" panose="020F0502020204030204" pitchFamily="34" charset="0"/>
                  <a:cs typeface="Calibri" panose="020F0502020204030204" pitchFamily="34" charset="0"/>
                </a:rPr>
                <a:t>Osaka 43</a:t>
              </a:r>
            </a:p>
            <a:p>
              <a:pPr eaLnBrk="1" hangingPunct="1">
                <a:spcBef>
                  <a:spcPct val="0"/>
                </a:spcBef>
                <a:buFontTx/>
                <a:buNone/>
              </a:pPr>
              <a:r>
                <a:rPr kumimoji="0" lang="en-US" sz="2400" dirty="0">
                  <a:solidFill>
                    <a:srgbClr val="003300"/>
                  </a:solidFill>
                  <a:ea typeface="Calibri" panose="020F0502020204030204" pitchFamily="34" charset="0"/>
                  <a:cs typeface="Calibri" panose="020F0502020204030204" pitchFamily="34" charset="0"/>
                </a:rPr>
                <a:t>Saitama 37</a:t>
              </a:r>
            </a:p>
            <a:p>
              <a:pPr eaLnBrk="1" hangingPunct="1">
                <a:spcBef>
                  <a:spcPct val="0"/>
                </a:spcBef>
                <a:buFontTx/>
                <a:buNone/>
              </a:pPr>
              <a:r>
                <a:rPr kumimoji="0" lang="en-US" sz="2400" dirty="0">
                  <a:solidFill>
                    <a:srgbClr val="003300"/>
                  </a:solidFill>
                  <a:ea typeface="Calibri" panose="020F0502020204030204" pitchFamily="34" charset="0"/>
                  <a:cs typeface="Calibri" panose="020F0502020204030204" pitchFamily="34" charset="0"/>
                </a:rPr>
                <a:t>Hyogo 27</a:t>
              </a:r>
            </a:p>
            <a:p>
              <a:pPr eaLnBrk="1" hangingPunct="1">
                <a:spcBef>
                  <a:spcPct val="0"/>
                </a:spcBef>
                <a:buFontTx/>
                <a:buNone/>
              </a:pPr>
              <a:r>
                <a:rPr kumimoji="0" lang="en-US" sz="2400" dirty="0">
                  <a:solidFill>
                    <a:srgbClr val="003300"/>
                  </a:solidFill>
                  <a:ea typeface="Calibri" panose="020F0502020204030204" pitchFamily="34" charset="0"/>
                  <a:cs typeface="Calibri" panose="020F0502020204030204" pitchFamily="34" charset="0"/>
                </a:rPr>
                <a:t>Chiba 25</a:t>
              </a:r>
            </a:p>
            <a:p>
              <a:pPr eaLnBrk="1" hangingPunct="1">
                <a:spcBef>
                  <a:spcPct val="0"/>
                </a:spcBef>
                <a:buFontTx/>
                <a:buNone/>
              </a:pPr>
              <a:r>
                <a:rPr kumimoji="0" lang="en-US" sz="2400" dirty="0">
                  <a:solidFill>
                    <a:srgbClr val="003300"/>
                  </a:solidFill>
                  <a:ea typeface="Calibri" panose="020F0502020204030204" pitchFamily="34" charset="0"/>
                  <a:cs typeface="Calibri" panose="020F0502020204030204" pitchFamily="34" charset="0"/>
                </a:rPr>
                <a:t>Shizuoka 21</a:t>
              </a:r>
            </a:p>
            <a:p>
              <a:pPr eaLnBrk="1" hangingPunct="1">
                <a:spcBef>
                  <a:spcPct val="0"/>
                </a:spcBef>
                <a:buFontTx/>
                <a:buNone/>
              </a:pPr>
              <a:r>
                <a:rPr kumimoji="0" lang="en-US" sz="2400" dirty="0">
                  <a:solidFill>
                    <a:srgbClr val="003300"/>
                  </a:solidFill>
                  <a:ea typeface="Calibri" panose="020F0502020204030204" pitchFamily="34" charset="0"/>
                  <a:cs typeface="Calibri" panose="020F0502020204030204" pitchFamily="34" charset="0"/>
                </a:rPr>
                <a:t>Ibaraki 13</a:t>
              </a:r>
              <a:br>
                <a:rPr kumimoji="0" lang="en-US" sz="2400" dirty="0">
                  <a:solidFill>
                    <a:srgbClr val="003300"/>
                  </a:solidFill>
                  <a:ea typeface="Calibri" panose="020F0502020204030204" pitchFamily="34" charset="0"/>
                  <a:cs typeface="Calibri" panose="020F0502020204030204" pitchFamily="34" charset="0"/>
                </a:rPr>
              </a:br>
              <a:r>
                <a:rPr kumimoji="0" lang="en-US" sz="2400" dirty="0">
                  <a:solidFill>
                    <a:srgbClr val="003300"/>
                  </a:solidFill>
                  <a:ea typeface="Calibri" panose="020F0502020204030204" pitchFamily="34" charset="0"/>
                  <a:cs typeface="Calibri" panose="020F0502020204030204" pitchFamily="34" charset="0"/>
                </a:rPr>
                <a:t>Niigata 13</a:t>
              </a:r>
            </a:p>
            <a:p>
              <a:pPr eaLnBrk="1" hangingPunct="1">
                <a:spcBef>
                  <a:spcPct val="0"/>
                </a:spcBef>
                <a:buFontTx/>
                <a:buNone/>
              </a:pPr>
              <a:r>
                <a:rPr kumimoji="0" lang="en-US" sz="2400" dirty="0">
                  <a:solidFill>
                    <a:srgbClr val="003300"/>
                  </a:solidFill>
                  <a:ea typeface="Calibri" panose="020F0502020204030204" pitchFamily="34" charset="0"/>
                  <a:cs typeface="Calibri" panose="020F0502020204030204" pitchFamily="34" charset="0"/>
                </a:rPr>
                <a:t>Nara 13</a:t>
              </a:r>
            </a:p>
          </p:txBody>
        </p:sp>
        <p:sp>
          <p:nvSpPr>
            <p:cNvPr id="25" name="Rectangle 6"/>
            <p:cNvSpPr>
              <a:spLocks noChangeArrowheads="1"/>
            </p:cNvSpPr>
            <p:nvPr/>
          </p:nvSpPr>
          <p:spPr bwMode="auto">
            <a:xfrm>
              <a:off x="861" y="1238"/>
              <a:ext cx="1296"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ja-JP" sz="1800" b="1" dirty="0"/>
                <a:t>Top Prefectures of Origin</a:t>
              </a:r>
              <a:endParaRPr lang="en-US" altLang="ja-JP" sz="1800" b="1" dirty="0"/>
            </a:p>
            <a:p>
              <a:pPr algn="ctr" eaLnBrk="1" hangingPunct="1">
                <a:spcBef>
                  <a:spcPct val="0"/>
                </a:spcBef>
                <a:buFontTx/>
                <a:buNone/>
              </a:pPr>
              <a:r>
                <a:rPr lang="en-US" sz="1800" dirty="0">
                  <a:solidFill>
                    <a:srgbClr val="003300"/>
                  </a:solidFill>
                  <a:ea typeface="Calibri" panose="020F0502020204030204" pitchFamily="34" charset="0"/>
                  <a:cs typeface="Calibri" panose="020F0502020204030204" pitchFamily="34" charset="0"/>
                </a:rPr>
                <a:t>(Outside Hokkaido)</a:t>
              </a:r>
            </a:p>
          </p:txBody>
        </p:sp>
        <p:sp>
          <p:nvSpPr>
            <p:cNvPr id="26" name="Rectangle 5"/>
            <p:cNvSpPr>
              <a:spLocks noChangeArrowheads="1"/>
            </p:cNvSpPr>
            <p:nvPr/>
          </p:nvSpPr>
          <p:spPr bwMode="auto">
            <a:xfrm rot="5400000">
              <a:off x="1436" y="3880"/>
              <a:ext cx="238"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kumimoji="0" lang="en-US" sz="2400" dirty="0">
                  <a:solidFill>
                    <a:srgbClr val="003300"/>
                  </a:solidFill>
                  <a:ea typeface="Calibri" panose="020F0502020204030204" pitchFamily="34" charset="0"/>
                  <a:cs typeface="Calibri" panose="020F0502020204030204" pitchFamily="34" charset="0"/>
                </a:rPr>
                <a:t>...</a:t>
              </a:r>
            </a:p>
          </p:txBody>
        </p:sp>
      </p:grpSp>
      <p:sp>
        <p:nvSpPr>
          <p:cNvPr id="3" name="テキスト ボックス 2">
            <a:extLst>
              <a:ext uri="{FF2B5EF4-FFF2-40B4-BE49-F238E27FC236}">
                <a16:creationId xmlns:a16="http://schemas.microsoft.com/office/drawing/2014/main" id="{039D24B9-E75A-40A5-BA58-7BAEE50BE303}"/>
              </a:ext>
            </a:extLst>
          </p:cNvPr>
          <p:cNvSpPr txBox="1"/>
          <p:nvPr/>
        </p:nvSpPr>
        <p:spPr>
          <a:xfrm>
            <a:off x="512208" y="4940908"/>
            <a:ext cx="4870171" cy="923330"/>
          </a:xfrm>
          <a:prstGeom prst="rect">
            <a:avLst/>
          </a:prstGeom>
          <a:noFill/>
        </p:spPr>
        <p:txBody>
          <a:bodyPr wrap="square" rtlCol="0">
            <a:spAutoFit/>
          </a:bodyPr>
          <a:lstStyle/>
          <a:p>
            <a:pPr algn="ctr"/>
            <a:r>
              <a:rPr lang="en-US" dirty="0">
                <a:latin typeface="Calibri" panose="020F0502020204030204" pitchFamily="34" charset="0"/>
                <a:ea typeface="Calibri" panose="020F0502020204030204" pitchFamily="34" charset="0"/>
                <a:cs typeface="Calibri" panose="020F0502020204030204" pitchFamily="34" charset="0"/>
              </a:rPr>
              <a:t>Home regions of students in the School of Agriculture </a:t>
            </a:r>
          </a:p>
          <a:p>
            <a:pPr algn="ctr"/>
            <a:r>
              <a:rPr lang="en-US" dirty="0">
                <a:latin typeface="Calibri" panose="020F0502020204030204" pitchFamily="34" charset="0"/>
                <a:ea typeface="Calibri" panose="020F0502020204030204" pitchFamily="34" charset="0"/>
                <a:cs typeface="Calibri" panose="020F0502020204030204" pitchFamily="34" charset="0"/>
              </a:rPr>
              <a:t>(</a:t>
            </a:r>
            <a:r>
              <a:rPr lang="en-US" altLang="ja-JP" dirty="0">
                <a:latin typeface="Calibri" panose="020F0502020204030204" pitchFamily="34" charset="0"/>
                <a:ea typeface="Calibri" panose="020F0502020204030204" pitchFamily="34" charset="0"/>
                <a:cs typeface="Calibri" panose="020F0502020204030204" pitchFamily="34" charset="0"/>
              </a:rPr>
              <a:t>May</a:t>
            </a:r>
            <a:r>
              <a:rPr lang="en-US" dirty="0">
                <a:latin typeface="Calibri" panose="020F0502020204030204" pitchFamily="34" charset="0"/>
                <a:ea typeface="Calibri" panose="020F0502020204030204" pitchFamily="34" charset="0"/>
                <a:cs typeface="Calibri" panose="020F0502020204030204" pitchFamily="34" charset="0"/>
              </a:rPr>
              <a:t> 2026)</a:t>
            </a:r>
          </a:p>
        </p:txBody>
      </p:sp>
      <p:graphicFrame>
        <p:nvGraphicFramePr>
          <p:cNvPr id="2" name="グラフ 12">
            <a:extLst>
              <a:ext uri="{FF2B5EF4-FFF2-40B4-BE49-F238E27FC236}">
                <a16:creationId xmlns:a16="http://schemas.microsoft.com/office/drawing/2014/main" id="{D40569E0-6FA6-43AE-BDD9-05D17B109F6F}"/>
              </a:ext>
            </a:extLst>
          </p:cNvPr>
          <p:cNvGraphicFramePr>
            <a:graphicFrameLocks/>
          </p:cNvGraphicFramePr>
          <p:nvPr>
            <p:extLst>
              <p:ext uri="{D42A27DB-BD31-4B8C-83A1-F6EECF244321}">
                <p14:modId xmlns:p14="http://schemas.microsoft.com/office/powerpoint/2010/main" val="482466467"/>
              </p:ext>
            </p:extLst>
          </p:nvPr>
        </p:nvGraphicFramePr>
        <p:xfrm>
          <a:off x="50800" y="1149350"/>
          <a:ext cx="6019800" cy="38290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058895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4"/>
          <p:cNvSpPr>
            <a:spLocks/>
          </p:cNvSpPr>
          <p:nvPr/>
        </p:nvSpPr>
        <p:spPr bwMode="auto">
          <a:xfrm>
            <a:off x="399187" y="1595811"/>
            <a:ext cx="2301875" cy="1113109"/>
          </a:xfrm>
          <a:prstGeom prst="flowChartProcess">
            <a:avLst/>
          </a:prstGeom>
          <a:solidFill>
            <a:srgbClr val="23651C"/>
          </a:solidFill>
          <a:ln>
            <a:noFill/>
          </a:ln>
        </p:spPr>
        <p:style>
          <a:lnRef idx="0">
            <a:scrgbClr r="0" g="0" b="0"/>
          </a:lnRef>
          <a:fillRef idx="0">
            <a:scrgbClr r="0" g="0" b="0"/>
          </a:fillRef>
          <a:effectRef idx="0">
            <a:scrgbClr r="0" g="0" b="0"/>
          </a:effectRef>
          <a:fontRef idx="minor">
            <a:schemeClr val="lt1"/>
          </a:fontRef>
        </p:style>
        <p:txBody>
          <a:bodyPr lIns="0" tIns="0" rIns="28570" bIns="0" anchor="ctr">
            <a:noAutofit/>
          </a:bodyP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Calibri" panose="020F0502020204030204" pitchFamily="34" charset="0"/>
                <a:sym typeface="ＭＳ Ｐゴシック" panose="020B0600070205080204" pitchFamily="50" charset="-128"/>
              </a:rPr>
              <a:t>University-wide General Liberal Arts </a:t>
            </a:r>
            <a:r>
              <a:rPr kumimoji="0" lang="en-US" sz="1800" b="1" dirty="0">
                <a:solidFill>
                  <a:prstClr val="white"/>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ＭＳ Ｐゴシック" panose="020B0600070205080204" pitchFamily="50" charset="-128"/>
              </a:rPr>
              <a:t>E</a:t>
            </a:r>
            <a:r>
              <a:rPr kumimoji="0" lang="en-US" sz="1800" b="1" i="0" u="none" strike="noStrike" cap="none"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Calibri" panose="020F0502020204030204" pitchFamily="34" charset="0"/>
                <a:sym typeface="ＭＳ Ｐゴシック" panose="020B0600070205080204" pitchFamily="50" charset="-128"/>
              </a:rPr>
              <a:t>ducation</a:t>
            </a:r>
            <a:endParaRPr kumimoji="0" lang="en-US" sz="1800" b="1" i="0" u="none" strike="noStrike" cap="none"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Calibri" panose="020F0502020204030204" pitchFamily="34" charset="0"/>
              <a:sym typeface="ＭＳ Ｐゴシック" panose="020B0600070205080204" pitchFamily="50" charset="-128"/>
            </a:endParaRPr>
          </a:p>
        </p:txBody>
      </p:sp>
      <p:sp>
        <p:nvSpPr>
          <p:cNvPr id="20486" name="Rectangle 5"/>
          <p:cNvSpPr>
            <a:spLocks/>
          </p:cNvSpPr>
          <p:nvPr/>
        </p:nvSpPr>
        <p:spPr bwMode="auto">
          <a:xfrm>
            <a:off x="2909012" y="1234867"/>
            <a:ext cx="6234988" cy="604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28570" bIns="0"/>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lvl="0" algn="ctr">
              <a:spcBef>
                <a:spcPts val="850"/>
              </a:spcBef>
              <a:defRPr/>
            </a:pPr>
            <a:r>
              <a:rPr lang="ja-JP" altLang="ja-JP" sz="2000" dirty="0">
                <a:latin typeface="Calibri" panose="020F0502020204030204" pitchFamily="34" charset="0"/>
                <a:cs typeface="Calibri" panose="020F0502020204030204" pitchFamily="34" charset="0"/>
              </a:rPr>
              <a:t>Acquire Specialized Knowledge for Research</a:t>
            </a:r>
            <a:endParaRPr kumimoji="0" lang="en-US" sz="2000" b="0" i="0" u="sng"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endParaRPr>
          </a:p>
        </p:txBody>
      </p:sp>
      <p:sp>
        <p:nvSpPr>
          <p:cNvPr id="20487" name="Rectangle 6"/>
          <p:cNvSpPr>
            <a:spLocks/>
          </p:cNvSpPr>
          <p:nvPr/>
        </p:nvSpPr>
        <p:spPr bwMode="auto">
          <a:xfrm>
            <a:off x="5787374" y="1581618"/>
            <a:ext cx="3168352" cy="1122249"/>
          </a:xfrm>
          <a:custGeom>
            <a:avLst/>
            <a:gdLst>
              <a:gd name="connsiteX0" fmla="*/ 0 w 1973263"/>
              <a:gd name="connsiteY0" fmla="*/ 0 h 1103199"/>
              <a:gd name="connsiteX1" fmla="*/ 1973263 w 1973263"/>
              <a:gd name="connsiteY1" fmla="*/ 0 h 1103199"/>
              <a:gd name="connsiteX2" fmla="*/ 1973263 w 1973263"/>
              <a:gd name="connsiteY2" fmla="*/ 1103199 h 1103199"/>
              <a:gd name="connsiteX3" fmla="*/ 0 w 1973263"/>
              <a:gd name="connsiteY3" fmla="*/ 1103199 h 1103199"/>
              <a:gd name="connsiteX4" fmla="*/ 0 w 1973263"/>
              <a:gd name="connsiteY4" fmla="*/ 0 h 1103199"/>
              <a:gd name="connsiteX0" fmla="*/ 0 w 3287713"/>
              <a:gd name="connsiteY0" fmla="*/ 9525 h 1103199"/>
              <a:gd name="connsiteX1" fmla="*/ 3287713 w 3287713"/>
              <a:gd name="connsiteY1" fmla="*/ 0 h 1103199"/>
              <a:gd name="connsiteX2" fmla="*/ 3287713 w 3287713"/>
              <a:gd name="connsiteY2" fmla="*/ 1103199 h 1103199"/>
              <a:gd name="connsiteX3" fmla="*/ 1314450 w 3287713"/>
              <a:gd name="connsiteY3" fmla="*/ 1103199 h 1103199"/>
              <a:gd name="connsiteX4" fmla="*/ 0 w 3287713"/>
              <a:gd name="connsiteY4" fmla="*/ 9525 h 1103199"/>
              <a:gd name="connsiteX0" fmla="*/ 0 w 3287713"/>
              <a:gd name="connsiteY0" fmla="*/ 9525 h 1112724"/>
              <a:gd name="connsiteX1" fmla="*/ 3287713 w 3287713"/>
              <a:gd name="connsiteY1" fmla="*/ 0 h 1112724"/>
              <a:gd name="connsiteX2" fmla="*/ 3287713 w 3287713"/>
              <a:gd name="connsiteY2" fmla="*/ 1103199 h 1112724"/>
              <a:gd name="connsiteX3" fmla="*/ 593131 w 3287713"/>
              <a:gd name="connsiteY3" fmla="*/ 1112724 h 1112724"/>
              <a:gd name="connsiteX4" fmla="*/ 0 w 3287713"/>
              <a:gd name="connsiteY4" fmla="*/ 9525 h 1112724"/>
              <a:gd name="connsiteX0" fmla="*/ 0 w 3287713"/>
              <a:gd name="connsiteY0" fmla="*/ 9525 h 1112724"/>
              <a:gd name="connsiteX1" fmla="*/ 3287713 w 3287713"/>
              <a:gd name="connsiteY1" fmla="*/ 0 h 1112724"/>
              <a:gd name="connsiteX2" fmla="*/ 3287713 w 3287713"/>
              <a:gd name="connsiteY2" fmla="*/ 1103199 h 1112724"/>
              <a:gd name="connsiteX3" fmla="*/ 622782 w 3287713"/>
              <a:gd name="connsiteY3" fmla="*/ 1112724 h 1112724"/>
              <a:gd name="connsiteX4" fmla="*/ 0 w 3287713"/>
              <a:gd name="connsiteY4" fmla="*/ 9525 h 1112724"/>
              <a:gd name="connsiteX0" fmla="*/ 0 w 3287713"/>
              <a:gd name="connsiteY0" fmla="*/ 9525 h 1131774"/>
              <a:gd name="connsiteX1" fmla="*/ 3287713 w 3287713"/>
              <a:gd name="connsiteY1" fmla="*/ 0 h 1131774"/>
              <a:gd name="connsiteX2" fmla="*/ 3287713 w 3287713"/>
              <a:gd name="connsiteY2" fmla="*/ 1103199 h 1131774"/>
              <a:gd name="connsiteX3" fmla="*/ 642550 w 3287713"/>
              <a:gd name="connsiteY3" fmla="*/ 1131774 h 1131774"/>
              <a:gd name="connsiteX4" fmla="*/ 0 w 3287713"/>
              <a:gd name="connsiteY4" fmla="*/ 9525 h 1131774"/>
              <a:gd name="connsiteX0" fmla="*/ 0 w 3287713"/>
              <a:gd name="connsiteY0" fmla="*/ 9525 h 1122249"/>
              <a:gd name="connsiteX1" fmla="*/ 3287713 w 3287713"/>
              <a:gd name="connsiteY1" fmla="*/ 0 h 1122249"/>
              <a:gd name="connsiteX2" fmla="*/ 3287713 w 3287713"/>
              <a:gd name="connsiteY2" fmla="*/ 1103199 h 1122249"/>
              <a:gd name="connsiteX3" fmla="*/ 642550 w 3287713"/>
              <a:gd name="connsiteY3" fmla="*/ 1122249 h 1122249"/>
              <a:gd name="connsiteX4" fmla="*/ 0 w 3287713"/>
              <a:gd name="connsiteY4" fmla="*/ 9525 h 1122249"/>
              <a:gd name="connsiteX0" fmla="*/ 0 w 3287713"/>
              <a:gd name="connsiteY0" fmla="*/ 9525 h 1122249"/>
              <a:gd name="connsiteX1" fmla="*/ 3287713 w 3287713"/>
              <a:gd name="connsiteY1" fmla="*/ 0 h 1122249"/>
              <a:gd name="connsiteX2" fmla="*/ 3287713 w 3287713"/>
              <a:gd name="connsiteY2" fmla="*/ 1103199 h 1122249"/>
              <a:gd name="connsiteX3" fmla="*/ 642550 w 3287713"/>
              <a:gd name="connsiteY3" fmla="*/ 1122249 h 1122249"/>
              <a:gd name="connsiteX4" fmla="*/ 0 w 3287713"/>
              <a:gd name="connsiteY4" fmla="*/ 9525 h 1122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7713" h="1122249">
                <a:moveTo>
                  <a:pt x="0" y="9525"/>
                </a:moveTo>
                <a:lnTo>
                  <a:pt x="3287713" y="0"/>
                </a:lnTo>
                <a:lnTo>
                  <a:pt x="3287713" y="1103199"/>
                </a:lnTo>
                <a:lnTo>
                  <a:pt x="642550" y="1122249"/>
                </a:lnTo>
                <a:lnTo>
                  <a:pt x="0" y="9525"/>
                </a:lnTo>
                <a:close/>
              </a:path>
            </a:pathLst>
          </a:custGeom>
          <a:solidFill>
            <a:srgbClr val="A50021"/>
          </a:solidFill>
          <a:ln>
            <a:noFill/>
          </a:ln>
        </p:spPr>
        <p:style>
          <a:lnRef idx="0">
            <a:scrgbClr r="0" g="0" b="0"/>
          </a:lnRef>
          <a:fillRef idx="0">
            <a:scrgbClr r="0" g="0" b="0"/>
          </a:fillRef>
          <a:effectRef idx="0">
            <a:scrgbClr r="0" g="0" b="0"/>
          </a:effectRef>
          <a:fontRef idx="minor">
            <a:schemeClr val="lt1"/>
          </a:fontRef>
        </p:style>
        <p:txBody>
          <a:bodyPr lIns="0" tIns="0" rIns="28570" bIns="0" anchor="ctr">
            <a:noAutofit/>
          </a:bodyPr>
          <a:lstStyle/>
          <a:p>
            <a:pPr marL="25400" marR="0" lvl="0" indent="0" algn="ctr" defTabSz="914400" rtl="0" eaLnBrk="1" fontAlgn="base" latinLnBrk="0" hangingPunct="1">
              <a:lnSpc>
                <a:spcPct val="100000"/>
              </a:lnSpc>
              <a:spcBef>
                <a:spcPct val="0"/>
              </a:spcBef>
              <a:spcAft>
                <a:spcPct val="0"/>
              </a:spcAft>
              <a:buClrTx/>
              <a:buSzTx/>
              <a:buFontTx/>
              <a:buNone/>
              <a:tabLst/>
              <a:defRPr/>
            </a:pPr>
            <a:r>
              <a:rPr kumimoji="0" lang="en-US" b="1" i="0" u="none" strike="noStrike" cap="none"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Calibri" panose="020F0502020204030204" pitchFamily="34" charset="0"/>
                <a:sym typeface="ＭＳ Ｐゴシック" panose="020B0600070205080204" pitchFamily="50" charset="-128"/>
              </a:rPr>
              <a:t>Senior Thesis</a:t>
            </a:r>
          </a:p>
        </p:txBody>
      </p:sp>
      <p:sp>
        <p:nvSpPr>
          <p:cNvPr id="20494" name="Rectangle 13"/>
          <p:cNvSpPr>
            <a:spLocks/>
          </p:cNvSpPr>
          <p:nvPr/>
        </p:nvSpPr>
        <p:spPr bwMode="auto">
          <a:xfrm>
            <a:off x="2743925" y="1591520"/>
            <a:ext cx="3620508" cy="1107874"/>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384"/>
              <a:gd name="connsiteY0" fmla="*/ 0 h 10000"/>
              <a:gd name="connsiteX1" fmla="*/ 10000 w 10384"/>
              <a:gd name="connsiteY1" fmla="*/ 0 h 10000"/>
              <a:gd name="connsiteX2" fmla="*/ 10384 w 10384"/>
              <a:gd name="connsiteY2" fmla="*/ 10000 h 10000"/>
              <a:gd name="connsiteX3" fmla="*/ 0 w 10384"/>
              <a:gd name="connsiteY3" fmla="*/ 10000 h 10000"/>
              <a:gd name="connsiteX4" fmla="*/ 0 w 10384"/>
              <a:gd name="connsiteY4" fmla="*/ 0 h 10000"/>
              <a:gd name="connsiteX0" fmla="*/ 0 w 10384"/>
              <a:gd name="connsiteY0" fmla="*/ 86 h 10086"/>
              <a:gd name="connsiteX1" fmla="*/ 8627 w 10384"/>
              <a:gd name="connsiteY1" fmla="*/ 0 h 10086"/>
              <a:gd name="connsiteX2" fmla="*/ 10384 w 10384"/>
              <a:gd name="connsiteY2" fmla="*/ 10086 h 10086"/>
              <a:gd name="connsiteX3" fmla="*/ 0 w 10384"/>
              <a:gd name="connsiteY3" fmla="*/ 10086 h 10086"/>
              <a:gd name="connsiteX4" fmla="*/ 0 w 10384"/>
              <a:gd name="connsiteY4" fmla="*/ 86 h 10086"/>
              <a:gd name="connsiteX0" fmla="*/ 0 w 10384"/>
              <a:gd name="connsiteY0" fmla="*/ 0 h 10000"/>
              <a:gd name="connsiteX1" fmla="*/ 8545 w 10384"/>
              <a:gd name="connsiteY1" fmla="*/ 0 h 10000"/>
              <a:gd name="connsiteX2" fmla="*/ 10384 w 10384"/>
              <a:gd name="connsiteY2" fmla="*/ 10000 h 10000"/>
              <a:gd name="connsiteX3" fmla="*/ 0 w 10384"/>
              <a:gd name="connsiteY3" fmla="*/ 10000 h 10000"/>
              <a:gd name="connsiteX4" fmla="*/ 0 w 10384"/>
              <a:gd name="connsiteY4" fmla="*/ 0 h 10000"/>
              <a:gd name="connsiteX0" fmla="*/ 0 w 10384"/>
              <a:gd name="connsiteY0" fmla="*/ 0 h 10000"/>
              <a:gd name="connsiteX1" fmla="*/ 8600 w 10384"/>
              <a:gd name="connsiteY1" fmla="*/ 0 h 10000"/>
              <a:gd name="connsiteX2" fmla="*/ 10384 w 10384"/>
              <a:gd name="connsiteY2" fmla="*/ 10000 h 10000"/>
              <a:gd name="connsiteX3" fmla="*/ 0 w 10384"/>
              <a:gd name="connsiteY3" fmla="*/ 10000 h 10000"/>
              <a:gd name="connsiteX4" fmla="*/ 0 w 10384"/>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4" h="10000">
                <a:moveTo>
                  <a:pt x="0" y="0"/>
                </a:moveTo>
                <a:lnTo>
                  <a:pt x="8600" y="0"/>
                </a:lnTo>
                <a:lnTo>
                  <a:pt x="10384" y="10000"/>
                </a:lnTo>
                <a:lnTo>
                  <a:pt x="0" y="10000"/>
                </a:lnTo>
                <a:lnTo>
                  <a:pt x="0" y="0"/>
                </a:lnTo>
                <a:close/>
              </a:path>
            </a:pathLst>
          </a:custGeom>
          <a:solidFill>
            <a:srgbClr val="002060"/>
          </a:solidFill>
          <a:ln>
            <a:noFill/>
          </a:ln>
        </p:spPr>
        <p:style>
          <a:lnRef idx="0">
            <a:scrgbClr r="0" g="0" b="0"/>
          </a:lnRef>
          <a:fillRef idx="0">
            <a:scrgbClr r="0" g="0" b="0"/>
          </a:fillRef>
          <a:effectRef idx="0">
            <a:scrgbClr r="0" g="0" b="0"/>
          </a:effectRef>
          <a:fontRef idx="minor">
            <a:schemeClr val="lt1"/>
          </a:fontRef>
        </p:style>
        <p:txBody>
          <a:bodyPr lIns="0" tIns="0" rIns="28570" bIns="0" anchor="ctr">
            <a:noAutofit/>
          </a:bodyPr>
          <a:lstStyle/>
          <a:p>
            <a:pPr marL="2540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cap="none" normalizeH="0" baseline="0" noProof="0" dirty="0">
                <a:ln>
                  <a:noFill/>
                </a:ln>
                <a:solidFill>
                  <a:prstClr val="white"/>
                </a:solidFill>
                <a:uLnTx/>
                <a:uFillTx/>
                <a:latin typeface="Calibri" panose="020F0502020204030204" pitchFamily="34" charset="0"/>
                <a:ea typeface="Calibri" panose="020F0502020204030204" pitchFamily="34" charset="0"/>
                <a:cs typeface="Calibri" panose="020F0502020204030204" pitchFamily="34" charset="0"/>
                <a:sym typeface="ＭＳ Ｐゴシック" panose="020B0600070205080204" pitchFamily="50" charset="-128"/>
              </a:rPr>
              <a:t> </a:t>
            </a:r>
            <a:r>
              <a:rPr kumimoji="0" lang="en-US" sz="1600" b="1" i="0" u="none" strike="noStrike" cap="none"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Calibri" panose="020F0502020204030204" pitchFamily="34" charset="0"/>
                <a:sym typeface="ＭＳ Ｐゴシック" panose="020B0600070205080204" pitchFamily="50" charset="-128"/>
              </a:rPr>
              <a:t>Specialized Education </a:t>
            </a:r>
          </a:p>
          <a:p>
            <a:pPr marL="25400" marR="0" lvl="0" indent="0" algn="l" defTabSz="914400" rtl="0" eaLnBrk="1" fontAlgn="base" latinLnBrk="0" hangingPunct="1">
              <a:lnSpc>
                <a:spcPct val="100000"/>
              </a:lnSpc>
              <a:spcBef>
                <a:spcPct val="0"/>
              </a:spcBef>
              <a:spcAft>
                <a:spcPct val="0"/>
              </a:spcAft>
              <a:buClrTx/>
              <a:buSzTx/>
              <a:buFontTx/>
              <a:buNone/>
              <a:tabLst/>
              <a:defRPr/>
            </a:pPr>
            <a:r>
              <a:rPr kumimoji="0" lang="en-US" sz="1600" b="1" dirty="0">
                <a:solidFill>
                  <a:prstClr val="white"/>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ＭＳ Ｐゴシック" panose="020B0600070205080204" pitchFamily="50" charset="-128"/>
              </a:rPr>
              <a:t> in</a:t>
            </a:r>
            <a:r>
              <a:rPr kumimoji="0" lang="en-US" sz="1600" b="1" i="0" u="none" strike="noStrike" cap="none"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Calibri" panose="020F0502020204030204" pitchFamily="34" charset="0"/>
                <a:sym typeface="ＭＳ Ｐゴシック" panose="020B0600070205080204" pitchFamily="50" charset="-128"/>
              </a:rPr>
              <a:t> the School of Agriculture</a:t>
            </a:r>
          </a:p>
        </p:txBody>
      </p:sp>
      <p:sp>
        <p:nvSpPr>
          <p:cNvPr id="20495" name="Rectangle 14"/>
          <p:cNvSpPr>
            <a:spLocks/>
          </p:cNvSpPr>
          <p:nvPr/>
        </p:nvSpPr>
        <p:spPr bwMode="auto">
          <a:xfrm>
            <a:off x="220379" y="936766"/>
            <a:ext cx="2606090" cy="61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28570" bIns="0"/>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lvl="0" algn="ctr">
              <a:spcBef>
                <a:spcPts val="850"/>
              </a:spcBef>
              <a:defRPr/>
            </a:pPr>
            <a:r>
              <a:rPr lang="ja-JP" altLang="ja-JP" sz="2000" dirty="0">
                <a:latin typeface="Calibri" panose="020F0502020204030204" pitchFamily="34" charset="0"/>
                <a:cs typeface="Calibri" panose="020F0502020204030204" pitchFamily="34" charset="0"/>
              </a:rPr>
              <a:t>Acquire a Broad General Education</a:t>
            </a:r>
            <a:endParaRPr kumimoji="0" lang="en-US" sz="2000" b="0" i="0" u="sng"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endParaRPr>
          </a:p>
        </p:txBody>
      </p:sp>
      <p:sp>
        <p:nvSpPr>
          <p:cNvPr id="3" name="タイトル 2">
            <a:extLst>
              <a:ext uri="{FF2B5EF4-FFF2-40B4-BE49-F238E27FC236}">
                <a16:creationId xmlns:a16="http://schemas.microsoft.com/office/drawing/2014/main" id="{50C3E3B9-ABFA-4EB2-8361-DE8341A20913}"/>
              </a:ext>
            </a:extLst>
          </p:cNvPr>
          <p:cNvSpPr>
            <a:spLocks noGrp="1"/>
          </p:cNvSpPr>
          <p:nvPr>
            <p:ph type="title"/>
          </p:nvPr>
        </p:nvSpPr>
        <p:spPr/>
        <p:txBody>
          <a:bodyPr/>
          <a:lstStyle/>
          <a:p>
            <a:pPr rtl="0" eaLnBrk="1" fontAlgn="base" latinLnBrk="0" hangingPunct="1"/>
            <a:r>
              <a:rPr kumimoji="1" lang="en-US" b="1" i="0" baseline="0" dirty="0">
                <a:ln>
                  <a:noFill/>
                </a:ln>
                <a:solidFill>
                  <a:srgbClr val="FFFFFF"/>
                </a:solidFill>
                <a:latin typeface="Calibri" panose="020F0502020204030204" pitchFamily="34" charset="0"/>
                <a:ea typeface="Calibri" panose="020F0502020204030204" pitchFamily="34" charset="0"/>
                <a:cs typeface="Calibri" panose="020F0502020204030204" pitchFamily="34" charset="0"/>
              </a:rPr>
              <a:t>Education program</a:t>
            </a:r>
          </a:p>
        </p:txBody>
      </p:sp>
      <p:sp>
        <p:nvSpPr>
          <p:cNvPr id="32" name="Rectangle 3"/>
          <p:cNvSpPr>
            <a:spLocks/>
          </p:cNvSpPr>
          <p:nvPr/>
        </p:nvSpPr>
        <p:spPr bwMode="auto">
          <a:xfrm>
            <a:off x="-180528" y="2780928"/>
            <a:ext cx="8861425"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lIns="0" tIns="0" rIns="28570" bIns="0"/>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N W4"/>
              </a:rPr>
              <a:t>　　　 　　　 　</a:t>
            </a:r>
          </a:p>
        </p:txBody>
      </p:sp>
      <p:sp>
        <p:nvSpPr>
          <p:cNvPr id="33" name="Rectangle 9"/>
          <p:cNvSpPr>
            <a:spLocks/>
          </p:cNvSpPr>
          <p:nvPr/>
        </p:nvSpPr>
        <p:spPr bwMode="auto">
          <a:xfrm>
            <a:off x="2837225" y="3295523"/>
            <a:ext cx="26098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lIns="0" tIns="0" rIns="28570" bIns="0">
            <a:spAutoFit/>
          </a:bodyP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t>School of Agriculture</a:t>
            </a:r>
          </a:p>
          <a:p>
            <a:pPr marL="2540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t>/ Departments</a:t>
            </a:r>
          </a:p>
        </p:txBody>
      </p:sp>
      <p:sp>
        <p:nvSpPr>
          <p:cNvPr id="34" name="Rectangle 10"/>
          <p:cNvSpPr>
            <a:spLocks/>
          </p:cNvSpPr>
          <p:nvPr/>
        </p:nvSpPr>
        <p:spPr bwMode="auto">
          <a:xfrm>
            <a:off x="6291729" y="3393603"/>
            <a:ext cx="519688" cy="252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28570" bIns="0" anchor="ctr">
            <a:spAutoFit/>
          </a:bodyP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80000"/>
              </a:lnSpc>
              <a:spcBef>
                <a:spcPts val="700"/>
              </a:spcBef>
              <a:spcAft>
                <a:spcPct val="0"/>
              </a:spcAft>
              <a:buClrTx/>
              <a:buSzTx/>
              <a:buFontTx/>
              <a:buNone/>
              <a:tabLst/>
              <a:defRPr/>
            </a:pPr>
            <a:r>
              <a:rPr kumimoji="0" lang="en-US" sz="20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t>Labs</a:t>
            </a:r>
          </a:p>
        </p:txBody>
      </p:sp>
      <p:sp>
        <p:nvSpPr>
          <p:cNvPr id="35" name="Line 11"/>
          <p:cNvSpPr>
            <a:spLocks noChangeShapeType="1"/>
          </p:cNvSpPr>
          <p:nvPr/>
        </p:nvSpPr>
        <p:spPr bwMode="auto">
          <a:xfrm rot="10800000">
            <a:off x="5418099" y="3519791"/>
            <a:ext cx="493712" cy="0"/>
          </a:xfrm>
          <a:prstGeom prst="line">
            <a:avLst/>
          </a:prstGeom>
          <a:noFill/>
          <a:ln w="76200">
            <a:solidFill>
              <a:srgbClr val="002060"/>
            </a:solidFill>
            <a:miter lim="800000"/>
            <a:headEnd type="triangle" w="med" len="med"/>
            <a:tailEnd/>
          </a:ln>
          <a:extLst>
            <a:ext uri="{909E8E84-426E-40DD-AFC4-6F175D3DCCD1}">
              <a14:hiddenFill xmlns:a14="http://schemas.microsoft.com/office/drawing/2010/main">
                <a:noFill/>
              </a14:hiddenFill>
            </a:ext>
          </a:extLst>
        </p:spPr>
        <p:txBody>
          <a:bodyPr lIns="0" tIns="0" rIns="0" bIns="0"/>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C00000"/>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36" name="Line 12"/>
          <p:cNvSpPr>
            <a:spLocks noChangeShapeType="1"/>
          </p:cNvSpPr>
          <p:nvPr/>
        </p:nvSpPr>
        <p:spPr bwMode="auto">
          <a:xfrm rot="10800000">
            <a:off x="6948264" y="3519791"/>
            <a:ext cx="729963" cy="0"/>
          </a:xfrm>
          <a:prstGeom prst="line">
            <a:avLst/>
          </a:prstGeom>
          <a:noFill/>
          <a:ln w="76200">
            <a:solidFill>
              <a:srgbClr val="002060"/>
            </a:solidFill>
            <a:miter lim="800000"/>
            <a:headEnd type="triangle" w="med" len="med"/>
            <a:tailEnd/>
          </a:ln>
          <a:extLst>
            <a:ext uri="{909E8E84-426E-40DD-AFC4-6F175D3DCCD1}">
              <a14:hiddenFill xmlns:a14="http://schemas.microsoft.com/office/drawing/2010/main">
                <a:noFill/>
              </a14:hiddenFill>
            </a:ext>
          </a:extLst>
        </p:spPr>
        <p:txBody>
          <a:bodyPr lIns="0" tIns="0" rIns="0" bIns="0"/>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C00000"/>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37" name="Text Box 17"/>
          <p:cNvSpPr txBox="1">
            <a:spLocks noChangeArrowheads="1"/>
          </p:cNvSpPr>
          <p:nvPr/>
        </p:nvSpPr>
        <p:spPr bwMode="auto">
          <a:xfrm>
            <a:off x="6236585" y="3751008"/>
            <a:ext cx="3141921" cy="160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28570" bIns="0" anchor="ct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l" defTabSz="914400" rtl="0" eaLnBrk="1" fontAlgn="base" latinLnBrk="0" hangingPunct="1">
              <a:lnSpc>
                <a:spcPct val="80000"/>
              </a:lnSpc>
              <a:spcBef>
                <a:spcPts val="700"/>
              </a:spcBef>
              <a:spcAft>
                <a:spcPct val="0"/>
              </a:spcAft>
              <a:buClrTx/>
              <a:buSzTx/>
              <a:buFontTx/>
              <a:buNone/>
              <a:tabLst/>
              <a:defRPr/>
            </a:pPr>
            <a:r>
              <a:rPr kumimoji="0" lang="en-US" sz="2000" b="0" i="0" u="none" strike="noStrike" cap="none" normalizeH="0" baseline="0" noProof="0" dirty="0">
                <a:ln>
                  <a:noFill/>
                </a:ln>
                <a:solidFill>
                  <a:srgbClr val="A50021"/>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t>Decide on your lab</a:t>
            </a:r>
          </a:p>
          <a:p>
            <a:pPr marL="25400" marR="0" lvl="0" indent="0" algn="l" defTabSz="914400" rtl="0" eaLnBrk="1" fontAlgn="base" latinLnBrk="0" hangingPunct="1">
              <a:lnSpc>
                <a:spcPct val="80000"/>
              </a:lnSpc>
              <a:spcBef>
                <a:spcPts val="700"/>
              </a:spcBef>
              <a:spcAft>
                <a:spcPct val="0"/>
              </a:spcAft>
              <a:buClrTx/>
              <a:buSzTx/>
              <a:buFontTx/>
              <a:buNone/>
              <a:tabLst/>
              <a:defRPr/>
            </a:pPr>
            <a:r>
              <a:rPr kumimoji="0" lang="en-US" sz="2000" b="0" i="0" u="none" strike="noStrike" cap="none" normalizeH="0" baseline="0" noProof="0" dirty="0">
                <a:ln>
                  <a:noFill/>
                </a:ln>
                <a:solidFill>
                  <a:srgbClr val="A50021"/>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t>in the first or second</a:t>
            </a:r>
          </a:p>
          <a:p>
            <a:pPr marL="25400" marR="0" lvl="0" indent="0" algn="l" defTabSz="914400" rtl="0" eaLnBrk="1" fontAlgn="base" latinLnBrk="0" hangingPunct="1">
              <a:lnSpc>
                <a:spcPct val="80000"/>
              </a:lnSpc>
              <a:spcBef>
                <a:spcPts val="700"/>
              </a:spcBef>
              <a:spcAft>
                <a:spcPct val="0"/>
              </a:spcAft>
              <a:buClrTx/>
              <a:buSzTx/>
              <a:buFontTx/>
              <a:buNone/>
              <a:tabLst/>
              <a:defRPr/>
            </a:pPr>
            <a:r>
              <a:rPr kumimoji="0" lang="en-US" sz="2000" b="0" i="0" u="none" strike="noStrike" cap="none" normalizeH="0" baseline="0" noProof="0" dirty="0">
                <a:ln>
                  <a:noFill/>
                </a:ln>
                <a:solidFill>
                  <a:srgbClr val="A50021"/>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t>semester of the third year.</a:t>
            </a:r>
          </a:p>
        </p:txBody>
      </p:sp>
      <p:sp>
        <p:nvSpPr>
          <p:cNvPr id="38" name="Line 20"/>
          <p:cNvSpPr>
            <a:spLocks noChangeShapeType="1"/>
          </p:cNvSpPr>
          <p:nvPr/>
        </p:nvSpPr>
        <p:spPr bwMode="auto">
          <a:xfrm rot="10800000">
            <a:off x="2428775" y="3531072"/>
            <a:ext cx="492125" cy="0"/>
          </a:xfrm>
          <a:prstGeom prst="line">
            <a:avLst/>
          </a:prstGeom>
          <a:noFill/>
          <a:ln w="76200">
            <a:solidFill>
              <a:srgbClr val="002060"/>
            </a:solidFill>
            <a:miter lim="800000"/>
            <a:headEnd type="triangle" w="med" len="med"/>
            <a:tailEnd/>
          </a:ln>
          <a:extLst>
            <a:ext uri="{909E8E84-426E-40DD-AFC4-6F175D3DCCD1}">
              <a14:hiddenFill xmlns:a14="http://schemas.microsoft.com/office/drawing/2010/main">
                <a:noFill/>
              </a14:hiddenFill>
            </a:ext>
          </a:extLst>
        </p:spPr>
        <p:txBody>
          <a:bodyPr lIns="0" tIns="0" rIns="0" bIns="0"/>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C00000"/>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39" name="Text Box 23"/>
          <p:cNvSpPr txBox="1">
            <a:spLocks noChangeArrowheads="1"/>
          </p:cNvSpPr>
          <p:nvPr/>
        </p:nvSpPr>
        <p:spPr bwMode="auto">
          <a:xfrm>
            <a:off x="3001612" y="3772294"/>
            <a:ext cx="2398958" cy="160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28570" bIns="0" anchor="ct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l" defTabSz="914400" rtl="0" eaLnBrk="1" fontAlgn="base" latinLnBrk="0" hangingPunct="1">
              <a:lnSpc>
                <a:spcPct val="80000"/>
              </a:lnSpc>
              <a:spcBef>
                <a:spcPts val="700"/>
              </a:spcBef>
              <a:spcAft>
                <a:spcPct val="0"/>
              </a:spcAft>
              <a:buClrTx/>
              <a:buSzTx/>
              <a:buFontTx/>
              <a:buNone/>
              <a:tabLst/>
              <a:defRPr/>
            </a:pPr>
            <a:r>
              <a:rPr kumimoji="0" lang="en-US" sz="2000" b="0" i="0" u="none" strike="noStrike" cap="none" normalizeH="0" baseline="0" noProof="0" dirty="0">
                <a:ln>
                  <a:noFill/>
                </a:ln>
                <a:solidFill>
                  <a:srgbClr val="A50021"/>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t>Decide on your department</a:t>
            </a:r>
          </a:p>
          <a:p>
            <a:pPr marL="25400" marR="0" lvl="0" indent="0" algn="l" defTabSz="914400" rtl="0" eaLnBrk="1" fontAlgn="base" latinLnBrk="0" hangingPunct="1">
              <a:lnSpc>
                <a:spcPct val="80000"/>
              </a:lnSpc>
              <a:spcBef>
                <a:spcPts val="700"/>
              </a:spcBef>
              <a:spcAft>
                <a:spcPct val="0"/>
              </a:spcAft>
              <a:buClrTx/>
              <a:buSzTx/>
              <a:buFontTx/>
              <a:buNone/>
              <a:tabLst/>
              <a:defRPr/>
            </a:pPr>
            <a:r>
              <a:rPr kumimoji="0" lang="en-US" sz="2000" b="0" i="0" u="none" strike="noStrike" cap="none" normalizeH="0" baseline="0" noProof="0" dirty="0">
                <a:ln>
                  <a:noFill/>
                </a:ln>
                <a:solidFill>
                  <a:srgbClr val="A50021"/>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t>by the end of the first year.</a:t>
            </a:r>
          </a:p>
        </p:txBody>
      </p:sp>
      <p:sp>
        <p:nvSpPr>
          <p:cNvPr id="40" name="Rectangle 10"/>
          <p:cNvSpPr>
            <a:spLocks/>
          </p:cNvSpPr>
          <p:nvPr/>
        </p:nvSpPr>
        <p:spPr bwMode="auto">
          <a:xfrm>
            <a:off x="7824540" y="3419092"/>
            <a:ext cx="1112031" cy="22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28570" bIns="0" anchor="ctr">
            <a:spAutoFit/>
          </a:bodyP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80000"/>
              </a:lnSpc>
              <a:spcBef>
                <a:spcPts val="700"/>
              </a:spcBef>
              <a:spcAft>
                <a:spcPct val="0"/>
              </a:spcAft>
              <a:buClrTx/>
              <a:buSzTx/>
              <a:buFontTx/>
              <a:buNone/>
              <a:tabLst/>
              <a:defRPr/>
            </a:pPr>
            <a:r>
              <a:rPr kumimoji="0" lang="en-US" sz="18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t>Graduation</a:t>
            </a:r>
          </a:p>
        </p:txBody>
      </p:sp>
      <p:sp>
        <p:nvSpPr>
          <p:cNvPr id="41" name="Rectangle 19"/>
          <p:cNvSpPr>
            <a:spLocks/>
          </p:cNvSpPr>
          <p:nvPr/>
        </p:nvSpPr>
        <p:spPr bwMode="auto">
          <a:xfrm>
            <a:off x="681109" y="3377184"/>
            <a:ext cx="108817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wrap="none" lIns="0" tIns="0" rIns="28570" bIns="0">
            <a:spAutoFit/>
          </a:bodyP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t>General </a:t>
            </a:r>
            <a:br>
              <a:rPr kumimoji="0" lang="en-US" sz="20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br>
            <a:r>
              <a:rPr kumimoji="0" lang="en-US" sz="20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 W4"/>
              </a:rPr>
              <a:t>Education</a:t>
            </a:r>
          </a:p>
        </p:txBody>
      </p:sp>
      <p:sp>
        <p:nvSpPr>
          <p:cNvPr id="7" name="正方形/長方形 6"/>
          <p:cNvSpPr/>
          <p:nvPr/>
        </p:nvSpPr>
        <p:spPr>
          <a:xfrm>
            <a:off x="2793086" y="2824606"/>
            <a:ext cx="1497333" cy="400110"/>
          </a:xfrm>
          <a:prstGeom prst="rect">
            <a:avLst/>
          </a:prstGeom>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N W4"/>
              </a:rPr>
              <a:t>Sophomores</a:t>
            </a:r>
          </a:p>
        </p:txBody>
      </p:sp>
      <p:sp>
        <p:nvSpPr>
          <p:cNvPr id="8" name="正方形/長方形 7"/>
          <p:cNvSpPr/>
          <p:nvPr/>
        </p:nvSpPr>
        <p:spPr>
          <a:xfrm>
            <a:off x="4979787" y="2808934"/>
            <a:ext cx="916085" cy="400110"/>
          </a:xfrm>
          <a:prstGeom prst="rect">
            <a:avLst/>
          </a:prstGeom>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N W4"/>
              </a:rPr>
              <a:t>Juniors</a:t>
            </a:r>
          </a:p>
        </p:txBody>
      </p:sp>
      <p:sp>
        <p:nvSpPr>
          <p:cNvPr id="9" name="正方形/長方形 8"/>
          <p:cNvSpPr/>
          <p:nvPr/>
        </p:nvSpPr>
        <p:spPr>
          <a:xfrm>
            <a:off x="6606080" y="2837163"/>
            <a:ext cx="946541" cy="400110"/>
          </a:xfrm>
          <a:prstGeom prst="rect">
            <a:avLst/>
          </a:prstGeom>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N W4"/>
              </a:rPr>
              <a:t>Seniors</a:t>
            </a:r>
          </a:p>
        </p:txBody>
      </p:sp>
      <p:sp>
        <p:nvSpPr>
          <p:cNvPr id="10" name="正方形/長方形 9"/>
          <p:cNvSpPr/>
          <p:nvPr/>
        </p:nvSpPr>
        <p:spPr>
          <a:xfrm>
            <a:off x="510397" y="2808934"/>
            <a:ext cx="1221616" cy="400110"/>
          </a:xfrm>
          <a:prstGeom prst="rect">
            <a:avLst/>
          </a:prstGeom>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cap="none" normalizeH="0" baseline="0" noProof="0" dirty="0">
                <a:ln>
                  <a:noFill/>
                </a:ln>
                <a:solidFill>
                  <a:prstClr val="black"/>
                </a:solidFill>
                <a:uLnTx/>
                <a:uFillTx/>
                <a:latin typeface="Calibri" panose="020F0502020204030204" pitchFamily="34" charset="0"/>
                <a:ea typeface="Calibri" panose="020F0502020204030204" pitchFamily="34" charset="0"/>
                <a:cs typeface="Calibri" panose="020F0502020204030204" pitchFamily="34" charset="0"/>
                <a:sym typeface="ヒラギノ丸ゴ ProN W4"/>
              </a:rPr>
              <a:t>Freshmen</a:t>
            </a:r>
          </a:p>
        </p:txBody>
      </p:sp>
    </p:spTree>
    <p:extLst>
      <p:ext uri="{BB962C8B-B14F-4D97-AF65-F5344CB8AC3E}">
        <p14:creationId xmlns:p14="http://schemas.microsoft.com/office/powerpoint/2010/main" val="3895577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G:\大学\正１\17-画像２\各地\01-農村景観と花\水田写真\IMGP00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000" y="627409"/>
            <a:ext cx="3600450" cy="2700338"/>
          </a:xfrm>
          <a:prstGeom prst="rect">
            <a:avLst/>
          </a:prstGeom>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G:\大学\正１\17-画像２\各地\01-北海道\タ行\滝川\DSCN0420.JP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00" y="3456000"/>
            <a:ext cx="3598862" cy="2700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5" descr="G:\大学\正１\17-画像２\各地\01-北海道\ハ行\富良野・美瑛\05-07-24ファーム冨田\05-07-24ファーム冨田03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00" y="612000"/>
            <a:ext cx="3598863" cy="269875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a:xfrm>
            <a:off x="0" y="51345"/>
            <a:ext cx="8858250" cy="548680"/>
          </a:xfrm>
          <a:prstGeom prst="rect">
            <a:avLst/>
          </a:prstGeom>
        </p:spPr>
        <p:txBody>
          <a:bodyPr/>
          <a:lstStyle/>
          <a:p>
            <a:pPr algn="l" eaLnBrk="1" hangingPunct="1">
              <a:defRPr/>
            </a:pPr>
            <a:endParaRPr lang="ja-JP" altLang="en-US" sz="2400" b="1" dirty="0">
              <a:solidFill>
                <a:srgbClr val="F8F8F8"/>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16390" name="テキスト ボックス 1"/>
          <p:cNvSpPr txBox="1">
            <a:spLocks noChangeArrowheads="1"/>
          </p:cNvSpPr>
          <p:nvPr/>
        </p:nvSpPr>
        <p:spPr bwMode="auto">
          <a:xfrm>
            <a:off x="4176789" y="2916290"/>
            <a:ext cx="3814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sz="16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Collaboration with Furano City</a:t>
            </a:r>
          </a:p>
        </p:txBody>
      </p:sp>
      <p:pic>
        <p:nvPicPr>
          <p:cNvPr id="16391" name="Picture 7" descr="G:\正１\15-画像１\001デジカメから\12年\2012_09_24\IMG_5691.JPG"/>
          <p:cNvPicPr>
            <a:picLocks noChangeArrowheads="1"/>
          </p:cNvPicPr>
          <p:nvPr/>
        </p:nvPicPr>
        <p:blipFill>
          <a:blip r:embed="rId6">
            <a:extLst>
              <a:ext uri="{28A0092B-C50C-407E-A947-70E740481C1C}">
                <a14:useLocalDpi xmlns:a14="http://schemas.microsoft.com/office/drawing/2010/main" val="0"/>
              </a:ext>
            </a:extLst>
          </a:blip>
          <a:srcRect r="47" b="29"/>
          <a:stretch>
            <a:fillRect/>
          </a:stretch>
        </p:blipFill>
        <p:spPr bwMode="auto">
          <a:xfrm>
            <a:off x="648000" y="3456000"/>
            <a:ext cx="3600000" cy="2700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テキスト ボックス 9"/>
          <p:cNvSpPr txBox="1">
            <a:spLocks noChangeArrowheads="1"/>
          </p:cNvSpPr>
          <p:nvPr/>
        </p:nvSpPr>
        <p:spPr bwMode="auto">
          <a:xfrm>
            <a:off x="539552" y="5692802"/>
            <a:ext cx="35445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sz="16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Training at the Experimental Farm</a:t>
            </a:r>
          </a:p>
        </p:txBody>
      </p:sp>
      <p:sp>
        <p:nvSpPr>
          <p:cNvPr id="16393" name="テキスト ボックス 9"/>
          <p:cNvSpPr txBox="1">
            <a:spLocks noChangeArrowheads="1"/>
          </p:cNvSpPr>
          <p:nvPr/>
        </p:nvSpPr>
        <p:spPr bwMode="auto">
          <a:xfrm>
            <a:off x="648000" y="2847245"/>
            <a:ext cx="24118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sz="20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Vast Rice Paddies</a:t>
            </a:r>
          </a:p>
        </p:txBody>
      </p:sp>
      <p:sp>
        <p:nvSpPr>
          <p:cNvPr id="16394" name="テキスト ボックス 10"/>
          <p:cNvSpPr txBox="1">
            <a:spLocks noChangeArrowheads="1"/>
          </p:cNvSpPr>
          <p:nvPr/>
        </p:nvSpPr>
        <p:spPr bwMode="auto">
          <a:xfrm>
            <a:off x="5075255" y="5668444"/>
            <a:ext cx="3168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eaLnBrk="1" hangingPunct="1">
              <a:spcBef>
                <a:spcPct val="0"/>
              </a:spcBef>
              <a:buFontTx/>
              <a:buNone/>
            </a:pPr>
            <a:r>
              <a:rPr lang="en-US" sz="18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Extensive Farmland</a:t>
            </a:r>
          </a:p>
        </p:txBody>
      </p:sp>
      <p:sp>
        <p:nvSpPr>
          <p:cNvPr id="3" name="タイトル 2">
            <a:extLst>
              <a:ext uri="{FF2B5EF4-FFF2-40B4-BE49-F238E27FC236}">
                <a16:creationId xmlns:a16="http://schemas.microsoft.com/office/drawing/2014/main" id="{8CBECBC4-9B4F-4A48-8757-4F60E1A8BC76}"/>
              </a:ext>
            </a:extLst>
          </p:cNvPr>
          <p:cNvSpPr>
            <a:spLocks noGrp="1"/>
          </p:cNvSpPr>
          <p:nvPr>
            <p:ph type="title"/>
          </p:nvPr>
        </p:nvSpPr>
        <p:spPr>
          <a:xfrm>
            <a:off x="35496" y="-26252"/>
            <a:ext cx="9108504" cy="576064"/>
          </a:xfrm>
          <a:prstGeom prst="rect">
            <a:avLst/>
          </a:prstGeom>
        </p:spPr>
        <p:txBody>
          <a:bodyPr anchor="ctr"/>
          <a:lstStyle/>
          <a:p>
            <a:pPr rtl="0" eaLnBrk="1" fontAlgn="base" hangingPunct="1"/>
            <a:r>
              <a:rPr kumimoji="1" lang="en-US" sz="1900" b="1" dirty="0">
                <a:latin typeface="Calibri" panose="020F0502020204030204" pitchFamily="34" charset="0"/>
                <a:ea typeface="Calibri" panose="020F0502020204030204" pitchFamily="34" charset="0"/>
                <a:cs typeface="Calibri" panose="020F0502020204030204" pitchFamily="34" charset="0"/>
              </a:rPr>
              <a:t>Learn Agriculture </a:t>
            </a:r>
            <a:r>
              <a:rPr lang="en-US" sz="1900" b="1" dirty="0">
                <a:latin typeface="Calibri" panose="020F0502020204030204" pitchFamily="34" charset="0"/>
                <a:ea typeface="Calibri" panose="020F0502020204030204" pitchFamily="34" charset="0"/>
                <a:cs typeface="Calibri" panose="020F0502020204030204" pitchFamily="34" charset="0"/>
              </a:rPr>
              <a:t>Firsthand</a:t>
            </a:r>
            <a:r>
              <a:rPr kumimoji="1" lang="en-US" sz="1900" b="1" dirty="0">
                <a:latin typeface="Calibri" panose="020F0502020204030204" pitchFamily="34" charset="0"/>
                <a:ea typeface="Calibri" panose="020F0502020204030204" pitchFamily="34" charset="0"/>
                <a:cs typeface="Calibri" panose="020F0502020204030204" pitchFamily="34" charset="0"/>
              </a:rPr>
              <a:t> in Hokkaido, One of Japan’s Major Food-Producing Regions</a:t>
            </a:r>
          </a:p>
        </p:txBody>
      </p:sp>
    </p:spTree>
    <p:extLst>
      <p:ext uri="{BB962C8B-B14F-4D97-AF65-F5344CB8AC3E}">
        <p14:creationId xmlns:p14="http://schemas.microsoft.com/office/powerpoint/2010/main" val="2547734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テキスト ボックス 1"/>
          <p:cNvSpPr txBox="1">
            <a:spLocks noChangeArrowheads="1"/>
          </p:cNvSpPr>
          <p:nvPr/>
        </p:nvSpPr>
        <p:spPr bwMode="auto">
          <a:xfrm>
            <a:off x="25897" y="43371"/>
            <a:ext cx="24578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28570" bIns="0"/>
          <a:lstStyle>
            <a:defPPr>
              <a:defRPr lang="ja-JP"/>
            </a:defPPr>
            <a:lvl1pPr marL="25400" algn="ctr" eaLnBrk="1" hangingPunct="1">
              <a:defRPr sz="2400">
                <a:solidFill>
                  <a:srgbClr val="F8F8F8"/>
                </a:solidFill>
                <a:latin typeface="ＭＳ ゴシック" panose="020B0609070205080204" pitchFamily="49" charset="-128"/>
                <a:ea typeface="ＭＳ ゴシック" panose="020B0609070205080204" pitchFamily="49" charset="-128"/>
                <a:cs typeface="+mj-cs"/>
              </a:defRPr>
            </a:lvl1pPr>
            <a:lvl2pPr marL="742950" indent="-285750">
              <a:defRPr sz="3200">
                <a:latin typeface="Arial" panose="020B0604020202020204" pitchFamily="34" charset="0"/>
              </a:defRPr>
            </a:lvl2pPr>
            <a:lvl3pPr marL="1143000" indent="-228600">
              <a:defRPr sz="3200">
                <a:latin typeface="Arial" panose="020B0604020202020204" pitchFamily="34" charset="0"/>
              </a:defRPr>
            </a:lvl3pPr>
            <a:lvl4pPr marL="1600200" indent="-228600">
              <a:defRPr sz="3200">
                <a:latin typeface="Arial" panose="020B0604020202020204" pitchFamily="34" charset="0"/>
              </a:defRPr>
            </a:lvl4pPr>
            <a:lvl5pPr marL="2057400" indent="-228600">
              <a:defRPr sz="3200">
                <a:latin typeface="Arial" panose="020B0604020202020204" pitchFamily="34" charset="0"/>
              </a:defRPr>
            </a:lvl5pPr>
            <a:lvl6pPr marL="2514600" indent="-228600" eaLnBrk="0" fontAlgn="base" hangingPunct="0">
              <a:spcBef>
                <a:spcPct val="0"/>
              </a:spcBef>
              <a:spcAft>
                <a:spcPct val="0"/>
              </a:spcAft>
              <a:defRPr sz="3200">
                <a:latin typeface="Arial" panose="020B0604020202020204" pitchFamily="34" charset="0"/>
              </a:defRPr>
            </a:lvl6pPr>
            <a:lvl7pPr marL="2971800" indent="-228600" eaLnBrk="0" fontAlgn="base" hangingPunct="0">
              <a:spcBef>
                <a:spcPct val="0"/>
              </a:spcBef>
              <a:spcAft>
                <a:spcPct val="0"/>
              </a:spcAft>
              <a:defRPr sz="3200">
                <a:latin typeface="Arial" panose="020B0604020202020204" pitchFamily="34" charset="0"/>
              </a:defRPr>
            </a:lvl7pPr>
            <a:lvl8pPr marL="3429000" indent="-228600" eaLnBrk="0" fontAlgn="base" hangingPunct="0">
              <a:spcBef>
                <a:spcPct val="0"/>
              </a:spcBef>
              <a:spcAft>
                <a:spcPct val="0"/>
              </a:spcAft>
              <a:defRPr sz="3200">
                <a:latin typeface="Arial" panose="020B0604020202020204" pitchFamily="34" charset="0"/>
              </a:defRPr>
            </a:lvl8pPr>
            <a:lvl9pPr marL="3886200" indent="-228600" eaLnBrk="0" fontAlgn="base" hangingPunct="0">
              <a:spcBef>
                <a:spcPct val="0"/>
              </a:spcBef>
              <a:spcAft>
                <a:spcPct val="0"/>
              </a:spcAft>
              <a:defRPr sz="3200">
                <a:latin typeface="Arial" panose="020B0604020202020204" pitchFamily="34" charset="0"/>
              </a:defRPr>
            </a:lvl9pPr>
          </a:lstStyle>
          <a:p>
            <a:pPr algn="l"/>
            <a:endParaRPr lang="ja-JP" altLang="en-US" sz="3200" b="1" dirty="0">
              <a:solidFill>
                <a:schemeClr val="bg1"/>
              </a:solidFill>
              <a:latin typeface="Calibri" panose="020F0502020204030204" pitchFamily="34" charset="0"/>
              <a:ea typeface="游ゴシック" panose="020B0400000000000000" pitchFamily="50" charset="-128"/>
              <a:cs typeface="Calibri" panose="020F0502020204030204" pitchFamily="34" charset="0"/>
            </a:endParaRPr>
          </a:p>
        </p:txBody>
      </p:sp>
      <p:pic>
        <p:nvPicPr>
          <p:cNvPr id="21507"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849" y="692696"/>
            <a:ext cx="18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1508"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5849" y="692696"/>
            <a:ext cx="18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1509" name="Picture 5" descr="G:\正１\01-通常\02-北大\15-委員・主任\02-学科長\12年・近藤\12-10-27 北大説明会\北大説明用・写真\111122_北大農学\020.jpg"/>
          <p:cNvPicPr>
            <a:picLocks noChangeArrowheads="1"/>
          </p:cNvPicPr>
          <p:nvPr/>
        </p:nvPicPr>
        <p:blipFill rotWithShape="1">
          <a:blip r:embed="rId5">
            <a:extLst>
              <a:ext uri="{28A0092B-C50C-407E-A947-70E740481C1C}">
                <a14:useLocalDpi xmlns:a14="http://schemas.microsoft.com/office/drawing/2010/main" val="0"/>
              </a:ext>
            </a:extLst>
          </a:blip>
          <a:srcRect l="10278" r="763"/>
          <a:stretch/>
        </p:blipFill>
        <p:spPr bwMode="auto">
          <a:xfrm>
            <a:off x="5076056" y="692696"/>
            <a:ext cx="36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1510" name="Picture 7" descr="G:\正１\01-通常\02-北大\15-委員・主任\02-学科長\12年・近藤\12-10-27 北大説明会\北大説明用・写真\生物資源科学科\C作物生理.jpg"/>
          <p:cNvPicPr>
            <a:picLocks noChangeArrowheads="1"/>
          </p:cNvPicPr>
          <p:nvPr/>
        </p:nvPicPr>
        <p:blipFill rotWithShape="1">
          <a:blip r:embed="rId6">
            <a:extLst>
              <a:ext uri="{28A0092B-C50C-407E-A947-70E740481C1C}">
                <a14:useLocalDpi xmlns:a14="http://schemas.microsoft.com/office/drawing/2010/main" val="0"/>
              </a:ext>
            </a:extLst>
          </a:blip>
          <a:srcRect r="800"/>
          <a:stretch/>
        </p:blipFill>
        <p:spPr bwMode="auto">
          <a:xfrm>
            <a:off x="936056" y="3434181"/>
            <a:ext cx="3599793"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1516" name="Picture 47" descr="OPuniv資料 0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056" y="3429000"/>
            <a:ext cx="36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タイトル 2">
            <a:extLst>
              <a:ext uri="{FF2B5EF4-FFF2-40B4-BE49-F238E27FC236}">
                <a16:creationId xmlns:a16="http://schemas.microsoft.com/office/drawing/2014/main" id="{B6F49DCD-9FE4-4612-983D-06D1843BE6AB}"/>
              </a:ext>
            </a:extLst>
          </p:cNvPr>
          <p:cNvSpPr>
            <a:spLocks noGrp="1"/>
          </p:cNvSpPr>
          <p:nvPr>
            <p:ph type="title"/>
          </p:nvPr>
        </p:nvSpPr>
        <p:spPr>
          <a:prstGeom prst="rect">
            <a:avLst/>
          </a:prstGeom>
        </p:spPr>
        <p:txBody>
          <a:bodyPr/>
          <a:lstStyle/>
          <a:p>
            <a:pPr rtl="0" fontAlgn="base"/>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Experiments</a:t>
            </a:r>
          </a:p>
        </p:txBody>
      </p:sp>
      <p:sp>
        <p:nvSpPr>
          <p:cNvPr id="15" name="テキスト ボックス 9"/>
          <p:cNvSpPr txBox="1">
            <a:spLocks noChangeArrowheads="1"/>
          </p:cNvSpPr>
          <p:nvPr/>
        </p:nvSpPr>
        <p:spPr bwMode="auto">
          <a:xfrm>
            <a:off x="3276056" y="2805077"/>
            <a:ext cx="1208960" cy="565146"/>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Identifying Bacteria</a:t>
            </a:r>
          </a:p>
        </p:txBody>
      </p:sp>
      <p:sp>
        <p:nvSpPr>
          <p:cNvPr id="16" name="テキスト ボックス 9"/>
          <p:cNvSpPr txBox="1">
            <a:spLocks noChangeArrowheads="1"/>
          </p:cNvSpPr>
          <p:nvPr/>
        </p:nvSpPr>
        <p:spPr bwMode="auto">
          <a:xfrm>
            <a:off x="3276056" y="5509606"/>
            <a:ext cx="1195645" cy="565146"/>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Tissue Culture</a:t>
            </a:r>
          </a:p>
        </p:txBody>
      </p:sp>
      <p:sp>
        <p:nvSpPr>
          <p:cNvPr id="17" name="テキスト ボックス 9"/>
          <p:cNvSpPr txBox="1">
            <a:spLocks noChangeArrowheads="1"/>
          </p:cNvSpPr>
          <p:nvPr/>
        </p:nvSpPr>
        <p:spPr bwMode="auto">
          <a:xfrm>
            <a:off x="6575423" y="2866633"/>
            <a:ext cx="2015824" cy="503590"/>
          </a:xfrm>
          <a:prstGeom prst="rect">
            <a:avLst/>
          </a:prstGeom>
          <a:solidFill>
            <a:srgbClr val="23651C"/>
          </a:solidFill>
          <a:ln>
            <a:noFill/>
          </a:ln>
        </p:spPr>
        <p:txBody>
          <a:bodyPr wrap="square" lIns="36000" tIns="36000" rIns="36000" bIns="36000" anchor="ctr">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Identifying Chemical Structures</a:t>
            </a:r>
          </a:p>
        </p:txBody>
      </p:sp>
      <p:sp>
        <p:nvSpPr>
          <p:cNvPr id="18" name="テキスト ボックス 9"/>
          <p:cNvSpPr txBox="1">
            <a:spLocks noChangeArrowheads="1"/>
          </p:cNvSpPr>
          <p:nvPr/>
        </p:nvSpPr>
        <p:spPr bwMode="auto">
          <a:xfrm>
            <a:off x="6440605" y="5509606"/>
            <a:ext cx="2185442" cy="565146"/>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DNA Extraction and Analysis</a:t>
            </a:r>
          </a:p>
        </p:txBody>
      </p:sp>
    </p:spTree>
    <p:extLst>
      <p:ext uri="{BB962C8B-B14F-4D97-AF65-F5344CB8AC3E}">
        <p14:creationId xmlns:p14="http://schemas.microsoft.com/office/powerpoint/2010/main" val="40261405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テキスト ボックス 1"/>
          <p:cNvSpPr txBox="1">
            <a:spLocks noChangeArrowheads="1"/>
          </p:cNvSpPr>
          <p:nvPr/>
        </p:nvSpPr>
        <p:spPr bwMode="auto">
          <a:xfrm>
            <a:off x="25897" y="7342"/>
            <a:ext cx="28083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28570" bIns="0"/>
          <a:lstStyle>
            <a:defPPr>
              <a:defRPr lang="ja-JP"/>
            </a:defPPr>
            <a:lvl1pPr marL="25400" algn="ctr" eaLnBrk="1" hangingPunct="1">
              <a:defRPr sz="2400">
                <a:solidFill>
                  <a:srgbClr val="F8F8F8"/>
                </a:solidFill>
                <a:latin typeface="ＭＳ ゴシック" panose="020B0609070205080204" pitchFamily="49" charset="-128"/>
                <a:ea typeface="ＭＳ ゴシック" panose="020B0609070205080204" pitchFamily="49" charset="-128"/>
                <a:cs typeface="+mj-cs"/>
              </a:defRPr>
            </a:lvl1pPr>
            <a:lvl2pPr marL="742950" indent="-285750">
              <a:defRPr sz="3200">
                <a:latin typeface="Arial" panose="020B0604020202020204" pitchFamily="34" charset="0"/>
              </a:defRPr>
            </a:lvl2pPr>
            <a:lvl3pPr marL="1143000" indent="-228600">
              <a:defRPr sz="3200">
                <a:latin typeface="Arial" panose="020B0604020202020204" pitchFamily="34" charset="0"/>
              </a:defRPr>
            </a:lvl3pPr>
            <a:lvl4pPr marL="1600200" indent="-228600">
              <a:defRPr sz="3200">
                <a:latin typeface="Arial" panose="020B0604020202020204" pitchFamily="34" charset="0"/>
              </a:defRPr>
            </a:lvl4pPr>
            <a:lvl5pPr marL="2057400" indent="-228600">
              <a:defRPr sz="3200">
                <a:latin typeface="Arial" panose="020B0604020202020204" pitchFamily="34" charset="0"/>
              </a:defRPr>
            </a:lvl5pPr>
            <a:lvl6pPr marL="2514600" indent="-228600" eaLnBrk="0" fontAlgn="base" hangingPunct="0">
              <a:spcBef>
                <a:spcPct val="0"/>
              </a:spcBef>
              <a:spcAft>
                <a:spcPct val="0"/>
              </a:spcAft>
              <a:defRPr sz="3200">
                <a:latin typeface="Arial" panose="020B0604020202020204" pitchFamily="34" charset="0"/>
              </a:defRPr>
            </a:lvl6pPr>
            <a:lvl7pPr marL="2971800" indent="-228600" eaLnBrk="0" fontAlgn="base" hangingPunct="0">
              <a:spcBef>
                <a:spcPct val="0"/>
              </a:spcBef>
              <a:spcAft>
                <a:spcPct val="0"/>
              </a:spcAft>
              <a:defRPr sz="3200">
                <a:latin typeface="Arial" panose="020B0604020202020204" pitchFamily="34" charset="0"/>
              </a:defRPr>
            </a:lvl7pPr>
            <a:lvl8pPr marL="3429000" indent="-228600" eaLnBrk="0" fontAlgn="base" hangingPunct="0">
              <a:spcBef>
                <a:spcPct val="0"/>
              </a:spcBef>
              <a:spcAft>
                <a:spcPct val="0"/>
              </a:spcAft>
              <a:defRPr sz="3200">
                <a:latin typeface="Arial" panose="020B0604020202020204" pitchFamily="34" charset="0"/>
              </a:defRPr>
            </a:lvl8pPr>
            <a:lvl9pPr marL="3886200" indent="-228600" eaLnBrk="0" fontAlgn="base" hangingPunct="0">
              <a:spcBef>
                <a:spcPct val="0"/>
              </a:spcBef>
              <a:spcAft>
                <a:spcPct val="0"/>
              </a:spcAft>
              <a:defRPr sz="3200">
                <a:latin typeface="Arial" panose="020B0604020202020204" pitchFamily="34" charset="0"/>
              </a:defRPr>
            </a:lvl9pPr>
          </a:lstStyle>
          <a:p>
            <a:pPr algn="l"/>
            <a:endParaRPr lang="ja-JP" altLang="en-US" sz="3200" b="1" dirty="0">
              <a:latin typeface="Calibri" panose="020F0502020204030204" pitchFamily="34" charset="0"/>
              <a:ea typeface="游ゴシック" panose="020B0400000000000000" pitchFamily="50" charset="-128"/>
              <a:cs typeface="Calibri" panose="020F0502020204030204" pitchFamily="34" charset="0"/>
            </a:endParaRPr>
          </a:p>
        </p:txBody>
      </p:sp>
      <p:pic>
        <p:nvPicPr>
          <p:cNvPr id="22531" name="Picture 9"/>
          <p:cNvPicPr>
            <a:picLocks noChangeAspect="1" noChangeArrowheads="1"/>
          </p:cNvPicPr>
          <p:nvPr/>
        </p:nvPicPr>
        <p:blipFill rotWithShape="1">
          <a:blip r:embed="rId3">
            <a:lum bright="6000"/>
            <a:extLst>
              <a:ext uri="{28A0092B-C50C-407E-A947-70E740481C1C}">
                <a14:useLocalDpi xmlns:a14="http://schemas.microsoft.com/office/drawing/2010/main" val="0"/>
              </a:ext>
            </a:extLst>
          </a:blip>
          <a:srcRect l="2833" t="709" r="8763" b="2672"/>
          <a:stretch/>
        </p:blipFill>
        <p:spPr bwMode="auto">
          <a:xfrm>
            <a:off x="5039999" y="656992"/>
            <a:ext cx="3600001" cy="270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2" name="Picture 4"/>
          <p:cNvPicPr>
            <a:picLocks noChangeArrowheads="1"/>
          </p:cNvPicPr>
          <p:nvPr/>
        </p:nvPicPr>
        <p:blipFill rotWithShape="1">
          <a:blip r:embed="rId4">
            <a:extLst>
              <a:ext uri="{28A0092B-C50C-407E-A947-70E740481C1C}">
                <a14:useLocalDpi xmlns:a14="http://schemas.microsoft.com/office/drawing/2010/main" val="0"/>
              </a:ext>
            </a:extLst>
          </a:blip>
          <a:srcRect l="13883" r="10977"/>
          <a:stretch/>
        </p:blipFill>
        <p:spPr bwMode="auto">
          <a:xfrm>
            <a:off x="899999" y="656992"/>
            <a:ext cx="3600001" cy="270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3"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0000" y="3393296"/>
            <a:ext cx="3600000" cy="270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4" name="Picture 2" descr="D:\研究\苫小牧\苫小牧（倒壊前）\画像\2003.1.17\P1170005.JPG"/>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999" y="3393296"/>
            <a:ext cx="3600000" cy="2700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タイトル 2">
            <a:extLst>
              <a:ext uri="{FF2B5EF4-FFF2-40B4-BE49-F238E27FC236}">
                <a16:creationId xmlns:a16="http://schemas.microsoft.com/office/drawing/2014/main" id="{096B6665-E8E6-41EF-8428-D661F3466DBD}"/>
              </a:ext>
            </a:extLst>
          </p:cNvPr>
          <p:cNvSpPr>
            <a:spLocks noGrp="1"/>
          </p:cNvSpPr>
          <p:nvPr>
            <p:ph type="title"/>
          </p:nvPr>
        </p:nvSpPr>
        <p:spPr>
          <a:prstGeom prst="rect">
            <a:avLst/>
          </a:prstGeom>
        </p:spPr>
        <p:txBody>
          <a:bodyPr/>
          <a:lstStyle/>
          <a:p>
            <a:pPr rtl="0" fontAlgn="base"/>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Surveys</a:t>
            </a:r>
          </a:p>
        </p:txBody>
      </p:sp>
      <p:sp>
        <p:nvSpPr>
          <p:cNvPr id="12" name="テキスト ボックス 9"/>
          <p:cNvSpPr txBox="1">
            <a:spLocks noChangeArrowheads="1"/>
          </p:cNvSpPr>
          <p:nvPr/>
        </p:nvSpPr>
        <p:spPr bwMode="auto">
          <a:xfrm>
            <a:off x="2195737" y="2993725"/>
            <a:ext cx="2283246" cy="318924"/>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River Organism Survey</a:t>
            </a:r>
          </a:p>
        </p:txBody>
      </p:sp>
      <p:sp>
        <p:nvSpPr>
          <p:cNvPr id="14" name="テキスト ボックス 9"/>
          <p:cNvSpPr txBox="1">
            <a:spLocks noChangeArrowheads="1"/>
          </p:cNvSpPr>
          <p:nvPr/>
        </p:nvSpPr>
        <p:spPr bwMode="auto">
          <a:xfrm>
            <a:off x="2216753" y="5805149"/>
            <a:ext cx="2283246" cy="288147"/>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Surveying Trees in Winter</a:t>
            </a:r>
          </a:p>
        </p:txBody>
      </p:sp>
      <p:sp>
        <p:nvSpPr>
          <p:cNvPr id="15" name="テキスト ボックス 9"/>
          <p:cNvSpPr txBox="1">
            <a:spLocks noChangeArrowheads="1"/>
          </p:cNvSpPr>
          <p:nvPr/>
        </p:nvSpPr>
        <p:spPr bwMode="auto">
          <a:xfrm>
            <a:off x="7308304" y="5755448"/>
            <a:ext cx="1331696" cy="318924"/>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Meteorology</a:t>
            </a:r>
          </a:p>
        </p:txBody>
      </p:sp>
      <p:sp>
        <p:nvSpPr>
          <p:cNvPr id="16" name="テキスト ボックス 9"/>
          <p:cNvSpPr txBox="1">
            <a:spLocks noChangeArrowheads="1"/>
          </p:cNvSpPr>
          <p:nvPr/>
        </p:nvSpPr>
        <p:spPr bwMode="auto">
          <a:xfrm>
            <a:off x="7452320" y="2788527"/>
            <a:ext cx="1187680" cy="565146"/>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Riverbank Survey</a:t>
            </a:r>
          </a:p>
        </p:txBody>
      </p:sp>
    </p:spTree>
    <p:extLst>
      <p:ext uri="{BB962C8B-B14F-4D97-AF65-F5344CB8AC3E}">
        <p14:creationId xmlns:p14="http://schemas.microsoft.com/office/powerpoint/2010/main" val="2629300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1"/>
          <p:cNvPicPr>
            <a:picLocks noChangeArrowheads="1"/>
          </p:cNvPicPr>
          <p:nvPr/>
        </p:nvPicPr>
        <p:blipFill rotWithShape="1">
          <a:blip r:embed="rId3">
            <a:extLst>
              <a:ext uri="{28A0092B-C50C-407E-A947-70E740481C1C}">
                <a14:useLocalDpi xmlns:a14="http://schemas.microsoft.com/office/drawing/2010/main" val="0"/>
              </a:ext>
            </a:extLst>
          </a:blip>
          <a:srcRect l="11257" t="529" r="11257" b="-529"/>
          <a:stretch/>
        </p:blipFill>
        <p:spPr bwMode="auto">
          <a:xfrm>
            <a:off x="863113" y="3434893"/>
            <a:ext cx="36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556" name="Picture 2" descr="ほじょう１３"/>
          <p:cNvPicPr>
            <a:picLocks noChangeArrowheads="1"/>
          </p:cNvPicPr>
          <p:nvPr/>
        </p:nvPicPr>
        <p:blipFill rotWithShape="1">
          <a:blip r:embed="rId4">
            <a:extLst>
              <a:ext uri="{28A0092B-C50C-407E-A947-70E740481C1C}">
                <a14:useLocalDpi xmlns:a14="http://schemas.microsoft.com/office/drawing/2010/main" val="0"/>
              </a:ext>
            </a:extLst>
          </a:blip>
          <a:srcRect l="2" t="8081" r="-33" b="4390"/>
          <a:stretch/>
        </p:blipFill>
        <p:spPr bwMode="auto">
          <a:xfrm>
            <a:off x="863113" y="673012"/>
            <a:ext cx="3600000" cy="27052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557" name="図 10"/>
          <p:cNvPicPr>
            <a:picLocks/>
          </p:cNvPicPr>
          <p:nvPr/>
        </p:nvPicPr>
        <p:blipFill rotWithShape="1">
          <a:blip r:embed="rId5">
            <a:extLst>
              <a:ext uri="{28A0092B-C50C-407E-A947-70E740481C1C}">
                <a14:useLocalDpi xmlns:a14="http://schemas.microsoft.com/office/drawing/2010/main" val="0"/>
              </a:ext>
            </a:extLst>
          </a:blip>
          <a:srcRect l="2128" r="2657" b="29"/>
          <a:stretch/>
        </p:blipFill>
        <p:spPr bwMode="auto">
          <a:xfrm>
            <a:off x="5004448" y="3434893"/>
            <a:ext cx="36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558" name="Picture 5" descr="G:\正１\17-画像２\各地\00-北海道大学\北大圃場・花木園\圃場整備\12-07-21　ジンギスカン・圃場\10-07-21　ジンギスカン・圃場_04.JPG"/>
          <p:cNvPicPr>
            <a:picLocks noChangeArrowheads="1"/>
          </p:cNvPicPr>
          <p:nvPr/>
        </p:nvPicPr>
        <p:blipFill rotWithShape="1">
          <a:blip r:embed="rId6">
            <a:extLst>
              <a:ext uri="{28A0092B-C50C-407E-A947-70E740481C1C}">
                <a14:useLocalDpi xmlns:a14="http://schemas.microsoft.com/office/drawing/2010/main" val="0"/>
              </a:ext>
            </a:extLst>
          </a:blip>
          <a:srcRect l="9580" r="6003" b="52"/>
          <a:stretch/>
        </p:blipFill>
        <p:spPr bwMode="auto">
          <a:xfrm>
            <a:off x="5004448" y="678227"/>
            <a:ext cx="36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タイトル 2">
            <a:extLst>
              <a:ext uri="{FF2B5EF4-FFF2-40B4-BE49-F238E27FC236}">
                <a16:creationId xmlns:a16="http://schemas.microsoft.com/office/drawing/2014/main" id="{42E0AFD3-DE7B-4B4A-820F-CD16768C4D96}"/>
              </a:ext>
            </a:extLst>
          </p:cNvPr>
          <p:cNvSpPr>
            <a:spLocks noGrp="1"/>
          </p:cNvSpPr>
          <p:nvPr>
            <p:ph type="title"/>
          </p:nvPr>
        </p:nvSpPr>
        <p:spPr>
          <a:prstGeom prst="rect">
            <a:avLst/>
          </a:prstGeom>
        </p:spPr>
        <p:txBody>
          <a:bodyPr/>
          <a:lstStyle/>
          <a:p>
            <a:pPr rtl="0" fontAlgn="base"/>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Practical Training</a:t>
            </a:r>
          </a:p>
        </p:txBody>
      </p:sp>
      <p:sp>
        <p:nvSpPr>
          <p:cNvPr id="12" name="テキスト ボックス 9"/>
          <p:cNvSpPr txBox="1">
            <a:spLocks noChangeArrowheads="1"/>
          </p:cNvSpPr>
          <p:nvPr/>
        </p:nvSpPr>
        <p:spPr bwMode="auto">
          <a:xfrm>
            <a:off x="2634679" y="3052551"/>
            <a:ext cx="1809012" cy="318924"/>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Potato Survey</a:t>
            </a:r>
          </a:p>
        </p:txBody>
      </p:sp>
      <p:sp>
        <p:nvSpPr>
          <p:cNvPr id="13" name="テキスト ボックス 9"/>
          <p:cNvSpPr txBox="1">
            <a:spLocks noChangeArrowheads="1"/>
          </p:cNvSpPr>
          <p:nvPr/>
        </p:nvSpPr>
        <p:spPr bwMode="auto">
          <a:xfrm>
            <a:off x="5004448" y="3075720"/>
            <a:ext cx="3600000" cy="318924"/>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Barbeque after a Gardening Practice</a:t>
            </a:r>
          </a:p>
        </p:txBody>
      </p:sp>
      <p:sp>
        <p:nvSpPr>
          <p:cNvPr id="14" name="テキスト ボックス 9"/>
          <p:cNvSpPr txBox="1">
            <a:spLocks noChangeArrowheads="1"/>
          </p:cNvSpPr>
          <p:nvPr/>
        </p:nvSpPr>
        <p:spPr bwMode="auto">
          <a:xfrm>
            <a:off x="5804334" y="5815969"/>
            <a:ext cx="2800114" cy="318924"/>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Livestock-farm Practice</a:t>
            </a:r>
          </a:p>
        </p:txBody>
      </p:sp>
      <p:sp>
        <p:nvSpPr>
          <p:cNvPr id="11" name="テキスト ボックス 9"/>
          <p:cNvSpPr txBox="1">
            <a:spLocks noChangeArrowheads="1"/>
          </p:cNvSpPr>
          <p:nvPr/>
        </p:nvSpPr>
        <p:spPr bwMode="auto">
          <a:xfrm>
            <a:off x="2615257" y="5754413"/>
            <a:ext cx="1828434" cy="318924"/>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Agricultural Practice</a:t>
            </a:r>
          </a:p>
        </p:txBody>
      </p:sp>
    </p:spTree>
    <p:extLst>
      <p:ext uri="{BB962C8B-B14F-4D97-AF65-F5344CB8AC3E}">
        <p14:creationId xmlns:p14="http://schemas.microsoft.com/office/powerpoint/2010/main" val="1484057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テキスト ボックス 1"/>
          <p:cNvSpPr txBox="1">
            <a:spLocks noChangeArrowheads="1"/>
          </p:cNvSpPr>
          <p:nvPr/>
        </p:nvSpPr>
        <p:spPr bwMode="auto">
          <a:xfrm>
            <a:off x="61559" y="43259"/>
            <a:ext cx="2422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28570" bIns="0"/>
          <a:lstStyle>
            <a:defPPr>
              <a:defRPr lang="ja-JP"/>
            </a:defPPr>
            <a:lvl1pPr marL="25400" algn="ctr" eaLnBrk="1" hangingPunct="1">
              <a:defRPr sz="2400">
                <a:solidFill>
                  <a:srgbClr val="F8F8F8"/>
                </a:solidFill>
                <a:latin typeface="ＭＳ ゴシック" panose="020B0609070205080204" pitchFamily="49" charset="-128"/>
                <a:ea typeface="ＭＳ ゴシック" panose="020B0609070205080204" pitchFamily="49" charset="-128"/>
                <a:cs typeface="+mj-cs"/>
              </a:defRPr>
            </a:lvl1pPr>
            <a:lvl2pPr marL="742950" indent="-285750">
              <a:defRPr sz="3200">
                <a:latin typeface="Arial" panose="020B0604020202020204" pitchFamily="34" charset="0"/>
              </a:defRPr>
            </a:lvl2pPr>
            <a:lvl3pPr marL="1143000" indent="-228600">
              <a:defRPr sz="3200">
                <a:latin typeface="Arial" panose="020B0604020202020204" pitchFamily="34" charset="0"/>
              </a:defRPr>
            </a:lvl3pPr>
            <a:lvl4pPr marL="1600200" indent="-228600">
              <a:defRPr sz="3200">
                <a:latin typeface="Arial" panose="020B0604020202020204" pitchFamily="34" charset="0"/>
              </a:defRPr>
            </a:lvl4pPr>
            <a:lvl5pPr marL="2057400" indent="-228600">
              <a:defRPr sz="3200">
                <a:latin typeface="Arial" panose="020B0604020202020204" pitchFamily="34" charset="0"/>
              </a:defRPr>
            </a:lvl5pPr>
            <a:lvl6pPr marL="2514600" indent="-228600" eaLnBrk="0" fontAlgn="base" hangingPunct="0">
              <a:spcBef>
                <a:spcPct val="0"/>
              </a:spcBef>
              <a:spcAft>
                <a:spcPct val="0"/>
              </a:spcAft>
              <a:defRPr sz="3200">
                <a:latin typeface="Arial" panose="020B0604020202020204" pitchFamily="34" charset="0"/>
              </a:defRPr>
            </a:lvl6pPr>
            <a:lvl7pPr marL="2971800" indent="-228600" eaLnBrk="0" fontAlgn="base" hangingPunct="0">
              <a:spcBef>
                <a:spcPct val="0"/>
              </a:spcBef>
              <a:spcAft>
                <a:spcPct val="0"/>
              </a:spcAft>
              <a:defRPr sz="3200">
                <a:latin typeface="Arial" panose="020B0604020202020204" pitchFamily="34" charset="0"/>
              </a:defRPr>
            </a:lvl7pPr>
            <a:lvl8pPr marL="3429000" indent="-228600" eaLnBrk="0" fontAlgn="base" hangingPunct="0">
              <a:spcBef>
                <a:spcPct val="0"/>
              </a:spcBef>
              <a:spcAft>
                <a:spcPct val="0"/>
              </a:spcAft>
              <a:defRPr sz="3200">
                <a:latin typeface="Arial" panose="020B0604020202020204" pitchFamily="34" charset="0"/>
              </a:defRPr>
            </a:lvl8pPr>
            <a:lvl9pPr marL="3886200" indent="-228600" eaLnBrk="0" fontAlgn="base" hangingPunct="0">
              <a:spcBef>
                <a:spcPct val="0"/>
              </a:spcBef>
              <a:spcAft>
                <a:spcPct val="0"/>
              </a:spcAft>
              <a:defRPr sz="3200">
                <a:latin typeface="Arial" panose="020B0604020202020204" pitchFamily="34" charset="0"/>
              </a:defRPr>
            </a:lvl9pPr>
          </a:lstStyle>
          <a:p>
            <a:pPr algn="l"/>
            <a:endParaRPr lang="ja-JP" altLang="en-US" sz="3200" b="1" dirty="0">
              <a:latin typeface="Calibri" panose="020F0502020204030204" pitchFamily="34" charset="0"/>
              <a:ea typeface="游ゴシック" panose="020B0400000000000000" pitchFamily="50" charset="-128"/>
              <a:cs typeface="Calibri" panose="020F0502020204030204" pitchFamily="34" charset="0"/>
            </a:endParaRPr>
          </a:p>
        </p:txBody>
      </p:sp>
      <p:pic>
        <p:nvPicPr>
          <p:cNvPr id="24579" name="Picture 2" descr="G:\正１\01-通常\02-北大\15-委員・主任\02-学科長\12年・近藤\12-10-27 北大説明会\北大説明用・写真\中谷先生から\農系ゼミ.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334" y="1412776"/>
            <a:ext cx="5037137"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0" name="グループ化 3"/>
          <p:cNvGrpSpPr>
            <a:grpSpLocks/>
          </p:cNvGrpSpPr>
          <p:nvPr/>
        </p:nvGrpSpPr>
        <p:grpSpPr bwMode="auto">
          <a:xfrm>
            <a:off x="5222471" y="978906"/>
            <a:ext cx="3744538" cy="4213708"/>
            <a:chOff x="239609" y="-293733"/>
            <a:chExt cx="3130654" cy="3660821"/>
          </a:xfrm>
        </p:grpSpPr>
        <p:grpSp>
          <p:nvGrpSpPr>
            <p:cNvPr id="24582" name="グループ化 4"/>
            <p:cNvGrpSpPr>
              <a:grpSpLocks/>
            </p:cNvGrpSpPr>
            <p:nvPr/>
          </p:nvGrpSpPr>
          <p:grpSpPr bwMode="auto">
            <a:xfrm>
              <a:off x="285750" y="214313"/>
              <a:ext cx="3084513" cy="3152775"/>
              <a:chOff x="285750" y="214313"/>
              <a:chExt cx="3084513" cy="3152775"/>
            </a:xfrm>
          </p:grpSpPr>
          <p:pic>
            <p:nvPicPr>
              <p:cNvPr id="2458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219075"/>
                <a:ext cx="1512888" cy="15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790700"/>
                <a:ext cx="1512888" cy="15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7375" y="214313"/>
                <a:ext cx="1512888" cy="157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7375" y="1790700"/>
                <a:ext cx="1512888" cy="15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3" name="テキスト ボックス 6"/>
            <p:cNvSpPr txBox="1">
              <a:spLocks noChangeArrowheads="1"/>
            </p:cNvSpPr>
            <p:nvPr/>
          </p:nvSpPr>
          <p:spPr bwMode="auto">
            <a:xfrm>
              <a:off x="239609" y="-293733"/>
              <a:ext cx="2818645" cy="50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eaLnBrk="1" hangingPunct="1"/>
              <a:r>
                <a:rPr lang="en-US" sz="1600" dirty="0">
                  <a:latin typeface="Calibri" panose="020F0502020204030204" pitchFamily="34" charset="0"/>
                  <a:ea typeface="Calibri" panose="020F0502020204030204" pitchFamily="34" charset="0"/>
                  <a:cs typeface="Calibri" panose="020F0502020204030204" pitchFamily="34" charset="0"/>
                </a:rPr>
                <a:t>Temperature </a:t>
              </a:r>
              <a:r>
                <a:rPr lang="en-US" sz="1600" dirty="0">
                  <a:highlight>
                    <a:srgbClr val="00FFFF"/>
                  </a:highlight>
                  <a:latin typeface="Calibri" panose="020F0502020204030204" pitchFamily="34" charset="0"/>
                  <a:ea typeface="Calibri" panose="020F0502020204030204" pitchFamily="34" charset="0"/>
                  <a:cs typeface="Calibri" panose="020F0502020204030204" pitchFamily="34" charset="0"/>
                </a:rPr>
                <a:t>D</a:t>
              </a:r>
              <a:r>
                <a:rPr lang="en-US" sz="1600" dirty="0">
                  <a:latin typeface="Calibri" panose="020F0502020204030204" pitchFamily="34" charset="0"/>
                  <a:ea typeface="Calibri" panose="020F0502020204030204" pitchFamily="34" charset="0"/>
                  <a:cs typeface="Calibri" panose="020F0502020204030204" pitchFamily="34" charset="0"/>
                </a:rPr>
                <a:t>istribution in Liaoning Province, China</a:t>
              </a:r>
            </a:p>
          </p:txBody>
        </p:sp>
      </p:grpSp>
      <p:sp>
        <p:nvSpPr>
          <p:cNvPr id="3" name="タイトル 2">
            <a:extLst>
              <a:ext uri="{FF2B5EF4-FFF2-40B4-BE49-F238E27FC236}">
                <a16:creationId xmlns:a16="http://schemas.microsoft.com/office/drawing/2014/main" id="{3CB7CB9F-2D0C-4812-867C-FEF42CC86E84}"/>
              </a:ext>
            </a:extLst>
          </p:cNvPr>
          <p:cNvSpPr>
            <a:spLocks noGrp="1"/>
          </p:cNvSpPr>
          <p:nvPr>
            <p:ph type="title"/>
          </p:nvPr>
        </p:nvSpPr>
        <p:spPr>
          <a:prstGeom prst="rect">
            <a:avLst/>
          </a:prstGeom>
        </p:spPr>
        <p:txBody>
          <a:bodyPr/>
          <a:lstStyle/>
          <a:p>
            <a:pPr rtl="0" fontAlgn="base"/>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Seminars</a:t>
            </a:r>
          </a:p>
        </p:txBody>
      </p:sp>
      <p:sp>
        <p:nvSpPr>
          <p:cNvPr id="13" name="テキスト ボックス 9"/>
          <p:cNvSpPr txBox="1">
            <a:spLocks noChangeArrowheads="1"/>
          </p:cNvSpPr>
          <p:nvPr/>
        </p:nvSpPr>
        <p:spPr bwMode="auto">
          <a:xfrm>
            <a:off x="3131840" y="4797152"/>
            <a:ext cx="2012677" cy="318924"/>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6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Students in a Seminar</a:t>
            </a:r>
          </a:p>
        </p:txBody>
      </p:sp>
    </p:spTree>
    <p:extLst>
      <p:ext uri="{BB962C8B-B14F-4D97-AF65-F5344CB8AC3E}">
        <p14:creationId xmlns:p14="http://schemas.microsoft.com/office/powerpoint/2010/main" val="2851013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グラフ 12">
            <a:extLst>
              <a:ext uri="{FF2B5EF4-FFF2-40B4-BE49-F238E27FC236}">
                <a16:creationId xmlns:a16="http://schemas.microsoft.com/office/drawing/2014/main" id="{37632CBB-6BC0-95FC-3F5F-0DE8CD4DCB71}"/>
              </a:ext>
            </a:extLst>
          </p:cNvPr>
          <p:cNvGraphicFramePr>
            <a:graphicFrameLocks noChangeAspect="1"/>
          </p:cNvGraphicFramePr>
          <p:nvPr>
            <p:extLst>
              <p:ext uri="{D42A27DB-BD31-4B8C-83A1-F6EECF244321}">
                <p14:modId xmlns:p14="http://schemas.microsoft.com/office/powerpoint/2010/main" val="3997051843"/>
              </p:ext>
            </p:extLst>
          </p:nvPr>
        </p:nvGraphicFramePr>
        <p:xfrm>
          <a:off x="3491880" y="643303"/>
          <a:ext cx="6575203" cy="41271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グラフ 12">
            <a:extLst>
              <a:ext uri="{FF2B5EF4-FFF2-40B4-BE49-F238E27FC236}">
                <a16:creationId xmlns:a16="http://schemas.microsoft.com/office/drawing/2014/main" id="{8959E503-FA2B-2B48-B8CF-5E31832DAEFE}"/>
              </a:ext>
            </a:extLst>
          </p:cNvPr>
          <p:cNvGraphicFramePr>
            <a:graphicFrameLocks noChangeAspect="1"/>
          </p:cNvGraphicFramePr>
          <p:nvPr>
            <p:extLst>
              <p:ext uri="{D42A27DB-BD31-4B8C-83A1-F6EECF244321}">
                <p14:modId xmlns:p14="http://schemas.microsoft.com/office/powerpoint/2010/main" val="1864287119"/>
              </p:ext>
            </p:extLst>
          </p:nvPr>
        </p:nvGraphicFramePr>
        <p:xfrm>
          <a:off x="-835371" y="672635"/>
          <a:ext cx="6575203" cy="4127101"/>
        </p:xfrm>
        <a:graphic>
          <a:graphicData uri="http://schemas.openxmlformats.org/drawingml/2006/chart">
            <c:chart xmlns:c="http://schemas.openxmlformats.org/drawingml/2006/chart" xmlns:r="http://schemas.openxmlformats.org/officeDocument/2006/relationships" r:id="rId4"/>
          </a:graphicData>
        </a:graphic>
      </p:graphicFrame>
      <p:sp>
        <p:nvSpPr>
          <p:cNvPr id="26626" name="Rectangle 2"/>
          <p:cNvSpPr>
            <a:spLocks noGrp="1" noChangeArrowheads="1"/>
          </p:cNvSpPr>
          <p:nvPr>
            <p:ph type="title"/>
          </p:nvPr>
        </p:nvSpPr>
        <p:spPr>
          <a:prstGeom prst="rect">
            <a:avLst/>
          </a:prstGeom>
        </p:spPr>
        <p:txBody>
          <a:bodyPr/>
          <a:lstStyle/>
          <a:p>
            <a:r>
              <a:rPr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Career Paths After Graduation </a:t>
            </a:r>
          </a:p>
        </p:txBody>
      </p:sp>
      <p:sp>
        <p:nvSpPr>
          <p:cNvPr id="6" name="Rectangle 5"/>
          <p:cNvSpPr>
            <a:spLocks noChangeArrowheads="1"/>
          </p:cNvSpPr>
          <p:nvPr/>
        </p:nvSpPr>
        <p:spPr bwMode="auto">
          <a:xfrm>
            <a:off x="103117" y="5301208"/>
            <a:ext cx="89630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lvl="0" algn="l">
              <a:spcBef>
                <a:spcPct val="0"/>
              </a:spcBef>
              <a:buNone/>
              <a:defRPr/>
            </a:pPr>
            <a:r>
              <a:rPr lang="ja-JP" altLang="ja-JP" sz="1800" dirty="0">
                <a:cs typeface="Calibri" panose="020F0502020204030204" pitchFamily="34" charset="0"/>
              </a:rPr>
              <a:t>Of those employed by private-sector companies, </a:t>
            </a:r>
            <a:r>
              <a:rPr kumimoji="1" lang="en-US" sz="1800" b="0" i="0" u="none" strike="noStrike" cap="none" normalizeH="0" baseline="0" noProof="0" dirty="0">
                <a:ln>
                  <a:noFill/>
                </a:ln>
                <a:solidFill>
                  <a:srgbClr val="C00000"/>
                </a:solidFill>
                <a:uLnTx/>
                <a:uFillTx/>
                <a:ea typeface="Calibri" panose="020F0502020204030204" pitchFamily="34" charset="0"/>
                <a:cs typeface="Calibri" panose="020F0502020204030204" pitchFamily="34" charset="0"/>
              </a:rPr>
              <a:t>33% of undergraduates and </a:t>
            </a:r>
            <a:r>
              <a:rPr lang="en-US" sz="1800" noProof="0" dirty="0">
                <a:solidFill>
                  <a:srgbClr val="C00000"/>
                </a:solidFill>
                <a:ea typeface="Calibri" panose="020F0502020204030204" pitchFamily="34" charset="0"/>
                <a:cs typeface="Calibri" panose="020F0502020204030204" pitchFamily="34" charset="0"/>
              </a:rPr>
              <a:t>71</a:t>
            </a:r>
            <a:r>
              <a:rPr kumimoji="1" lang="en-US" sz="1800" b="0" i="0" u="none" strike="noStrike" cap="none" normalizeH="0" baseline="0" noProof="0" dirty="0">
                <a:ln>
                  <a:noFill/>
                </a:ln>
                <a:solidFill>
                  <a:srgbClr val="C00000"/>
                </a:solidFill>
                <a:uLnTx/>
                <a:uFillTx/>
                <a:ea typeface="Calibri" panose="020F0502020204030204" pitchFamily="34" charset="0"/>
                <a:cs typeface="Calibri" panose="020F0502020204030204" pitchFamily="34" charset="0"/>
              </a:rPr>
              <a:t>% of masters' graduates work in R&amp;D departments.</a:t>
            </a:r>
            <a:r>
              <a:rPr kumimoji="1" lang="en-US" sz="1800" b="0" i="0" u="none" strike="noStrike" cap="none" normalizeH="0" baseline="0" noProof="0" dirty="0">
                <a:ln>
                  <a:noFill/>
                </a:ln>
                <a:solidFill>
                  <a:prstClr val="black"/>
                </a:solidFill>
                <a:uLnTx/>
                <a:uFillTx/>
                <a:ea typeface="Calibri" panose="020F0502020204030204" pitchFamily="34" charset="0"/>
                <a:cs typeface="Calibri" panose="020F0502020204030204" pitchFamily="34" charset="0"/>
              </a:rPr>
              <a:t> (</a:t>
            </a:r>
            <a:r>
              <a:rPr lang="ja-JP" altLang="ja-JP" sz="1800" dirty="0">
                <a:cs typeface="Calibri" panose="020F0502020204030204" pitchFamily="34" charset="0"/>
              </a:rPr>
              <a:t>Percentages</a:t>
            </a:r>
            <a:r>
              <a:rPr kumimoji="1" lang="en-US" sz="1800" b="0" i="0" u="none" strike="noStrike" cap="none" normalizeH="0" baseline="0" noProof="0" dirty="0">
                <a:ln>
                  <a:noFill/>
                </a:ln>
                <a:solidFill>
                  <a:prstClr val="black"/>
                </a:solidFill>
                <a:uLnTx/>
                <a:uFillTx/>
                <a:ea typeface="Calibri" panose="020F0502020204030204" pitchFamily="34" charset="0"/>
                <a:cs typeface="Calibri" panose="020F0502020204030204" pitchFamily="34" charset="0"/>
              </a:rPr>
              <a:t> varies by lab.)</a:t>
            </a:r>
          </a:p>
        </p:txBody>
      </p:sp>
      <p:graphicFrame>
        <p:nvGraphicFramePr>
          <p:cNvPr id="8" name="グラフ 7">
            <a:extLst>
              <a:ext uri="{FF2B5EF4-FFF2-40B4-BE49-F238E27FC236}">
                <a16:creationId xmlns:a16="http://schemas.microsoft.com/office/drawing/2014/main" id="{33DE8EE2-A068-413F-911A-5BB6DD42B325}"/>
              </a:ext>
            </a:extLst>
          </p:cNvPr>
          <p:cNvGraphicFramePr>
            <a:graphicFrameLocks/>
          </p:cNvGraphicFramePr>
          <p:nvPr>
            <p:extLst>
              <p:ext uri="{D42A27DB-BD31-4B8C-83A1-F6EECF244321}">
                <p14:modId xmlns:p14="http://schemas.microsoft.com/office/powerpoint/2010/main" val="1652437495"/>
              </p:ext>
            </p:extLst>
          </p:nvPr>
        </p:nvGraphicFramePr>
        <p:xfrm>
          <a:off x="-27608" y="1142393"/>
          <a:ext cx="4572000" cy="4084343"/>
        </p:xfrm>
        <a:graphic>
          <a:graphicData uri="http://schemas.openxmlformats.org/drawingml/2006/chart">
            <c:chart xmlns:c="http://schemas.openxmlformats.org/drawingml/2006/chart" xmlns:r="http://schemas.openxmlformats.org/officeDocument/2006/relationships" r:id="rId5"/>
          </a:graphicData>
        </a:graphic>
      </p:graphicFrame>
      <p:sp>
        <p:nvSpPr>
          <p:cNvPr id="10" name="Rectangle 5">
            <a:extLst>
              <a:ext uri="{FF2B5EF4-FFF2-40B4-BE49-F238E27FC236}">
                <a16:creationId xmlns:a16="http://schemas.microsoft.com/office/drawing/2014/main" id="{0BBCCA0F-4F5F-4774-B848-07F99D4EC561}"/>
              </a:ext>
            </a:extLst>
          </p:cNvPr>
          <p:cNvSpPr>
            <a:spLocks noChangeArrowheads="1"/>
          </p:cNvSpPr>
          <p:nvPr/>
        </p:nvSpPr>
        <p:spPr bwMode="auto">
          <a:xfrm>
            <a:off x="-1260647" y="4770404"/>
            <a:ext cx="41044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sz="1400" b="0" i="0" u="none" strike="noStrike" cap="none" normalizeH="0" baseline="0" noProof="0" dirty="0">
                <a:ln>
                  <a:noFill/>
                </a:ln>
                <a:solidFill>
                  <a:prstClr val="black"/>
                </a:solidFill>
                <a:uLnTx/>
                <a:uFillTx/>
                <a:ea typeface="Calibri" panose="020F0502020204030204" pitchFamily="34" charset="0"/>
                <a:cs typeface="Calibri" panose="020F0502020204030204" pitchFamily="34" charset="0"/>
              </a:rPr>
              <a:t>(</a:t>
            </a:r>
            <a:r>
              <a:rPr lang="en-US" sz="1400" dirty="0">
                <a:solidFill>
                  <a:prstClr val="black"/>
                </a:solidFill>
                <a:ea typeface="Calibri" panose="020F0502020204030204" pitchFamily="34" charset="0"/>
                <a:cs typeface="Calibri" panose="020F0502020204030204" pitchFamily="34" charset="0"/>
              </a:rPr>
              <a:t>May 2026</a:t>
            </a:r>
            <a:r>
              <a:rPr kumimoji="1" lang="en-US" sz="1400" b="0" i="0" u="none" strike="noStrike" cap="none" normalizeH="0" baseline="0" noProof="0" dirty="0">
                <a:ln>
                  <a:noFill/>
                </a:ln>
                <a:solidFill>
                  <a:prstClr val="black"/>
                </a:solidFill>
                <a:uLnTx/>
                <a:uFillTx/>
                <a:ea typeface="Calibri" panose="020F0502020204030204" pitchFamily="34" charset="0"/>
                <a:cs typeface="Calibri" panose="020F0502020204030204" pitchFamily="34" charset="0"/>
              </a:rPr>
              <a:t>)</a:t>
            </a:r>
          </a:p>
        </p:txBody>
      </p:sp>
      <p:sp>
        <p:nvSpPr>
          <p:cNvPr id="11" name="Rectangle 5">
            <a:extLst>
              <a:ext uri="{FF2B5EF4-FFF2-40B4-BE49-F238E27FC236}">
                <a16:creationId xmlns:a16="http://schemas.microsoft.com/office/drawing/2014/main" id="{AB442066-6F47-433F-9CB8-A51127EBD0CB}"/>
              </a:ext>
            </a:extLst>
          </p:cNvPr>
          <p:cNvSpPr>
            <a:spLocks noChangeArrowheads="1"/>
          </p:cNvSpPr>
          <p:nvPr/>
        </p:nvSpPr>
        <p:spPr bwMode="auto">
          <a:xfrm>
            <a:off x="3355231" y="4770404"/>
            <a:ext cx="4097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sz="1400" b="0" i="0" u="none" strike="noStrike" cap="none" normalizeH="0" baseline="0" noProof="0" dirty="0">
                <a:ln>
                  <a:noFill/>
                </a:ln>
                <a:solidFill>
                  <a:prstClr val="black"/>
                </a:solidFill>
                <a:uLnTx/>
                <a:uFillTx/>
                <a:ea typeface="Calibri" panose="020F0502020204030204" pitchFamily="34" charset="0"/>
                <a:cs typeface="Calibri" panose="020F0502020204030204" pitchFamily="34" charset="0"/>
              </a:rPr>
              <a:t>(</a:t>
            </a:r>
            <a:r>
              <a:rPr lang="en-US" sz="1400" dirty="0">
                <a:solidFill>
                  <a:prstClr val="black"/>
                </a:solidFill>
                <a:ea typeface="Calibri" panose="020F0502020204030204" pitchFamily="34" charset="0"/>
                <a:cs typeface="Calibri" panose="020F0502020204030204" pitchFamily="34" charset="0"/>
              </a:rPr>
              <a:t>May 2026</a:t>
            </a:r>
            <a:r>
              <a:rPr kumimoji="1" lang="en-US" sz="1400" b="0" i="0" u="none" strike="noStrike" cap="none" normalizeH="0" baseline="0" noProof="0" dirty="0">
                <a:ln>
                  <a:noFill/>
                </a:ln>
                <a:solidFill>
                  <a:prstClr val="black"/>
                </a:solidFill>
                <a:uLnTx/>
                <a:uFillTx/>
                <a:ea typeface="Calibri" panose="020F0502020204030204" pitchFamily="34" charset="0"/>
                <a:cs typeface="Calibri" panose="020F0502020204030204" pitchFamily="34" charset="0"/>
              </a:rPr>
              <a:t>)</a:t>
            </a:r>
          </a:p>
        </p:txBody>
      </p:sp>
      <p:sp>
        <p:nvSpPr>
          <p:cNvPr id="3" name="テキスト ボックス 2">
            <a:extLst>
              <a:ext uri="{FF2B5EF4-FFF2-40B4-BE49-F238E27FC236}">
                <a16:creationId xmlns:a16="http://schemas.microsoft.com/office/drawing/2014/main" id="{5FD3B731-2B8B-477E-99A4-FBCB9ADCE4FD}"/>
              </a:ext>
            </a:extLst>
          </p:cNvPr>
          <p:cNvSpPr txBox="1"/>
          <p:nvPr/>
        </p:nvSpPr>
        <p:spPr>
          <a:xfrm>
            <a:off x="2910954" y="3320246"/>
            <a:ext cx="1609024" cy="461653"/>
          </a:xfrm>
          <a:prstGeom prst="rect">
            <a:avLst/>
          </a:prstGeom>
          <a:solidFill>
            <a:schemeClr val="accent1">
              <a:lumMod val="60000"/>
              <a:lumOff val="40000"/>
            </a:schemeClr>
          </a:solidFill>
        </p:spPr>
        <p:txBody>
          <a:bodyPr wrap="none" rtlCol="0">
            <a:spAutoFit/>
          </a:bodyPr>
          <a:lstStyle/>
          <a:p>
            <a:pPr algn="ctr"/>
            <a:r>
              <a:rPr kumimoji="1" lang="en-US" altLang="ja-JP" sz="1400" dirty="0">
                <a:latin typeface="Calibri" panose="020F0502020204030204" pitchFamily="34" charset="0"/>
                <a:ea typeface="Calibri" panose="020F0502020204030204" pitchFamily="34" charset="0"/>
                <a:cs typeface="Calibri" panose="020F0502020204030204" pitchFamily="34" charset="0"/>
              </a:rPr>
              <a:t>Further Education</a:t>
            </a:r>
          </a:p>
          <a:p>
            <a:pPr algn="ctr"/>
            <a:r>
              <a:rPr lang="en-US" altLang="ja-JP" sz="1400" dirty="0">
                <a:latin typeface="Calibri" panose="020F0502020204030204" pitchFamily="34" charset="0"/>
                <a:ea typeface="Calibri" panose="020F0502020204030204" pitchFamily="34" charset="0"/>
                <a:cs typeface="Calibri" panose="020F0502020204030204" pitchFamily="34" charset="0"/>
              </a:rPr>
              <a:t>76.8%</a:t>
            </a:r>
            <a:endParaRPr kumimoji="1" lang="ja-JP" altLang="en-US" sz="1400" dirty="0">
              <a:latin typeface="Calibri" panose="020F0502020204030204" pitchFamily="34" charset="0"/>
              <a:cs typeface="Calibri" panose="020F0502020204030204" pitchFamily="34" charset="0"/>
            </a:endParaRPr>
          </a:p>
        </p:txBody>
      </p:sp>
      <p:sp>
        <p:nvSpPr>
          <p:cNvPr id="12" name="テキスト ボックス 11">
            <a:extLst>
              <a:ext uri="{FF2B5EF4-FFF2-40B4-BE49-F238E27FC236}">
                <a16:creationId xmlns:a16="http://schemas.microsoft.com/office/drawing/2014/main" id="{DDD3660A-E96F-427A-9099-91DCED0EEE72}"/>
              </a:ext>
            </a:extLst>
          </p:cNvPr>
          <p:cNvSpPr txBox="1"/>
          <p:nvPr/>
        </p:nvSpPr>
        <p:spPr>
          <a:xfrm>
            <a:off x="6936778" y="1821432"/>
            <a:ext cx="1303434" cy="461665"/>
          </a:xfrm>
          <a:prstGeom prst="rect">
            <a:avLst/>
          </a:prstGeom>
          <a:solidFill>
            <a:schemeClr val="accent1">
              <a:lumMod val="60000"/>
              <a:lumOff val="40000"/>
            </a:schemeClr>
          </a:solidFill>
        </p:spPr>
        <p:txBody>
          <a:bodyPr wrap="none" rtlCol="0">
            <a:spAutoFit/>
          </a:bodyPr>
          <a:lstStyle/>
          <a:p>
            <a:pPr algn="ctr"/>
            <a:r>
              <a:rPr kumimoji="1" lang="en-US" altLang="ja-JP" sz="1200" dirty="0">
                <a:latin typeface="Calibri" panose="020F0502020204030204" pitchFamily="34" charset="0"/>
                <a:ea typeface="Calibri" panose="020F0502020204030204" pitchFamily="34" charset="0"/>
                <a:cs typeface="Calibri" panose="020F0502020204030204" pitchFamily="34" charset="0"/>
              </a:rPr>
              <a:t>Further Education</a:t>
            </a:r>
          </a:p>
          <a:p>
            <a:pPr algn="ctr"/>
            <a:r>
              <a:rPr lang="en-US" altLang="ja-JP" sz="1200" dirty="0">
                <a:latin typeface="Calibri" panose="020F0502020204030204" pitchFamily="34" charset="0"/>
                <a:ea typeface="Calibri" panose="020F0502020204030204" pitchFamily="34" charset="0"/>
                <a:cs typeface="Calibri" panose="020F0502020204030204" pitchFamily="34" charset="0"/>
              </a:rPr>
              <a:t>14.3%</a:t>
            </a:r>
            <a:endParaRPr kumimoji="1" lang="ja-JP" altLang="en-US" sz="1200" dirty="0">
              <a:latin typeface="Calibri" panose="020F0502020204030204" pitchFamily="34" charset="0"/>
              <a:cs typeface="Calibri" panose="020F0502020204030204" pitchFamily="34" charset="0"/>
            </a:endParaRPr>
          </a:p>
        </p:txBody>
      </p:sp>
      <p:sp>
        <p:nvSpPr>
          <p:cNvPr id="13" name="テキスト ボックス 12">
            <a:extLst>
              <a:ext uri="{FF2B5EF4-FFF2-40B4-BE49-F238E27FC236}">
                <a16:creationId xmlns:a16="http://schemas.microsoft.com/office/drawing/2014/main" id="{B0E96955-2382-4673-8E9F-A6E372044FC5}"/>
              </a:ext>
            </a:extLst>
          </p:cNvPr>
          <p:cNvSpPr txBox="1"/>
          <p:nvPr/>
        </p:nvSpPr>
        <p:spPr>
          <a:xfrm>
            <a:off x="2123728" y="1467786"/>
            <a:ext cx="569387" cy="461665"/>
          </a:xfrm>
          <a:prstGeom prst="rect">
            <a:avLst/>
          </a:prstGeom>
          <a:solidFill>
            <a:schemeClr val="accent4">
              <a:lumMod val="60000"/>
              <a:lumOff val="40000"/>
            </a:schemeClr>
          </a:solidFill>
        </p:spPr>
        <p:txBody>
          <a:bodyPr wrap="none" rtlCol="0">
            <a:spAutoFit/>
          </a:bodyPr>
          <a:lstStyle/>
          <a:p>
            <a:pPr algn="ctr"/>
            <a:r>
              <a:rPr kumimoji="1" lang="en-US" altLang="ja-JP" sz="1200" dirty="0">
                <a:latin typeface="Calibri" panose="020F0502020204030204" pitchFamily="34" charset="0"/>
                <a:ea typeface="Calibri" panose="020F0502020204030204" pitchFamily="34" charset="0"/>
                <a:cs typeface="Calibri" panose="020F0502020204030204" pitchFamily="34" charset="0"/>
              </a:rPr>
              <a:t>Other</a:t>
            </a:r>
          </a:p>
          <a:p>
            <a:pPr algn="ctr"/>
            <a:r>
              <a:rPr lang="en-US" altLang="ja-JP" sz="1200" dirty="0">
                <a:latin typeface="Calibri" panose="020F0502020204030204" pitchFamily="34" charset="0"/>
                <a:ea typeface="Calibri" panose="020F0502020204030204" pitchFamily="34" charset="0"/>
                <a:cs typeface="Calibri" panose="020F0502020204030204" pitchFamily="34" charset="0"/>
              </a:rPr>
              <a:t>5.0</a:t>
            </a:r>
            <a:r>
              <a:rPr kumimoji="1" lang="en-US" altLang="ja-JP" sz="1200" dirty="0">
                <a:latin typeface="Calibri" panose="020F0502020204030204" pitchFamily="34" charset="0"/>
                <a:ea typeface="Calibri" panose="020F0502020204030204" pitchFamily="34" charset="0"/>
                <a:cs typeface="Calibri" panose="020F0502020204030204" pitchFamily="34" charset="0"/>
              </a:rPr>
              <a:t>%</a:t>
            </a:r>
            <a:endParaRPr kumimoji="1" lang="ja-JP" altLang="en-US" sz="1200" dirty="0">
              <a:latin typeface="Calibri" panose="020F0502020204030204" pitchFamily="34" charset="0"/>
              <a:cs typeface="Calibri" panose="020F0502020204030204" pitchFamily="34" charset="0"/>
            </a:endParaRPr>
          </a:p>
        </p:txBody>
      </p:sp>
      <p:sp>
        <p:nvSpPr>
          <p:cNvPr id="14" name="テキスト ボックス 13">
            <a:extLst>
              <a:ext uri="{FF2B5EF4-FFF2-40B4-BE49-F238E27FC236}">
                <a16:creationId xmlns:a16="http://schemas.microsoft.com/office/drawing/2014/main" id="{194237D1-27F3-4727-BA24-E3A1DEC406E9}"/>
              </a:ext>
            </a:extLst>
          </p:cNvPr>
          <p:cNvSpPr txBox="1"/>
          <p:nvPr/>
        </p:nvSpPr>
        <p:spPr>
          <a:xfrm>
            <a:off x="6307344" y="1636454"/>
            <a:ext cx="569387" cy="461665"/>
          </a:xfrm>
          <a:prstGeom prst="rect">
            <a:avLst/>
          </a:prstGeom>
          <a:solidFill>
            <a:schemeClr val="accent4">
              <a:lumMod val="60000"/>
              <a:lumOff val="40000"/>
            </a:schemeClr>
          </a:solidFill>
        </p:spPr>
        <p:txBody>
          <a:bodyPr wrap="none" rtlCol="0">
            <a:spAutoFit/>
          </a:bodyPr>
          <a:lstStyle/>
          <a:p>
            <a:pPr algn="ctr"/>
            <a:r>
              <a:rPr kumimoji="1" lang="en-US" altLang="ja-JP" sz="1200" dirty="0">
                <a:latin typeface="Calibri" panose="020F0502020204030204" pitchFamily="34" charset="0"/>
                <a:ea typeface="Calibri" panose="020F0502020204030204" pitchFamily="34" charset="0"/>
                <a:cs typeface="Calibri" panose="020F0502020204030204" pitchFamily="34" charset="0"/>
              </a:rPr>
              <a:t>Other</a:t>
            </a:r>
          </a:p>
          <a:p>
            <a:pPr algn="ctr"/>
            <a:r>
              <a:rPr kumimoji="1" lang="en-US" altLang="ja-JP" sz="1200" dirty="0">
                <a:latin typeface="Calibri" panose="020F0502020204030204" pitchFamily="34" charset="0"/>
                <a:ea typeface="Calibri" panose="020F0502020204030204" pitchFamily="34" charset="0"/>
                <a:cs typeface="Calibri" panose="020F0502020204030204" pitchFamily="34" charset="0"/>
              </a:rPr>
              <a:t>6.3%</a:t>
            </a:r>
            <a:endParaRPr kumimoji="1" lang="ja-JP" altLang="en-US" sz="1200" dirty="0">
              <a:latin typeface="Calibri" panose="020F0502020204030204" pitchFamily="34" charset="0"/>
              <a:cs typeface="Calibri" panose="020F0502020204030204" pitchFamily="34" charset="0"/>
            </a:endParaRPr>
          </a:p>
        </p:txBody>
      </p:sp>
      <p:sp>
        <p:nvSpPr>
          <p:cNvPr id="15" name="テキスト ボックス 14">
            <a:extLst>
              <a:ext uri="{FF2B5EF4-FFF2-40B4-BE49-F238E27FC236}">
                <a16:creationId xmlns:a16="http://schemas.microsoft.com/office/drawing/2014/main" id="{7BB1BCA2-6991-40E9-AE38-589078B2AC7F}"/>
              </a:ext>
            </a:extLst>
          </p:cNvPr>
          <p:cNvSpPr txBox="1"/>
          <p:nvPr/>
        </p:nvSpPr>
        <p:spPr>
          <a:xfrm>
            <a:off x="432330" y="1945965"/>
            <a:ext cx="1518364" cy="400110"/>
          </a:xfrm>
          <a:prstGeom prst="rect">
            <a:avLst/>
          </a:prstGeom>
          <a:solidFill>
            <a:schemeClr val="accent3">
              <a:lumMod val="60000"/>
              <a:lumOff val="40000"/>
            </a:schemeClr>
          </a:solidFill>
        </p:spPr>
        <p:txBody>
          <a:bodyPr wrap="none" rtlCol="0">
            <a:spAutoFit/>
          </a:bodyPr>
          <a:lstStyle/>
          <a:p>
            <a:pPr algn="ctr"/>
            <a:r>
              <a:rPr kumimoji="1" lang="en-US" altLang="ja-JP" sz="1000" dirty="0">
                <a:latin typeface="Calibri" panose="020F0502020204030204" pitchFamily="34" charset="0"/>
                <a:ea typeface="Calibri" panose="020F0502020204030204" pitchFamily="34" charset="0"/>
                <a:cs typeface="Calibri" panose="020F0502020204030204" pitchFamily="34" charset="0"/>
              </a:rPr>
              <a:t>Private-sector Companies</a:t>
            </a:r>
          </a:p>
          <a:p>
            <a:pPr algn="ctr"/>
            <a:r>
              <a:rPr kumimoji="1" lang="en-US" altLang="ja-JP" sz="1000" dirty="0">
                <a:latin typeface="Calibri" panose="020F0502020204030204" pitchFamily="34" charset="0"/>
                <a:ea typeface="Calibri" panose="020F0502020204030204" pitchFamily="34" charset="0"/>
                <a:cs typeface="Calibri" panose="020F0502020204030204" pitchFamily="34" charset="0"/>
              </a:rPr>
              <a:t>14.5%</a:t>
            </a:r>
            <a:endParaRPr kumimoji="1" lang="ja-JP" altLang="en-US" sz="1000" dirty="0">
              <a:latin typeface="Calibri" panose="020F0502020204030204" pitchFamily="34" charset="0"/>
              <a:cs typeface="Calibri" panose="020F0502020204030204" pitchFamily="34" charset="0"/>
            </a:endParaRPr>
          </a:p>
        </p:txBody>
      </p:sp>
      <p:sp>
        <p:nvSpPr>
          <p:cNvPr id="16" name="テキスト ボックス 15">
            <a:extLst>
              <a:ext uri="{FF2B5EF4-FFF2-40B4-BE49-F238E27FC236}">
                <a16:creationId xmlns:a16="http://schemas.microsoft.com/office/drawing/2014/main" id="{C2F47BFE-4509-4A51-B9C0-CB074A28451A}"/>
              </a:ext>
            </a:extLst>
          </p:cNvPr>
          <p:cNvSpPr txBox="1"/>
          <p:nvPr/>
        </p:nvSpPr>
        <p:spPr>
          <a:xfrm>
            <a:off x="5868922" y="3552110"/>
            <a:ext cx="2052228" cy="523220"/>
          </a:xfrm>
          <a:prstGeom prst="rect">
            <a:avLst/>
          </a:prstGeom>
          <a:solidFill>
            <a:schemeClr val="accent3">
              <a:lumMod val="60000"/>
              <a:lumOff val="40000"/>
            </a:schemeClr>
          </a:solidFill>
        </p:spPr>
        <p:txBody>
          <a:bodyPr wrap="none" rtlCol="0">
            <a:spAutoFit/>
          </a:bodyPr>
          <a:lstStyle/>
          <a:p>
            <a:pPr algn="ctr"/>
            <a:r>
              <a:rPr kumimoji="1" lang="en-US" altLang="ja-JP" sz="1400" dirty="0">
                <a:latin typeface="Calibri" panose="020F0502020204030204" pitchFamily="34" charset="0"/>
                <a:ea typeface="Calibri" panose="020F0502020204030204" pitchFamily="34" charset="0"/>
                <a:cs typeface="Calibri" panose="020F0502020204030204" pitchFamily="34" charset="0"/>
              </a:rPr>
              <a:t>Private-sector Companies</a:t>
            </a:r>
          </a:p>
          <a:p>
            <a:pPr algn="ctr"/>
            <a:r>
              <a:rPr kumimoji="1" lang="en-US" altLang="ja-JP" sz="1400" dirty="0">
                <a:latin typeface="Calibri" panose="020F0502020204030204" pitchFamily="34" charset="0"/>
                <a:ea typeface="Calibri" panose="020F0502020204030204" pitchFamily="34" charset="0"/>
                <a:cs typeface="Calibri" panose="020F0502020204030204" pitchFamily="34" charset="0"/>
              </a:rPr>
              <a:t>68.8%</a:t>
            </a:r>
            <a:endParaRPr kumimoji="1" lang="ja-JP" altLang="en-US" sz="1400" dirty="0">
              <a:latin typeface="Calibri" panose="020F0502020204030204" pitchFamily="34" charset="0"/>
              <a:cs typeface="Calibri" panose="020F0502020204030204" pitchFamily="34" charset="0"/>
            </a:endParaRPr>
          </a:p>
        </p:txBody>
      </p:sp>
      <p:sp>
        <p:nvSpPr>
          <p:cNvPr id="17" name="テキスト ボックス 16">
            <a:extLst>
              <a:ext uri="{FF2B5EF4-FFF2-40B4-BE49-F238E27FC236}">
                <a16:creationId xmlns:a16="http://schemas.microsoft.com/office/drawing/2014/main" id="{BD5BE2C2-EA58-426E-9FFE-F9416E9BAFE2}"/>
              </a:ext>
            </a:extLst>
          </p:cNvPr>
          <p:cNvSpPr txBox="1"/>
          <p:nvPr/>
        </p:nvSpPr>
        <p:spPr>
          <a:xfrm>
            <a:off x="7380312" y="2522987"/>
            <a:ext cx="1585690" cy="577081"/>
          </a:xfrm>
          <a:prstGeom prst="rect">
            <a:avLst/>
          </a:prstGeom>
          <a:solidFill>
            <a:schemeClr val="accent2">
              <a:lumMod val="60000"/>
              <a:lumOff val="40000"/>
            </a:schemeClr>
          </a:solidFill>
        </p:spPr>
        <p:txBody>
          <a:bodyPr wrap="square" rtlCol="0">
            <a:spAutoFit/>
          </a:bodyPr>
          <a:lstStyle/>
          <a:p>
            <a:pPr algn="ctr"/>
            <a:r>
              <a:rPr lang="en-US" altLang="ja-JP" sz="1050" dirty="0">
                <a:latin typeface="Calibri" panose="020F0502020204030204" pitchFamily="34" charset="0"/>
                <a:ea typeface="Calibri" panose="020F0502020204030204" pitchFamily="34" charset="0"/>
                <a:cs typeface="Calibri" panose="020F0502020204030204" pitchFamily="34" charset="0"/>
              </a:rPr>
              <a:t>Civil Service /</a:t>
            </a:r>
            <a:br>
              <a:rPr lang="en-US" altLang="ja-JP" sz="1050" dirty="0">
                <a:latin typeface="Calibri" panose="020F0502020204030204" pitchFamily="34" charset="0"/>
                <a:ea typeface="Calibri" panose="020F0502020204030204" pitchFamily="34" charset="0"/>
                <a:cs typeface="Calibri" panose="020F0502020204030204" pitchFamily="34" charset="0"/>
              </a:rPr>
            </a:br>
            <a:r>
              <a:rPr lang="en-US" altLang="ja-JP" sz="1050" dirty="0">
                <a:latin typeface="Calibri" panose="020F0502020204030204" pitchFamily="34" charset="0"/>
                <a:ea typeface="Calibri" panose="020F0502020204030204" pitchFamily="34" charset="0"/>
                <a:cs typeface="Calibri" panose="020F0502020204030204" pitchFamily="34" charset="0"/>
              </a:rPr>
              <a:t>Education &amp; Research</a:t>
            </a:r>
            <a:endParaRPr kumimoji="1" lang="en-US" altLang="ja-JP" sz="1050" dirty="0">
              <a:latin typeface="Calibri" panose="020F0502020204030204" pitchFamily="34" charset="0"/>
              <a:ea typeface="Calibri" panose="020F0502020204030204" pitchFamily="34" charset="0"/>
              <a:cs typeface="Calibri" panose="020F0502020204030204" pitchFamily="34" charset="0"/>
            </a:endParaRPr>
          </a:p>
          <a:p>
            <a:pPr algn="ctr"/>
            <a:r>
              <a:rPr lang="en-US" altLang="ja-JP" sz="1050" dirty="0">
                <a:latin typeface="Calibri" panose="020F0502020204030204" pitchFamily="34" charset="0"/>
                <a:ea typeface="Calibri" panose="020F0502020204030204" pitchFamily="34" charset="0"/>
                <a:cs typeface="Calibri" panose="020F0502020204030204" pitchFamily="34" charset="0"/>
              </a:rPr>
              <a:t>10.6%</a:t>
            </a:r>
            <a:endParaRPr kumimoji="1" lang="ja-JP" altLang="en-US" sz="1050" dirty="0">
              <a:latin typeface="Calibri" panose="020F0502020204030204" pitchFamily="34" charset="0"/>
              <a:cs typeface="Calibri" panose="020F0502020204030204" pitchFamily="34" charset="0"/>
            </a:endParaRPr>
          </a:p>
        </p:txBody>
      </p:sp>
      <p:sp>
        <p:nvSpPr>
          <p:cNvPr id="20" name="Rectangle 5">
            <a:extLst>
              <a:ext uri="{FF2B5EF4-FFF2-40B4-BE49-F238E27FC236}">
                <a16:creationId xmlns:a16="http://schemas.microsoft.com/office/drawing/2014/main" id="{FBD08018-F449-4E0A-A81C-5615855E5609}"/>
              </a:ext>
            </a:extLst>
          </p:cNvPr>
          <p:cNvSpPr>
            <a:spLocks noChangeArrowheads="1"/>
          </p:cNvSpPr>
          <p:nvPr/>
        </p:nvSpPr>
        <p:spPr bwMode="auto">
          <a:xfrm>
            <a:off x="7389306" y="4428696"/>
            <a:ext cx="1609024" cy="46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nchorCtr="0">
            <a:spAutoFit/>
          </a:bodyPr>
          <a:lstStyle>
            <a:defPPr>
              <a:defRPr lang="ja-JP"/>
            </a:defPPr>
            <a:lvl1pPr marL="0" indent="0" algn="r" rtl="0" fontAlgn="base">
              <a:spcBef>
                <a:spcPct val="0"/>
              </a:spcBef>
              <a:spcAft>
                <a:spcPct val="0"/>
              </a:spcAft>
              <a:defRPr kumimoji="1" sz="1100" kern="1200">
                <a:solidFill>
                  <a:schemeClr val="tx1"/>
                </a:solidFill>
                <a:latin typeface="Arial" charset="0"/>
                <a:ea typeface="ＭＳ Ｐゴシック" pitchFamily="50" charset="-128"/>
                <a:cs typeface="+mn-cs"/>
              </a:defRPr>
            </a:lvl1pPr>
            <a:lvl2pPr marL="457200" indent="0" algn="r" rtl="0" fontAlgn="base">
              <a:spcBef>
                <a:spcPct val="0"/>
              </a:spcBef>
              <a:spcAft>
                <a:spcPct val="0"/>
              </a:spcAft>
              <a:defRPr kumimoji="1" sz="1100" kern="1200">
                <a:solidFill>
                  <a:schemeClr val="tx1"/>
                </a:solidFill>
                <a:latin typeface="Arial" charset="0"/>
                <a:ea typeface="ＭＳ Ｐゴシック" pitchFamily="50" charset="-128"/>
                <a:cs typeface="+mn-cs"/>
              </a:defRPr>
            </a:lvl2pPr>
            <a:lvl3pPr marL="914400" indent="0" algn="r" rtl="0" fontAlgn="base">
              <a:spcBef>
                <a:spcPct val="0"/>
              </a:spcBef>
              <a:spcAft>
                <a:spcPct val="0"/>
              </a:spcAft>
              <a:defRPr kumimoji="1" sz="1100" kern="1200">
                <a:solidFill>
                  <a:schemeClr val="tx1"/>
                </a:solidFill>
                <a:latin typeface="Arial" charset="0"/>
                <a:ea typeface="ＭＳ Ｐゴシック" pitchFamily="50" charset="-128"/>
                <a:cs typeface="+mn-cs"/>
              </a:defRPr>
            </a:lvl3pPr>
            <a:lvl4pPr marL="1371600" indent="0" algn="r" rtl="0" fontAlgn="base">
              <a:spcBef>
                <a:spcPct val="0"/>
              </a:spcBef>
              <a:spcAft>
                <a:spcPct val="0"/>
              </a:spcAft>
              <a:defRPr kumimoji="1" sz="1100" kern="1200">
                <a:solidFill>
                  <a:schemeClr val="tx1"/>
                </a:solidFill>
                <a:latin typeface="Arial" charset="0"/>
                <a:ea typeface="ＭＳ Ｐゴシック" pitchFamily="50" charset="-128"/>
                <a:cs typeface="+mn-cs"/>
              </a:defRPr>
            </a:lvl4pPr>
            <a:lvl5pPr marL="1828800" indent="0" algn="r" rtl="0" fontAlgn="base">
              <a:spcBef>
                <a:spcPct val="0"/>
              </a:spcBef>
              <a:spcAft>
                <a:spcPct val="0"/>
              </a:spcAft>
              <a:defRPr kumimoji="1" sz="1100" kern="1200">
                <a:solidFill>
                  <a:schemeClr val="tx1"/>
                </a:solidFill>
                <a:latin typeface="Arial" charset="0"/>
                <a:ea typeface="ＭＳ Ｐゴシック" pitchFamily="50" charset="-128"/>
                <a:cs typeface="+mn-cs"/>
              </a:defRPr>
            </a:lvl5pPr>
            <a:lvl6pPr marL="2286000" indent="0" algn="l" defTabSz="914400" rtl="0" eaLnBrk="1" latinLnBrk="0" hangingPunct="1">
              <a:defRPr kumimoji="1" sz="1100" kern="1200">
                <a:solidFill>
                  <a:schemeClr val="tx1"/>
                </a:solidFill>
                <a:latin typeface="Arial" charset="0"/>
                <a:ea typeface="ＭＳ Ｐゴシック" pitchFamily="50" charset="-128"/>
                <a:cs typeface="+mn-cs"/>
              </a:defRPr>
            </a:lvl6pPr>
            <a:lvl7pPr marL="2743200" indent="0" algn="l" defTabSz="914400" rtl="0" eaLnBrk="1" latinLnBrk="0" hangingPunct="1">
              <a:defRPr kumimoji="1" sz="1100" kern="1200">
                <a:solidFill>
                  <a:schemeClr val="tx1"/>
                </a:solidFill>
                <a:latin typeface="Arial" charset="0"/>
                <a:ea typeface="ＭＳ Ｐゴシック" pitchFamily="50" charset="-128"/>
                <a:cs typeface="+mn-cs"/>
              </a:defRPr>
            </a:lvl7pPr>
            <a:lvl8pPr marL="3200400" indent="0" algn="l" defTabSz="914400" rtl="0" eaLnBrk="1" latinLnBrk="0" hangingPunct="1">
              <a:defRPr kumimoji="1" sz="1100" kern="1200">
                <a:solidFill>
                  <a:schemeClr val="tx1"/>
                </a:solidFill>
                <a:latin typeface="Arial" charset="0"/>
                <a:ea typeface="ＭＳ Ｐゴシック" pitchFamily="50" charset="-128"/>
                <a:cs typeface="+mn-cs"/>
              </a:defRPr>
            </a:lvl8pPr>
            <a:lvl9pPr marL="3657600" indent="0" algn="l" defTabSz="914400" rtl="0" eaLnBrk="1" latinLnBrk="0" hangingPunct="1">
              <a:defRPr kumimoji="1" sz="1100" kern="1200">
                <a:solidFill>
                  <a:schemeClr val="tx1"/>
                </a:solidFill>
                <a:latin typeface="Arial" charset="0"/>
                <a:ea typeface="ＭＳ Ｐゴシック" pitchFamily="50" charset="-128"/>
                <a:cs typeface="+mn-cs"/>
              </a:defRPr>
            </a:lvl9pPr>
          </a:lstStyle>
          <a:p>
            <a:pPr eaLnBrk="1" hangingPunct="1">
              <a:spcBef>
                <a:spcPct val="0"/>
              </a:spcBef>
              <a:buFontTx/>
              <a:buNone/>
            </a:pPr>
            <a:r>
              <a:rPr lang="en-US" sz="1200" dirty="0">
                <a:latin typeface="Calibri" panose="020F0502020204030204" pitchFamily="34" charset="0"/>
                <a:ea typeface="Calibri" panose="020F0502020204030204" pitchFamily="34" charset="0"/>
                <a:cs typeface="Calibri" panose="020F0502020204030204" pitchFamily="34" charset="0"/>
              </a:rPr>
              <a:t>Number of Graduates: 461</a:t>
            </a:r>
          </a:p>
        </p:txBody>
      </p:sp>
    </p:spTree>
    <p:extLst>
      <p:ext uri="{BB962C8B-B14F-4D97-AF65-F5344CB8AC3E}">
        <p14:creationId xmlns:p14="http://schemas.microsoft.com/office/powerpoint/2010/main" val="21777309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l" eaLnBrk="1" hangingPunct="1"/>
            <a:r>
              <a:rPr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Career Paths After Graduation (very few become farmers)</a:t>
            </a:r>
          </a:p>
        </p:txBody>
      </p:sp>
      <p:sp>
        <p:nvSpPr>
          <p:cNvPr id="27651" name="Rectangle 6"/>
          <p:cNvSpPr>
            <a:spLocks noChangeArrowheads="1"/>
          </p:cNvSpPr>
          <p:nvPr/>
        </p:nvSpPr>
        <p:spPr bwMode="auto">
          <a:xfrm>
            <a:off x="179449" y="620688"/>
            <a:ext cx="878510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eaLnBrk="1" hangingPunct="1">
              <a:spcBef>
                <a:spcPct val="0"/>
              </a:spcBef>
              <a:buFontTx/>
              <a:buNone/>
            </a:pPr>
            <a:r>
              <a:rPr kumimoji="0" lang="en-US" sz="2000" dirty="0">
                <a:ea typeface="Calibri" panose="020F0502020204030204" pitchFamily="34" charset="0"/>
                <a:cs typeface="Calibri" panose="020F0502020204030204" pitchFamily="34" charset="0"/>
              </a:rPr>
              <a:t>Civil Servants:</a:t>
            </a:r>
          </a:p>
          <a:p>
            <a:pPr algn="just" eaLnBrk="1" hangingPunct="1">
              <a:spcBef>
                <a:spcPct val="0"/>
              </a:spcBef>
              <a:buFontTx/>
              <a:buNone/>
            </a:pPr>
            <a:r>
              <a:rPr kumimoji="0" lang="ja-JP" altLang="en-US" sz="2000" dirty="0">
                <a:ea typeface="游ゴシック" panose="020B0400000000000000" pitchFamily="50" charset="-128"/>
                <a:cs typeface="Calibri" panose="020F0502020204030204" pitchFamily="34" charset="0"/>
              </a:rPr>
              <a:t>　</a:t>
            </a:r>
            <a:r>
              <a:rPr kumimoji="0" lang="en-US" sz="2000" dirty="0">
                <a:ea typeface="Calibri" panose="020F0502020204030204" pitchFamily="34" charset="0"/>
                <a:cs typeface="Calibri" panose="020F0502020204030204" pitchFamily="34" charset="0"/>
              </a:rPr>
              <a:t>MAFF, MoE, MLIT,</a:t>
            </a:r>
          </a:p>
          <a:p>
            <a:pPr algn="just" eaLnBrk="1" hangingPunct="1">
              <a:spcBef>
                <a:spcPct val="0"/>
              </a:spcBef>
              <a:buFontTx/>
              <a:buNone/>
            </a:pPr>
            <a:r>
              <a:rPr kumimoji="0" lang="ja-JP" altLang="en-US" sz="2000" dirty="0">
                <a:ea typeface="游ゴシック" panose="020B0400000000000000" pitchFamily="50" charset="-128"/>
                <a:cs typeface="Calibri" panose="020F0502020204030204" pitchFamily="34" charset="0"/>
              </a:rPr>
              <a:t>　</a:t>
            </a:r>
            <a:r>
              <a:rPr kumimoji="0" lang="en-US" sz="2000" dirty="0">
                <a:ea typeface="Calibri" panose="020F0502020204030204" pitchFamily="34" charset="0"/>
                <a:cs typeface="Calibri" panose="020F0502020204030204" pitchFamily="34" charset="0"/>
              </a:rPr>
              <a:t>Civil service at prefectural, major city, and municipality levels</a:t>
            </a:r>
          </a:p>
          <a:p>
            <a:pPr algn="just" eaLnBrk="1" hangingPunct="1">
              <a:spcBef>
                <a:spcPct val="0"/>
              </a:spcBef>
              <a:buFontTx/>
              <a:buNone/>
            </a:pPr>
            <a:endParaRPr kumimoji="0" lang="en-US" sz="2000" dirty="0">
              <a:ea typeface="Calibri" panose="020F0502020204030204" pitchFamily="34" charset="0"/>
              <a:cs typeface="Calibri" panose="020F0502020204030204" pitchFamily="34" charset="0"/>
            </a:endParaRPr>
          </a:p>
          <a:p>
            <a:pPr algn="just" eaLnBrk="1" hangingPunct="1">
              <a:spcBef>
                <a:spcPct val="0"/>
              </a:spcBef>
              <a:buFontTx/>
              <a:buNone/>
            </a:pPr>
            <a:r>
              <a:rPr kumimoji="0" lang="en-US" sz="2000" dirty="0">
                <a:ea typeface="Calibri" panose="020F0502020204030204" pitchFamily="34" charset="0"/>
                <a:cs typeface="Calibri" panose="020F0502020204030204" pitchFamily="34" charset="0"/>
              </a:rPr>
              <a:t>Corporations:</a:t>
            </a:r>
            <a:endParaRPr kumimoji="0" lang="ja-JP" altLang="en-US" sz="2000" dirty="0">
              <a:ea typeface="游ゴシック" panose="020B0400000000000000" pitchFamily="50" charset="-128"/>
              <a:cs typeface="Calibri" panose="020F0502020204030204" pitchFamily="34" charset="0"/>
            </a:endParaRPr>
          </a:p>
          <a:p>
            <a:pPr algn="just" eaLnBrk="1" hangingPunct="1">
              <a:spcBef>
                <a:spcPct val="0"/>
              </a:spcBef>
              <a:buFontTx/>
              <a:buNone/>
            </a:pPr>
            <a:r>
              <a:rPr kumimoji="0" lang="ja-JP" altLang="en-US" sz="2000" dirty="0">
                <a:ea typeface="游ゴシック" panose="020B0400000000000000" pitchFamily="50" charset="-128"/>
                <a:cs typeface="Calibri" panose="020F0502020204030204" pitchFamily="34" charset="0"/>
              </a:rPr>
              <a:t>　</a:t>
            </a:r>
            <a:r>
              <a:rPr kumimoji="0" lang="en-US" altLang="ja-JP" sz="2000" dirty="0">
                <a:ea typeface="Calibri" panose="020F0502020204030204" pitchFamily="34" charset="0"/>
                <a:cs typeface="Calibri" panose="020F0502020204030204" pitchFamily="34" charset="0"/>
              </a:rPr>
              <a:t>Construction, Real Estate, Food, Chemicals, Pharmaceuticals,</a:t>
            </a:r>
          </a:p>
          <a:p>
            <a:pPr algn="just" eaLnBrk="1" hangingPunct="1">
              <a:spcBef>
                <a:spcPct val="0"/>
              </a:spcBef>
              <a:buFontTx/>
              <a:buNone/>
            </a:pPr>
            <a:r>
              <a:rPr kumimoji="0" lang="ja-JP" altLang="en-US" sz="2000" dirty="0">
                <a:ea typeface="游ゴシック" panose="020B0400000000000000" pitchFamily="50" charset="-128"/>
                <a:cs typeface="Calibri" panose="020F0502020204030204" pitchFamily="34" charset="0"/>
              </a:rPr>
              <a:t>　</a:t>
            </a:r>
            <a:r>
              <a:rPr kumimoji="0" lang="en-US" altLang="ja-JP" sz="2000" dirty="0">
                <a:ea typeface="Calibri" panose="020F0502020204030204" pitchFamily="34" charset="0"/>
                <a:cs typeface="Calibri" panose="020F0502020204030204" pitchFamily="34" charset="0"/>
              </a:rPr>
              <a:t>Materials, Electronics, Machinery, Automotive, Transportation,</a:t>
            </a:r>
          </a:p>
          <a:p>
            <a:pPr algn="just" eaLnBrk="1" hangingPunct="1">
              <a:spcBef>
                <a:spcPct val="0"/>
              </a:spcBef>
              <a:buFontTx/>
              <a:buNone/>
            </a:pPr>
            <a:r>
              <a:rPr kumimoji="0" lang="ja-JP" altLang="en-US" sz="2000" dirty="0">
                <a:ea typeface="游ゴシック" panose="020B0400000000000000" pitchFamily="50" charset="-128"/>
                <a:cs typeface="Calibri" panose="020F0502020204030204" pitchFamily="34" charset="0"/>
              </a:rPr>
              <a:t>　</a:t>
            </a:r>
            <a:r>
              <a:rPr kumimoji="0" lang="en-US" altLang="ja-JP" sz="2000" dirty="0">
                <a:ea typeface="Calibri" panose="020F0502020204030204" pitchFamily="34" charset="0"/>
                <a:cs typeface="Calibri" panose="020F0502020204030204" pitchFamily="34" charset="0"/>
              </a:rPr>
              <a:t>Energy Supply, Finance, Insurance, Trading Companies, Distribution,</a:t>
            </a:r>
          </a:p>
          <a:p>
            <a:pPr algn="just" eaLnBrk="1" hangingPunct="1">
              <a:spcBef>
                <a:spcPct val="0"/>
              </a:spcBef>
              <a:buFontTx/>
              <a:buNone/>
            </a:pPr>
            <a:r>
              <a:rPr kumimoji="0" lang="ja-JP" altLang="en-US" sz="2000" dirty="0">
                <a:ea typeface="游ゴシック" panose="020B0400000000000000" pitchFamily="50" charset="-128"/>
                <a:cs typeface="Calibri" panose="020F0502020204030204" pitchFamily="34" charset="0"/>
              </a:rPr>
              <a:t>　</a:t>
            </a:r>
            <a:r>
              <a:rPr kumimoji="0" lang="en-US" altLang="ja-JP" sz="2000" dirty="0">
                <a:ea typeface="Calibri" panose="020F0502020204030204" pitchFamily="34" charset="0"/>
                <a:cs typeface="Calibri" panose="020F0502020204030204" pitchFamily="34" charset="0"/>
              </a:rPr>
              <a:t>Manufacturing and Retail, Information and Communications,</a:t>
            </a:r>
          </a:p>
          <a:p>
            <a:pPr algn="just" eaLnBrk="1" hangingPunct="1">
              <a:spcBef>
                <a:spcPct val="0"/>
              </a:spcBef>
              <a:buFontTx/>
              <a:buNone/>
            </a:pPr>
            <a:r>
              <a:rPr kumimoji="0" lang="ja-JP" altLang="en-US" sz="2000" dirty="0">
                <a:ea typeface="游ゴシック" panose="020B0400000000000000" pitchFamily="50" charset="-128"/>
                <a:cs typeface="Calibri" panose="020F0502020204030204" pitchFamily="34" charset="0"/>
              </a:rPr>
              <a:t>　</a:t>
            </a:r>
            <a:r>
              <a:rPr kumimoji="0" lang="en-US" altLang="ja-JP" sz="2000" dirty="0">
                <a:ea typeface="Calibri" panose="020F0502020204030204" pitchFamily="34" charset="0"/>
                <a:cs typeface="Calibri" panose="020F0502020204030204" pitchFamily="34" charset="0"/>
              </a:rPr>
              <a:t>Consulting, Advertising, Publishing, Agriculture, Forestry, Education</a:t>
            </a:r>
          </a:p>
          <a:p>
            <a:pPr algn="just" eaLnBrk="1" hangingPunct="1">
              <a:spcBef>
                <a:spcPct val="0"/>
              </a:spcBef>
              <a:buFontTx/>
              <a:buNone/>
            </a:pPr>
            <a:endParaRPr kumimoji="0" lang="en-US" sz="2000" dirty="0">
              <a:ea typeface="Calibri" panose="020F0502020204030204" pitchFamily="34" charset="0"/>
              <a:cs typeface="Calibri" panose="020F0502020204030204" pitchFamily="34" charset="0"/>
            </a:endParaRPr>
          </a:p>
          <a:p>
            <a:pPr algn="just" eaLnBrk="1" hangingPunct="1">
              <a:spcBef>
                <a:spcPct val="0"/>
              </a:spcBef>
              <a:buFontTx/>
              <a:buNone/>
            </a:pPr>
            <a:r>
              <a:rPr kumimoji="0" lang="en-US" sz="2000" dirty="0">
                <a:ea typeface="Calibri" panose="020F0502020204030204" pitchFamily="34" charset="0"/>
                <a:cs typeface="Calibri" panose="020F0502020204030204" pitchFamily="34" charset="0"/>
              </a:rPr>
              <a:t>Organizations:</a:t>
            </a:r>
          </a:p>
          <a:p>
            <a:pPr algn="just" eaLnBrk="1" hangingPunct="1">
              <a:spcBef>
                <a:spcPct val="0"/>
              </a:spcBef>
              <a:buFontTx/>
              <a:buNone/>
            </a:pPr>
            <a:r>
              <a:rPr kumimoji="0" lang="ja-JP" altLang="en-US" sz="2000" dirty="0">
                <a:ea typeface="游ゴシック" panose="020B0400000000000000" pitchFamily="50" charset="-128"/>
                <a:cs typeface="Calibri" panose="020F0502020204030204" pitchFamily="34" charset="0"/>
              </a:rPr>
              <a:t>　</a:t>
            </a:r>
            <a:r>
              <a:rPr kumimoji="0" lang="en-US" sz="2000" dirty="0">
                <a:ea typeface="Calibri" panose="020F0502020204030204" pitchFamily="34" charset="0"/>
                <a:cs typeface="Calibri" panose="020F0502020204030204" pitchFamily="34" charset="0"/>
              </a:rPr>
              <a:t>Farming, forestry and fishing organizations (JA-ZENCHU etc.),</a:t>
            </a:r>
            <a:endParaRPr kumimoji="0" lang="ja-JP" altLang="en-US" sz="2000" dirty="0">
              <a:ea typeface="游ゴシック" panose="020B0400000000000000" pitchFamily="50" charset="-128"/>
              <a:cs typeface="Calibri" panose="020F0502020204030204" pitchFamily="34" charset="0"/>
            </a:endParaRPr>
          </a:p>
          <a:p>
            <a:pPr algn="just" eaLnBrk="1" hangingPunct="1">
              <a:spcBef>
                <a:spcPct val="0"/>
              </a:spcBef>
              <a:buFontTx/>
              <a:buNone/>
            </a:pPr>
            <a:r>
              <a:rPr kumimoji="0" lang="ja-JP" altLang="en-US" sz="2000" dirty="0">
                <a:ea typeface="游ゴシック" panose="020B0400000000000000" pitchFamily="50" charset="-128"/>
                <a:cs typeface="Calibri" panose="020F0502020204030204" pitchFamily="34" charset="0"/>
              </a:rPr>
              <a:t>　</a:t>
            </a:r>
            <a:r>
              <a:rPr kumimoji="0" lang="en-US" altLang="ja-JP" sz="2000" dirty="0">
                <a:ea typeface="Calibri" panose="020F0502020204030204" pitchFamily="34" charset="0"/>
                <a:cs typeface="Calibri" panose="020F0502020204030204" pitchFamily="34" charset="0"/>
              </a:rPr>
              <a:t>National Research and Development Agency (NARO etc.),</a:t>
            </a:r>
          </a:p>
          <a:p>
            <a:pPr algn="just" eaLnBrk="1" hangingPunct="1">
              <a:spcBef>
                <a:spcPct val="0"/>
              </a:spcBef>
              <a:buFontTx/>
              <a:buNone/>
            </a:pPr>
            <a:r>
              <a:rPr kumimoji="0" lang="ja-JP" altLang="en-US" sz="2000" dirty="0">
                <a:ea typeface="游ゴシック" panose="020B0400000000000000" pitchFamily="50" charset="-128"/>
                <a:cs typeface="Calibri" panose="020F0502020204030204" pitchFamily="34" charset="0"/>
              </a:rPr>
              <a:t>　</a:t>
            </a:r>
            <a:r>
              <a:rPr kumimoji="0" lang="en-US" altLang="ja-JP" sz="2000" dirty="0">
                <a:ea typeface="Calibri" panose="020F0502020204030204" pitchFamily="34" charset="0"/>
                <a:cs typeface="Calibri" panose="020F0502020204030204" pitchFamily="34" charset="0"/>
              </a:rPr>
              <a:t>Civil Aviation College</a:t>
            </a:r>
          </a:p>
          <a:p>
            <a:pPr algn="just" eaLnBrk="1" hangingPunct="1">
              <a:spcBef>
                <a:spcPct val="0"/>
              </a:spcBef>
              <a:buFontTx/>
              <a:buNone/>
            </a:pPr>
            <a:endParaRPr kumimoji="0" lang="en-US" sz="20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939034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CFBEFD23-0F95-44E7-8116-24AA7FC55E8C}"/>
              </a:ext>
            </a:extLst>
          </p:cNvPr>
          <p:cNvSpPr>
            <a:spLocks noGrp="1"/>
          </p:cNvSpPr>
          <p:nvPr>
            <p:ph type="title"/>
          </p:nvPr>
        </p:nvSpPr>
        <p:spPr/>
        <p:txBody>
          <a:bodyPr anchor="ct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Strengths and Features of School of Agriculture</a:t>
            </a:r>
          </a:p>
        </p:txBody>
      </p:sp>
      <p:sp>
        <p:nvSpPr>
          <p:cNvPr id="2" name="正方形/長方形 1"/>
          <p:cNvSpPr/>
          <p:nvPr/>
        </p:nvSpPr>
        <p:spPr>
          <a:xfrm>
            <a:off x="179512" y="795884"/>
            <a:ext cx="8784976" cy="4862870"/>
          </a:xfrm>
          <a:prstGeom prst="rect">
            <a:avLst/>
          </a:prstGeom>
        </p:spPr>
        <p:txBody>
          <a:bodyPr wrap="square">
            <a:spAutoFit/>
          </a:bodyPr>
          <a:lstStyle/>
          <a:p>
            <a:pPr algn="l">
              <a:spcAft>
                <a:spcPts val="1200"/>
              </a:spcAft>
            </a:pPr>
            <a:r>
              <a:rPr lang="ja-JP" altLang="ja-JP" sz="2000" dirty="0">
                <a:latin typeface="Calibri" panose="020F0502020204030204" pitchFamily="34" charset="0"/>
                <a:cs typeface="Calibri" panose="020F0502020204030204" pitchFamily="34" charset="0"/>
              </a:rPr>
              <a:t>• Outstanding faculty with expertise in each key research field</a:t>
            </a:r>
          </a:p>
          <a:p>
            <a:pPr algn="l">
              <a:spcAft>
                <a:spcPts val="1200"/>
              </a:spcAft>
            </a:pPr>
            <a:r>
              <a:rPr lang="ja-JP" altLang="ja-JP" sz="2000" dirty="0">
                <a:latin typeface="Calibri" panose="020F0502020204030204" pitchFamily="34" charset="0"/>
                <a:cs typeface="Calibri" panose="020F0502020204030204" pitchFamily="34" charset="0"/>
              </a:rPr>
              <a:t>• Research in “field science” that takes advantage of Hokkaido’s vast natural environment, and in “food science” that benefits from Hokkaido’s position as one of Japan</a:t>
            </a:r>
            <a:r>
              <a:rPr lang="ja-JP" altLang="en-US" sz="2000" dirty="0">
                <a:latin typeface="Calibri" panose="020F0502020204030204" pitchFamily="34" charset="0"/>
                <a:cs typeface="Calibri" panose="020F0502020204030204" pitchFamily="34" charset="0"/>
              </a:rPr>
              <a:t>’</a:t>
            </a:r>
            <a:r>
              <a:rPr lang="ja-JP" altLang="ja-JP" sz="2000" dirty="0">
                <a:latin typeface="Calibri" panose="020F0502020204030204" pitchFamily="34" charset="0"/>
                <a:cs typeface="Calibri" panose="020F0502020204030204" pitchFamily="34" charset="0"/>
              </a:rPr>
              <a:t>s major food-producing regions</a:t>
            </a:r>
          </a:p>
          <a:p>
            <a:pPr algn="l">
              <a:spcAft>
                <a:spcPts val="1200"/>
              </a:spcAft>
            </a:pPr>
            <a:r>
              <a:rPr lang="ja-JP" altLang="ja-JP" sz="2000" dirty="0">
                <a:latin typeface="Calibri" panose="020F0502020204030204" pitchFamily="34" charset="0"/>
                <a:cs typeface="Calibri" panose="020F0502020204030204" pitchFamily="34" charset="0"/>
              </a:rPr>
              <a:t>• A long-standing tradition of attracting talented young people from across Japan who aspire to study agricultural science, creating a culture in which students learn from and inspire one another</a:t>
            </a:r>
          </a:p>
          <a:p>
            <a:pPr algn="l">
              <a:spcAft>
                <a:spcPts val="1200"/>
              </a:spcAft>
            </a:pPr>
            <a:r>
              <a:rPr lang="ja-JP" altLang="ja-JP" sz="2000" dirty="0">
                <a:latin typeface="Calibri" panose="020F0502020204030204" pitchFamily="34" charset="0"/>
                <a:cs typeface="Calibri" panose="020F0502020204030204" pitchFamily="34" charset="0"/>
              </a:rPr>
              <a:t>• Opportunities to develop an international perspective through interaction with many international students from around the world</a:t>
            </a:r>
          </a:p>
          <a:p>
            <a:pPr algn="l">
              <a:spcAft>
                <a:spcPts val="1200"/>
              </a:spcAft>
            </a:pPr>
            <a:r>
              <a:rPr lang="ja-JP" altLang="ja-JP" sz="2000" b="1" dirty="0">
                <a:latin typeface="Calibri" panose="020F0502020204030204" pitchFamily="34" charset="0"/>
                <a:cs typeface="Calibri" panose="020F0502020204030204" pitchFamily="34" charset="0"/>
              </a:rPr>
              <a:t>We sincerely hope that through your studies at the School of Agriculture, </a:t>
            </a:r>
            <a:r>
              <a:rPr lang="en-US" altLang="ja-JP" sz="2000" b="1" dirty="0">
                <a:latin typeface="Calibri" panose="020F0502020204030204" pitchFamily="34" charset="0"/>
                <a:cs typeface="Calibri" panose="020F0502020204030204" pitchFamily="34" charset="0"/>
              </a:rPr>
              <a:t>Hokkaido University, </a:t>
            </a:r>
            <a:r>
              <a:rPr lang="ja-JP" altLang="ja-JP" sz="2000" b="1" dirty="0">
                <a:latin typeface="Calibri" panose="020F0502020204030204" pitchFamily="34" charset="0"/>
                <a:cs typeface="Calibri" panose="020F0502020204030204" pitchFamily="34" charset="0"/>
              </a:rPr>
              <a:t>you will grow as individuals, form lifelong friendships, and forge your own paths toward your goals.</a:t>
            </a:r>
            <a:endParaRPr lang="ja-JP" altLang="ja-JP" sz="2000" dirty="0">
              <a:latin typeface="Calibri" panose="020F0502020204030204" pitchFamily="34" charset="0"/>
              <a:cs typeface="Calibri" panose="020F0502020204030204" pitchFamily="34" charset="0"/>
            </a:endParaRPr>
          </a:p>
          <a:p>
            <a:pPr algn="l">
              <a:spcAft>
                <a:spcPts val="1200"/>
              </a:spcAft>
            </a:pPr>
            <a:r>
              <a:rPr lang="ja-JP" altLang="ja-JP" sz="2000" b="1" dirty="0">
                <a:latin typeface="Calibri" panose="020F0502020204030204" pitchFamily="34" charset="0"/>
                <a:cs typeface="Calibri" panose="020F0502020204030204" pitchFamily="34" charset="0"/>
              </a:rPr>
              <a:t>We look forward to welcoming you to the School of Agriculture!</a:t>
            </a:r>
            <a:endParaRPr lang="ja-JP" altLang="ja-JP"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37101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572F82F2-A0E6-9143-EEEF-364FBFAEF0F1}"/>
              </a:ext>
            </a:extLst>
          </p:cNvPr>
          <p:cNvSpPr>
            <a:spLocks noGrp="1"/>
          </p:cNvSpPr>
          <p:nvPr>
            <p:ph type="body" sz="quarter" idx="10"/>
          </p:nvPr>
        </p:nvSpPr>
        <p:spPr/>
        <p:txBody>
          <a:bodyPr/>
          <a:lstStyle/>
          <a:p>
            <a:r>
              <a:rPr lang="en-US" altLang="ja-JP" dirty="0">
                <a:latin typeface="Calibri" panose="020F0502020204030204" pitchFamily="34" charset="0"/>
                <a:ea typeface="Calibri" panose="020F0502020204030204" pitchFamily="34" charset="0"/>
                <a:cs typeface="Calibri" panose="020F0502020204030204" pitchFamily="34" charset="0"/>
              </a:rPr>
              <a:t>4. Studying at the Graduate School of Agriculture</a:t>
            </a:r>
            <a:endParaRPr lang="ja-JP"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6956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F3B0F32-0FA8-4D36-A65E-B7AB6EF52562}"/>
              </a:ext>
            </a:extLst>
          </p:cNvPr>
          <p:cNvSpPr/>
          <p:nvPr/>
        </p:nvSpPr>
        <p:spPr bwMode="auto">
          <a:xfrm>
            <a:off x="6230064" y="3486492"/>
            <a:ext cx="2773192" cy="1945971"/>
          </a:xfrm>
          <a:prstGeom prst="rect">
            <a:avLst/>
          </a:prstGeom>
          <a:solidFill>
            <a:srgbClr val="CCE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grpSp>
        <p:nvGrpSpPr>
          <p:cNvPr id="44" name="グループ化 43">
            <a:extLst>
              <a:ext uri="{FF2B5EF4-FFF2-40B4-BE49-F238E27FC236}">
                <a16:creationId xmlns:a16="http://schemas.microsoft.com/office/drawing/2014/main" id="{8A16D6C9-B26D-41ED-A9EE-E7BE8DDCDA2E}"/>
              </a:ext>
            </a:extLst>
          </p:cNvPr>
          <p:cNvGrpSpPr/>
          <p:nvPr/>
        </p:nvGrpSpPr>
        <p:grpSpPr>
          <a:xfrm>
            <a:off x="461841" y="708685"/>
            <a:ext cx="8208912" cy="2373189"/>
            <a:chOff x="539554" y="959505"/>
            <a:chExt cx="8208912" cy="2373189"/>
          </a:xfrm>
          <a:solidFill>
            <a:schemeClr val="bg1">
              <a:lumMod val="95000"/>
            </a:schemeClr>
          </a:solidFill>
        </p:grpSpPr>
        <p:sp>
          <p:nvSpPr>
            <p:cNvPr id="19" name="四角形: 角を丸くする 18">
              <a:extLst>
                <a:ext uri="{FF2B5EF4-FFF2-40B4-BE49-F238E27FC236}">
                  <a16:creationId xmlns:a16="http://schemas.microsoft.com/office/drawing/2014/main" id="{4174C82A-5DE3-42B2-B57D-1A33D9C20756}"/>
                </a:ext>
              </a:extLst>
            </p:cNvPr>
            <p:cNvSpPr/>
            <p:nvPr/>
          </p:nvSpPr>
          <p:spPr bwMode="auto">
            <a:xfrm>
              <a:off x="539554" y="959505"/>
              <a:ext cx="8208912" cy="2373189"/>
            </a:xfrm>
            <a:prstGeom prst="roundRect">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ea typeface="游ゴシック" panose="020B0400000000000000" pitchFamily="50" charset="-128"/>
                <a:cs typeface="Calibri" panose="020F0502020204030204" pitchFamily="34" charset="0"/>
              </a:endParaRPr>
            </a:p>
          </p:txBody>
        </p:sp>
        <p:grpSp>
          <p:nvGrpSpPr>
            <p:cNvPr id="43" name="グループ化 42">
              <a:extLst>
                <a:ext uri="{FF2B5EF4-FFF2-40B4-BE49-F238E27FC236}">
                  <a16:creationId xmlns:a16="http://schemas.microsoft.com/office/drawing/2014/main" id="{936A671E-9038-4262-9733-B225B1D3628D}"/>
                </a:ext>
              </a:extLst>
            </p:cNvPr>
            <p:cNvGrpSpPr/>
            <p:nvPr/>
          </p:nvGrpSpPr>
          <p:grpSpPr>
            <a:xfrm>
              <a:off x="909241" y="1019902"/>
              <a:ext cx="7767745" cy="2180245"/>
              <a:chOff x="909241" y="1019902"/>
              <a:chExt cx="7767745" cy="2180245"/>
            </a:xfrm>
            <a:grpFill/>
          </p:grpSpPr>
          <p:sp>
            <p:nvSpPr>
              <p:cNvPr id="14" name="角丸四角形 65">
                <a:extLst>
                  <a:ext uri="{FF2B5EF4-FFF2-40B4-BE49-F238E27FC236}">
                    <a16:creationId xmlns:a16="http://schemas.microsoft.com/office/drawing/2014/main" id="{9B2D604B-E92E-476C-96E4-0D373478CF1E}"/>
                  </a:ext>
                </a:extLst>
              </p:cNvPr>
              <p:cNvSpPr/>
              <p:nvPr/>
            </p:nvSpPr>
            <p:spPr>
              <a:xfrm>
                <a:off x="909241" y="1046670"/>
                <a:ext cx="1468147" cy="576072"/>
              </a:xfrm>
              <a:prstGeom prst="roundRect">
                <a:avLst>
                  <a:gd name="adj" fmla="val 35715"/>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Research Faculty of Agriculture</a:t>
                </a:r>
              </a:p>
            </p:txBody>
          </p:sp>
          <p:sp>
            <p:nvSpPr>
              <p:cNvPr id="15" name="角丸四角形 65">
                <a:extLst>
                  <a:ext uri="{FF2B5EF4-FFF2-40B4-BE49-F238E27FC236}">
                    <a16:creationId xmlns:a16="http://schemas.microsoft.com/office/drawing/2014/main" id="{1C72C0E7-1276-4310-812A-AC1C0DF3529B}"/>
                  </a:ext>
                </a:extLst>
              </p:cNvPr>
              <p:cNvSpPr/>
              <p:nvPr/>
            </p:nvSpPr>
            <p:spPr>
              <a:xfrm>
                <a:off x="2854507" y="1019902"/>
                <a:ext cx="3626947" cy="576072"/>
              </a:xfrm>
              <a:prstGeom prst="roundRect">
                <a:avLst>
                  <a:gd name="adj" fmla="val 35715"/>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Field Science Center for the Northern Biosphere</a:t>
                </a:r>
              </a:p>
            </p:txBody>
          </p:sp>
          <p:sp>
            <p:nvSpPr>
              <p:cNvPr id="16" name="角丸四角形 65">
                <a:extLst>
                  <a:ext uri="{FF2B5EF4-FFF2-40B4-BE49-F238E27FC236}">
                    <a16:creationId xmlns:a16="http://schemas.microsoft.com/office/drawing/2014/main" id="{2AB40892-87E2-4FD8-BA42-030BC744F091}"/>
                  </a:ext>
                </a:extLst>
              </p:cNvPr>
              <p:cNvSpPr/>
              <p:nvPr/>
            </p:nvSpPr>
            <p:spPr>
              <a:xfrm>
                <a:off x="7348606" y="1038090"/>
                <a:ext cx="1328380" cy="576072"/>
              </a:xfrm>
              <a:prstGeom prst="roundRect">
                <a:avLst>
                  <a:gd name="adj" fmla="val 35715"/>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Hokkaido University Museum</a:t>
                </a:r>
              </a:p>
            </p:txBody>
          </p:sp>
          <p:sp>
            <p:nvSpPr>
              <p:cNvPr id="18" name="角丸四角形 65">
                <a:extLst>
                  <a:ext uri="{FF2B5EF4-FFF2-40B4-BE49-F238E27FC236}">
                    <a16:creationId xmlns:a16="http://schemas.microsoft.com/office/drawing/2014/main" id="{919A092B-CD75-4D47-90F0-74A3C3C786BD}"/>
                  </a:ext>
                </a:extLst>
              </p:cNvPr>
              <p:cNvSpPr/>
              <p:nvPr/>
            </p:nvSpPr>
            <p:spPr>
              <a:xfrm>
                <a:off x="1533032" y="2624075"/>
                <a:ext cx="3033266" cy="576072"/>
              </a:xfrm>
              <a:prstGeom prst="roundRect">
                <a:avLst>
                  <a:gd name="adj" fmla="val 35715"/>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en-US" sz="1100" b="1" dirty="0">
                    <a:solidFill>
                      <a:schemeClr val="tx1"/>
                    </a:solidFill>
                    <a:latin typeface="Calibri" panose="020F0502020204030204" pitchFamily="34" charset="0"/>
                    <a:ea typeface="Calibri" panose="020F0502020204030204" pitchFamily="34" charset="0"/>
                    <a:cs typeface="Calibri" panose="020F0502020204030204" pitchFamily="34" charset="0"/>
                  </a:rPr>
                  <a:t>Hokkaido Agricultural Research Center, National Agriculture and Food Research Organization</a:t>
                </a:r>
              </a:p>
            </p:txBody>
          </p:sp>
          <p:cxnSp>
            <p:nvCxnSpPr>
              <p:cNvPr id="21" name="直線矢印コネクタ 20">
                <a:extLst>
                  <a:ext uri="{FF2B5EF4-FFF2-40B4-BE49-F238E27FC236}">
                    <a16:creationId xmlns:a16="http://schemas.microsoft.com/office/drawing/2014/main" id="{040FEE2A-8546-4303-A617-0FE6A7847D40}"/>
                  </a:ext>
                </a:extLst>
              </p:cNvPr>
              <p:cNvCxnSpPr>
                <a:cxnSpLocks/>
              </p:cNvCxnSpPr>
              <p:nvPr/>
            </p:nvCxnSpPr>
            <p:spPr bwMode="auto">
              <a:xfrm>
                <a:off x="1686858" y="1475259"/>
                <a:ext cx="791155" cy="147161"/>
              </a:xfrm>
              <a:prstGeom prst="straightConnector1">
                <a:avLst/>
              </a:prstGeom>
              <a:grpFill/>
              <a:ln w="12700" cap="flat" cmpd="sng" algn="ctr">
                <a:solidFill>
                  <a:schemeClr val="accent1">
                    <a:lumMod val="1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線矢印コネクタ 21">
                <a:extLst>
                  <a:ext uri="{FF2B5EF4-FFF2-40B4-BE49-F238E27FC236}">
                    <a16:creationId xmlns:a16="http://schemas.microsoft.com/office/drawing/2014/main" id="{32E99FD9-781B-4837-AD7D-B6C5393970A2}"/>
                  </a:ext>
                </a:extLst>
              </p:cNvPr>
              <p:cNvCxnSpPr>
                <a:cxnSpLocks/>
              </p:cNvCxnSpPr>
              <p:nvPr/>
            </p:nvCxnSpPr>
            <p:spPr bwMode="auto">
              <a:xfrm flipV="1">
                <a:off x="3054241" y="2527854"/>
                <a:ext cx="731376" cy="127190"/>
              </a:xfrm>
              <a:prstGeom prst="straightConnector1">
                <a:avLst/>
              </a:prstGeom>
              <a:grpFill/>
              <a:ln w="12700" cap="flat" cmpd="sng" algn="ctr">
                <a:solidFill>
                  <a:schemeClr val="accent1">
                    <a:lumMod val="1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線矢印コネクタ 22">
                <a:extLst>
                  <a:ext uri="{FF2B5EF4-FFF2-40B4-BE49-F238E27FC236}">
                    <a16:creationId xmlns:a16="http://schemas.microsoft.com/office/drawing/2014/main" id="{450099F2-AECE-4654-9E2A-11F41C1C1B3C}"/>
                  </a:ext>
                </a:extLst>
              </p:cNvPr>
              <p:cNvCxnSpPr>
                <a:cxnSpLocks/>
              </p:cNvCxnSpPr>
              <p:nvPr/>
            </p:nvCxnSpPr>
            <p:spPr bwMode="auto">
              <a:xfrm flipH="1" flipV="1">
                <a:off x="5877504" y="2548298"/>
                <a:ext cx="665260" cy="213102"/>
              </a:xfrm>
              <a:prstGeom prst="straightConnector1">
                <a:avLst/>
              </a:prstGeom>
              <a:grpFill/>
              <a:ln w="12700" cap="flat" cmpd="sng" algn="ctr">
                <a:solidFill>
                  <a:schemeClr val="accent1">
                    <a:lumMod val="1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線矢印コネクタ 23">
                <a:extLst>
                  <a:ext uri="{FF2B5EF4-FFF2-40B4-BE49-F238E27FC236}">
                    <a16:creationId xmlns:a16="http://schemas.microsoft.com/office/drawing/2014/main" id="{1B1D7544-0FC2-420F-AEDC-5D8AC6C02AEC}"/>
                  </a:ext>
                </a:extLst>
              </p:cNvPr>
              <p:cNvCxnSpPr>
                <a:cxnSpLocks/>
              </p:cNvCxnSpPr>
              <p:nvPr/>
            </p:nvCxnSpPr>
            <p:spPr bwMode="auto">
              <a:xfrm flipH="1">
                <a:off x="6871486" y="1446487"/>
                <a:ext cx="751278" cy="172681"/>
              </a:xfrm>
              <a:prstGeom prst="straightConnector1">
                <a:avLst/>
              </a:prstGeom>
              <a:grpFill/>
              <a:ln w="12700" cap="flat" cmpd="sng" algn="ctr">
                <a:solidFill>
                  <a:schemeClr val="accent1">
                    <a:lumMod val="1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線矢印コネクタ 24">
                <a:extLst>
                  <a:ext uri="{FF2B5EF4-FFF2-40B4-BE49-F238E27FC236}">
                    <a16:creationId xmlns:a16="http://schemas.microsoft.com/office/drawing/2014/main" id="{601970BC-A4DC-42F9-8C01-8DE153BDB08F}"/>
                  </a:ext>
                </a:extLst>
              </p:cNvPr>
              <p:cNvCxnSpPr>
                <a:cxnSpLocks/>
              </p:cNvCxnSpPr>
              <p:nvPr/>
            </p:nvCxnSpPr>
            <p:spPr bwMode="auto">
              <a:xfrm>
                <a:off x="4644010" y="1382852"/>
                <a:ext cx="4398" cy="225275"/>
              </a:xfrm>
              <a:prstGeom prst="straightConnector1">
                <a:avLst/>
              </a:prstGeom>
              <a:grpFill/>
              <a:ln w="12700" cap="flat" cmpd="sng" algn="ctr">
                <a:solidFill>
                  <a:schemeClr val="accent1">
                    <a:lumMod val="1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8" name="タイトル 7">
            <a:extLst>
              <a:ext uri="{FF2B5EF4-FFF2-40B4-BE49-F238E27FC236}">
                <a16:creationId xmlns:a16="http://schemas.microsoft.com/office/drawing/2014/main" id="{1B2A6018-5364-4B31-A749-6413DB589382}"/>
              </a:ext>
            </a:extLst>
          </p:cNvPr>
          <p:cNvSpPr>
            <a:spLocks noGrp="1"/>
          </p:cNvSpPr>
          <p:nvPr>
            <p:ph type="title"/>
          </p:nvPr>
        </p:nvSpPr>
        <p:spPr>
          <a:prstGeom prst="rect">
            <a:avLst/>
          </a:prstGeom>
        </p:spPr>
        <p:txBody>
          <a:bodyPr/>
          <a:lstStyle/>
          <a:p>
            <a:pPr rtl="0" fontAlgn="base"/>
            <a:r>
              <a:rPr kumimoji="1"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rPr>
              <a:t>The Division of Agriculture and its Three </a:t>
            </a:r>
            <a:r>
              <a:rPr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C</a:t>
            </a:r>
            <a:r>
              <a:rPr kumimoji="1"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rPr>
              <a:t>ourses </a:t>
            </a:r>
            <a:br>
              <a:rPr kumimoji="1"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rPr>
            </a:br>
            <a:r>
              <a:rPr kumimoji="1"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rPr>
              <a:t>(</a:t>
            </a:r>
            <a:r>
              <a:rPr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E</a:t>
            </a:r>
            <a:r>
              <a:rPr kumimoji="1"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rPr>
              <a:t>stablished April 2019)</a:t>
            </a:r>
          </a:p>
        </p:txBody>
      </p:sp>
      <p:sp>
        <p:nvSpPr>
          <p:cNvPr id="5" name="テキスト ボックス 4">
            <a:extLst>
              <a:ext uri="{FF2B5EF4-FFF2-40B4-BE49-F238E27FC236}">
                <a16:creationId xmlns:a16="http://schemas.microsoft.com/office/drawing/2014/main" id="{26ECA709-26E4-468E-BFE1-1A2E8AAED098}"/>
              </a:ext>
            </a:extLst>
          </p:cNvPr>
          <p:cNvSpPr txBox="1"/>
          <p:nvPr/>
        </p:nvSpPr>
        <p:spPr>
          <a:xfrm>
            <a:off x="323528" y="3105033"/>
            <a:ext cx="9023615" cy="523220"/>
          </a:xfrm>
          <a:prstGeom prst="rect">
            <a:avLst/>
          </a:prstGeom>
          <a:noFill/>
        </p:spPr>
        <p:txBody>
          <a:bodyPr wrap="square" rtlCol="0">
            <a:spAutoFit/>
          </a:bodyPr>
          <a:lstStyle/>
          <a:p>
            <a:pPr algn="l"/>
            <a:r>
              <a:rPr lang="ja-JP" altLang="ja-JP" sz="1400" dirty="0">
                <a:latin typeface="Calibri" panose="020F0502020204030204" pitchFamily="34" charset="0"/>
                <a:cs typeface="Calibri" panose="020F0502020204030204" pitchFamily="34" charset="0"/>
              </a:rPr>
              <a:t>Bringing together faculty members from within and outside the university through the Graduate School and Research Faculty system</a:t>
            </a:r>
            <a:endParaRPr kumimoji="1" 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17" name="角丸四角形 65">
            <a:extLst>
              <a:ext uri="{FF2B5EF4-FFF2-40B4-BE49-F238E27FC236}">
                <a16:creationId xmlns:a16="http://schemas.microsoft.com/office/drawing/2014/main" id="{CFAA3A9E-4D6B-4686-B006-F5C7EA03CCB1}"/>
              </a:ext>
            </a:extLst>
          </p:cNvPr>
          <p:cNvSpPr/>
          <p:nvPr/>
        </p:nvSpPr>
        <p:spPr>
          <a:xfrm>
            <a:off x="5817117" y="2515678"/>
            <a:ext cx="2160000" cy="576072"/>
          </a:xfrm>
          <a:prstGeom prst="roundRect">
            <a:avLst>
              <a:gd name="adj" fmla="val 35715"/>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en-US" sz="1050" b="1" dirty="0">
                <a:solidFill>
                  <a:schemeClr val="tx1"/>
                </a:solidFill>
                <a:latin typeface="Calibri" panose="020F0502020204030204" pitchFamily="34" charset="0"/>
                <a:ea typeface="Calibri" panose="020F0502020204030204" pitchFamily="34" charset="0"/>
                <a:cs typeface="Calibri" panose="020F0502020204030204" pitchFamily="34" charset="0"/>
              </a:rPr>
              <a:t>National Institute of Advanced Industrial Science and Technology</a:t>
            </a:r>
          </a:p>
        </p:txBody>
      </p:sp>
      <p:sp>
        <p:nvSpPr>
          <p:cNvPr id="42" name="テキスト ボックス 41">
            <a:extLst>
              <a:ext uri="{FF2B5EF4-FFF2-40B4-BE49-F238E27FC236}">
                <a16:creationId xmlns:a16="http://schemas.microsoft.com/office/drawing/2014/main" id="{36A21FDA-7A06-465E-97BB-9D73D291FA5A}"/>
              </a:ext>
            </a:extLst>
          </p:cNvPr>
          <p:cNvSpPr txBox="1"/>
          <p:nvPr/>
        </p:nvSpPr>
        <p:spPr>
          <a:xfrm>
            <a:off x="-180527" y="5446965"/>
            <a:ext cx="6887008" cy="646331"/>
          </a:xfrm>
          <a:prstGeom prst="rect">
            <a:avLst/>
          </a:prstGeom>
          <a:noFill/>
        </p:spPr>
        <p:txBody>
          <a:bodyPr wrap="square" rtlCol="0">
            <a:spAutoFit/>
          </a:bodyPr>
          <a:lstStyle/>
          <a:p>
            <a:pPr algn="ctr"/>
            <a:r>
              <a:rPr kumimoji="1" lang="en-US" dirty="0">
                <a:latin typeface="Calibri" panose="020F0502020204030204" pitchFamily="34" charset="0"/>
                <a:ea typeface="Calibri" panose="020F0502020204030204" pitchFamily="34" charset="0"/>
                <a:cs typeface="Calibri" panose="020F0502020204030204" pitchFamily="34" charset="0"/>
              </a:rPr>
              <a:t>Multifaceted supervision through a mentoring committee</a:t>
            </a:r>
          </a:p>
          <a:p>
            <a:pPr algn="ctr"/>
            <a:r>
              <a:rPr kumimoji="1" lang="en-US" dirty="0">
                <a:latin typeface="Calibri" panose="020F0502020204030204" pitchFamily="34" charset="0"/>
                <a:ea typeface="Calibri" panose="020F0502020204030204" pitchFamily="34" charset="0"/>
                <a:cs typeface="Calibri" panose="020F0502020204030204" pitchFamily="34" charset="0"/>
              </a:rPr>
              <a:t>expands perspectives and enhances research quality</a:t>
            </a:r>
          </a:p>
        </p:txBody>
      </p:sp>
      <p:sp>
        <p:nvSpPr>
          <p:cNvPr id="6" name="テキスト ボックス 5">
            <a:extLst>
              <a:ext uri="{FF2B5EF4-FFF2-40B4-BE49-F238E27FC236}">
                <a16:creationId xmlns:a16="http://schemas.microsoft.com/office/drawing/2014/main" id="{F166865C-BEA6-4662-A0A5-E3BFC853CD61}"/>
              </a:ext>
            </a:extLst>
          </p:cNvPr>
          <p:cNvSpPr txBox="1"/>
          <p:nvPr/>
        </p:nvSpPr>
        <p:spPr>
          <a:xfrm>
            <a:off x="6230064" y="3463333"/>
            <a:ext cx="2773192" cy="1169551"/>
          </a:xfrm>
          <a:prstGeom prst="rect">
            <a:avLst/>
          </a:prstGeom>
          <a:noFill/>
        </p:spPr>
        <p:txBody>
          <a:bodyPr wrap="square" rtlCol="0">
            <a:spAutoFit/>
          </a:bodyPr>
          <a:lstStyle/>
          <a:p>
            <a:pPr algn="l"/>
            <a:r>
              <a:rPr kumimoji="1" lang="en-US" sz="1400" dirty="0">
                <a:latin typeface="Calibri" panose="020F0502020204030204" pitchFamily="34" charset="0"/>
                <a:ea typeface="Calibri" panose="020F0502020204030204" pitchFamily="34" charset="0"/>
                <a:cs typeface="Calibri" panose="020F0502020204030204" pitchFamily="34" charset="0"/>
              </a:rPr>
              <a:t>Other characteristics include</a:t>
            </a:r>
            <a:r>
              <a:rPr lang="en-US" sz="1400" dirty="0">
                <a:latin typeface="Calibri" panose="020F0502020204030204" pitchFamily="34" charset="0"/>
                <a:ea typeface="Calibri" panose="020F0502020204030204" pitchFamily="34" charset="0"/>
                <a:cs typeface="Calibri" panose="020F0502020204030204" pitchFamily="34" charset="0"/>
              </a:rPr>
              <a:t>:</a:t>
            </a:r>
            <a:endParaRPr kumimoji="1" lang="en-US" sz="1400" dirty="0">
              <a:latin typeface="Calibri" panose="020F0502020204030204" pitchFamily="34" charset="0"/>
              <a:ea typeface="Calibri" panose="020F0502020204030204" pitchFamily="34" charset="0"/>
              <a:cs typeface="Calibri" panose="020F0502020204030204" pitchFamily="34" charset="0"/>
            </a:endParaRPr>
          </a:p>
          <a:p>
            <a:pPr algn="l"/>
            <a:r>
              <a:rPr lang="en-US" sz="1400" dirty="0">
                <a:latin typeface="Calibri" panose="020F0502020204030204" pitchFamily="34" charset="0"/>
                <a:ea typeface="Calibri" panose="020F0502020204030204" pitchFamily="34" charset="0"/>
                <a:cs typeface="Calibri" panose="020F0502020204030204" pitchFamily="34" charset="0"/>
              </a:rPr>
              <a:t>T-shaped professional development</a:t>
            </a:r>
          </a:p>
          <a:p>
            <a:pPr algn="l"/>
            <a:r>
              <a:rPr lang="en-US" sz="1400" dirty="0">
                <a:latin typeface="Calibri" panose="020F0502020204030204" pitchFamily="34" charset="0"/>
                <a:ea typeface="Calibri" panose="020F0502020204030204" pitchFamily="34" charset="0"/>
                <a:cs typeface="Calibri" panose="020F0502020204030204" pitchFamily="34" charset="0"/>
              </a:rPr>
              <a:t>All classes now 1 credit*</a:t>
            </a:r>
          </a:p>
          <a:p>
            <a:pPr algn="l"/>
            <a:r>
              <a:rPr lang="en-US" sz="1400" dirty="0">
                <a:latin typeface="Calibri" panose="020F0502020204030204" pitchFamily="34" charset="0"/>
                <a:ea typeface="Calibri" panose="020F0502020204030204" pitchFamily="34" charset="0"/>
                <a:cs typeface="Calibri" panose="020F0502020204030204" pitchFamily="34" charset="0"/>
              </a:rPr>
              <a:t>Focus on research, practical credits</a:t>
            </a:r>
          </a:p>
          <a:p>
            <a:pPr algn="l"/>
            <a:r>
              <a:rPr kumimoji="1" lang="en-US" sz="1400" dirty="0">
                <a:latin typeface="Calibri" panose="020F0502020204030204" pitchFamily="34" charset="0"/>
                <a:ea typeface="Calibri" panose="020F0502020204030204" pitchFamily="34" charset="0"/>
                <a:cs typeface="Calibri" panose="020F0502020204030204" pitchFamily="34" charset="0"/>
              </a:rPr>
              <a:t>, etc.</a:t>
            </a:r>
          </a:p>
        </p:txBody>
      </p:sp>
      <p:sp>
        <p:nvSpPr>
          <p:cNvPr id="13" name="テキスト ボックス 12">
            <a:extLst>
              <a:ext uri="{FF2B5EF4-FFF2-40B4-BE49-F238E27FC236}">
                <a16:creationId xmlns:a16="http://schemas.microsoft.com/office/drawing/2014/main" id="{0E9F3019-3482-4CAA-8D92-900143463F65}"/>
              </a:ext>
            </a:extLst>
          </p:cNvPr>
          <p:cNvSpPr txBox="1"/>
          <p:nvPr/>
        </p:nvSpPr>
        <p:spPr>
          <a:xfrm>
            <a:off x="6250425" y="4929254"/>
            <a:ext cx="2752831" cy="461665"/>
          </a:xfrm>
          <a:prstGeom prst="rect">
            <a:avLst/>
          </a:prstGeom>
          <a:noFill/>
        </p:spPr>
        <p:txBody>
          <a:bodyPr wrap="square" rtlCol="0">
            <a:spAutoFit/>
          </a:bodyPr>
          <a:lstStyle/>
          <a:p>
            <a:pPr algn="l"/>
            <a:r>
              <a:rPr kumimoji="1" lang="en-US" sz="1200" dirty="0">
                <a:latin typeface="Calibri" panose="020F0502020204030204" pitchFamily="34" charset="0"/>
                <a:ea typeface="Calibri" panose="020F0502020204030204" pitchFamily="34" charset="0"/>
                <a:cs typeface="Calibri" panose="020F0502020204030204" pitchFamily="34" charset="0"/>
              </a:rPr>
              <a:t>*Excluding “Current </a:t>
            </a:r>
            <a:r>
              <a:rPr lang="en-US" sz="1200" dirty="0">
                <a:latin typeface="Calibri" panose="020F0502020204030204" pitchFamily="34" charset="0"/>
                <a:ea typeface="Calibri" panose="020F0502020204030204" pitchFamily="34" charset="0"/>
                <a:cs typeface="Calibri" panose="020F0502020204030204" pitchFamily="34" charset="0"/>
              </a:rPr>
              <a:t>Advances</a:t>
            </a:r>
            <a:r>
              <a:rPr kumimoji="1" lang="en-US" sz="1200" dirty="0">
                <a:latin typeface="Calibri" panose="020F0502020204030204" pitchFamily="34" charset="0"/>
                <a:ea typeface="Calibri" panose="020F0502020204030204" pitchFamily="34" charset="0"/>
                <a:cs typeface="Calibri" panose="020F0502020204030204" pitchFamily="34" charset="0"/>
              </a:rPr>
              <a:t> in Regional Agricultural Bioscience"</a:t>
            </a:r>
          </a:p>
        </p:txBody>
      </p:sp>
      <p:sp>
        <p:nvSpPr>
          <p:cNvPr id="28" name="角丸四角形 28">
            <a:extLst>
              <a:ext uri="{FF2B5EF4-FFF2-40B4-BE49-F238E27FC236}">
                <a16:creationId xmlns:a16="http://schemas.microsoft.com/office/drawing/2014/main" id="{2F96765C-BDF8-4A24-9FF8-16DCB77CEFF6}"/>
              </a:ext>
            </a:extLst>
          </p:cNvPr>
          <p:cNvSpPr/>
          <p:nvPr/>
        </p:nvSpPr>
        <p:spPr>
          <a:xfrm>
            <a:off x="1143498" y="1375495"/>
            <a:ext cx="7105201" cy="817309"/>
          </a:xfrm>
          <a:prstGeom prst="roundRect">
            <a:avLst>
              <a:gd name="adj" fmla="val 25226"/>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t"/>
          <a:lstStyle/>
          <a:p>
            <a:pPr algn="ctr" fontAlgn="auto">
              <a:spcBef>
                <a:spcPts val="0"/>
              </a:spcBef>
              <a:spcAft>
                <a:spcPts val="0"/>
              </a:spcAft>
            </a:pP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Division of Agriculture</a:t>
            </a:r>
          </a:p>
        </p:txBody>
      </p:sp>
      <p:sp>
        <p:nvSpPr>
          <p:cNvPr id="29" name="角丸四角形 28">
            <a:extLst>
              <a:ext uri="{FF2B5EF4-FFF2-40B4-BE49-F238E27FC236}">
                <a16:creationId xmlns:a16="http://schemas.microsoft.com/office/drawing/2014/main" id="{50638C15-E0D6-4A15-AF92-DC8A1B64C21D}"/>
              </a:ext>
            </a:extLst>
          </p:cNvPr>
          <p:cNvSpPr/>
          <p:nvPr/>
        </p:nvSpPr>
        <p:spPr>
          <a:xfrm>
            <a:off x="1276989" y="1731931"/>
            <a:ext cx="2160000" cy="434749"/>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Frontiers in Production Sciences</a:t>
            </a:r>
          </a:p>
        </p:txBody>
      </p:sp>
      <p:sp>
        <p:nvSpPr>
          <p:cNvPr id="30" name="角丸四角形 28">
            <a:extLst>
              <a:ext uri="{FF2B5EF4-FFF2-40B4-BE49-F238E27FC236}">
                <a16:creationId xmlns:a16="http://schemas.microsoft.com/office/drawing/2014/main" id="{F5A1A4A6-3DC4-4BAE-8B4A-2E0AAD4D9685}"/>
              </a:ext>
            </a:extLst>
          </p:cNvPr>
          <p:cNvSpPr/>
          <p:nvPr/>
        </p:nvSpPr>
        <p:spPr>
          <a:xfrm>
            <a:off x="3611216" y="1731931"/>
            <a:ext cx="2160000" cy="434749"/>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Frontiers in Biosciences</a:t>
            </a:r>
          </a:p>
        </p:txBody>
      </p:sp>
      <p:sp>
        <p:nvSpPr>
          <p:cNvPr id="31" name="角丸四角形 28">
            <a:extLst>
              <a:ext uri="{FF2B5EF4-FFF2-40B4-BE49-F238E27FC236}">
                <a16:creationId xmlns:a16="http://schemas.microsoft.com/office/drawing/2014/main" id="{F25B2F9E-9196-4B03-9EE9-D0CDFF258573}"/>
              </a:ext>
            </a:extLst>
          </p:cNvPr>
          <p:cNvSpPr/>
          <p:nvPr/>
        </p:nvSpPr>
        <p:spPr>
          <a:xfrm>
            <a:off x="5937476" y="1753551"/>
            <a:ext cx="2160000" cy="413129"/>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Frontiers in Environmental Sciences</a:t>
            </a:r>
          </a:p>
        </p:txBody>
      </p:sp>
      <p:grpSp>
        <p:nvGrpSpPr>
          <p:cNvPr id="10" name="グループ化 9">
            <a:extLst>
              <a:ext uri="{FF2B5EF4-FFF2-40B4-BE49-F238E27FC236}">
                <a16:creationId xmlns:a16="http://schemas.microsoft.com/office/drawing/2014/main" id="{E1DC70C0-B96E-4E50-9B88-84FC36BAD89C}"/>
              </a:ext>
            </a:extLst>
          </p:cNvPr>
          <p:cNvGrpSpPr/>
          <p:nvPr/>
        </p:nvGrpSpPr>
        <p:grpSpPr>
          <a:xfrm>
            <a:off x="1142160" y="3663205"/>
            <a:ext cx="4938112" cy="1854027"/>
            <a:chOff x="1110194" y="3490544"/>
            <a:chExt cx="4938112" cy="1854027"/>
          </a:xfrm>
        </p:grpSpPr>
        <p:pic>
          <p:nvPicPr>
            <p:cNvPr id="3" name="図 2">
              <a:extLst>
                <a:ext uri="{FF2B5EF4-FFF2-40B4-BE49-F238E27FC236}">
                  <a16:creationId xmlns:a16="http://schemas.microsoft.com/office/drawing/2014/main" id="{56FB9B05-9F33-42A8-B21F-3DA7616103DF}"/>
                </a:ext>
              </a:extLst>
            </p:cNvPr>
            <p:cNvPicPr>
              <a:picLocks noChangeAspect="1"/>
            </p:cNvPicPr>
            <p:nvPr/>
          </p:nvPicPr>
          <p:blipFill rotWithShape="1">
            <a:blip r:embed="rId3"/>
            <a:srcRect l="31888" t="47200" r="34250" b="29000"/>
            <a:stretch/>
          </p:blipFill>
          <p:spPr>
            <a:xfrm>
              <a:off x="1110194" y="3490544"/>
              <a:ext cx="4689597" cy="1854027"/>
            </a:xfrm>
            <a:prstGeom prst="rect">
              <a:avLst/>
            </a:prstGeom>
          </p:spPr>
        </p:pic>
        <p:sp>
          <p:nvSpPr>
            <p:cNvPr id="9" name="テキスト ボックス 8">
              <a:extLst>
                <a:ext uri="{FF2B5EF4-FFF2-40B4-BE49-F238E27FC236}">
                  <a16:creationId xmlns:a16="http://schemas.microsoft.com/office/drawing/2014/main" id="{85D29B54-289C-4A4E-9E30-9AADCAC01CD8}"/>
                </a:ext>
              </a:extLst>
            </p:cNvPr>
            <p:cNvSpPr txBox="1"/>
            <p:nvPr/>
          </p:nvSpPr>
          <p:spPr>
            <a:xfrm>
              <a:off x="4119573" y="3676430"/>
              <a:ext cx="1928733" cy="369332"/>
            </a:xfrm>
            <a:prstGeom prst="rect">
              <a:avLst/>
            </a:prstGeom>
            <a:solidFill>
              <a:schemeClr val="bg1"/>
            </a:solidFill>
          </p:spPr>
          <p:txBody>
            <a:bodyPr wrap="none" rtlCol="0">
              <a:spAutoFit/>
            </a:bodyPr>
            <a:lstStyle/>
            <a:p>
              <a:r>
                <a:rPr kumimoji="1" lang="en-US" sz="900" dirty="0">
                  <a:latin typeface="Calibri" panose="020F0502020204030204" pitchFamily="34" charset="0"/>
                  <a:ea typeface="Calibri" panose="020F0502020204030204" pitchFamily="34" charset="0"/>
                  <a:cs typeface="Calibri" panose="020F0502020204030204" pitchFamily="34" charset="0"/>
                </a:rPr>
                <a:t>Existing one-on-one guidance system</a:t>
              </a:r>
            </a:p>
            <a:p>
              <a:r>
                <a:rPr kumimoji="1" lang="en-US" sz="900" dirty="0">
                  <a:latin typeface="Calibri" panose="020F0502020204030204" pitchFamily="34" charset="0"/>
                  <a:ea typeface="Calibri" panose="020F0502020204030204" pitchFamily="34" charset="0"/>
                  <a:cs typeface="Calibri" panose="020F0502020204030204" pitchFamily="34" charset="0"/>
                </a:rPr>
                <a:t>(closed system)</a:t>
              </a:r>
            </a:p>
          </p:txBody>
        </p:sp>
      </p:grpSp>
    </p:spTree>
    <p:extLst>
      <p:ext uri="{BB962C8B-B14F-4D97-AF65-F5344CB8AC3E}">
        <p14:creationId xmlns:p14="http://schemas.microsoft.com/office/powerpoint/2010/main" val="38501148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p:cNvSpPr/>
          <p:nvPr/>
        </p:nvSpPr>
        <p:spPr bwMode="auto">
          <a:xfrm>
            <a:off x="52401" y="673532"/>
            <a:ext cx="9010599" cy="1315308"/>
          </a:xfrm>
          <a:prstGeom prst="round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l"/>
            <a:r>
              <a:rPr lang="ja-JP" altLang="ja-JP" sz="1600" dirty="0">
                <a:latin typeface="Calibri" panose="020F0502020204030204" pitchFamily="34" charset="0"/>
                <a:cs typeface="Calibri" panose="020F0502020204030204" pitchFamily="34" charset="0"/>
              </a:rPr>
              <a:t>Through education and research on the development and utilization of plant resources such as crops, technologies for their sustainable production, and effective social institutions and distribution and utilization systems, we train professionals who contribute to the production of food and other resources essential for human survival.</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4" name="正方形/長方形 3"/>
          <p:cNvSpPr/>
          <p:nvPr/>
        </p:nvSpPr>
        <p:spPr>
          <a:xfrm>
            <a:off x="107504" y="2103239"/>
            <a:ext cx="7416824" cy="461665"/>
          </a:xfrm>
          <a:prstGeom prst="rect">
            <a:avLst/>
          </a:prstGeom>
        </p:spPr>
        <p:txBody>
          <a:bodyPr wrap="square">
            <a:spAutoFit/>
          </a:bodyPr>
          <a:lstStyle/>
          <a:p>
            <a:pPr algn="l"/>
            <a:r>
              <a:rPr lang="en-US" sz="2400" dirty="0">
                <a:solidFill>
                  <a:srgbClr val="0000FF"/>
                </a:solidFill>
                <a:latin typeface="Calibri" panose="020F0502020204030204" pitchFamily="34" charset="0"/>
                <a:ea typeface="Calibri" panose="020F0502020204030204" pitchFamily="34" charset="0"/>
                <a:cs typeface="Calibri" panose="020F0502020204030204" pitchFamily="34" charset="0"/>
              </a:rPr>
              <a:t>Constituent Units and Specialist Fields</a:t>
            </a:r>
          </a:p>
        </p:txBody>
      </p:sp>
      <p:sp>
        <p:nvSpPr>
          <p:cNvPr id="5" name="タイトル 4">
            <a:extLst>
              <a:ext uri="{FF2B5EF4-FFF2-40B4-BE49-F238E27FC236}">
                <a16:creationId xmlns:a16="http://schemas.microsoft.com/office/drawing/2014/main" id="{71CA255C-98C6-44B1-AAEF-1AF0F0F85CFD}"/>
              </a:ext>
            </a:extLst>
          </p:cNvPr>
          <p:cNvSpPr>
            <a:spLocks noGrp="1"/>
          </p:cNvSpPr>
          <p:nvPr>
            <p:ph type="title"/>
          </p:nvPr>
        </p:nvSpPr>
        <p:spPr>
          <a:prstGeom prst="rect">
            <a:avLst/>
          </a:prstGeom>
        </p:spPr>
        <p:txBody>
          <a:bodyPr anchor="ct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Frontiers in Production Science</a:t>
            </a:r>
          </a:p>
        </p:txBody>
      </p:sp>
      <p:sp>
        <p:nvSpPr>
          <p:cNvPr id="2" name="テキスト ボックス 1">
            <a:extLst>
              <a:ext uri="{FF2B5EF4-FFF2-40B4-BE49-F238E27FC236}">
                <a16:creationId xmlns:a16="http://schemas.microsoft.com/office/drawing/2014/main" id="{88AA8AFC-8575-47E5-9AE2-ABF0C59435C3}"/>
              </a:ext>
            </a:extLst>
          </p:cNvPr>
          <p:cNvSpPr txBox="1"/>
          <p:nvPr/>
        </p:nvSpPr>
        <p:spPr>
          <a:xfrm>
            <a:off x="107504" y="2634243"/>
            <a:ext cx="8928992" cy="3539430"/>
          </a:xfrm>
          <a:prstGeom prst="rect">
            <a:avLst/>
          </a:prstGeom>
          <a:noFill/>
        </p:spPr>
        <p:txBody>
          <a:bodyPr wrap="square" rtlCol="0">
            <a:spAutoFit/>
          </a:bodyPr>
          <a:lstStyle/>
          <a:p>
            <a:pPr algn="l"/>
            <a:r>
              <a:rPr lang="en-US" sz="1600" dirty="0">
                <a:solidFill>
                  <a:srgbClr val="FF00FF"/>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altLang="ja-JP"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Unit of </a:t>
            </a:r>
            <a:r>
              <a:rPr lang="en-US"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Agricultural Plant Science</a:t>
            </a:r>
            <a:endParaRPr lang="en-US" sz="1600" u="sng" dirty="0">
              <a:solidFill>
                <a:srgbClr val="FF0000"/>
              </a:solidFill>
              <a:highlight>
                <a:srgbClr val="00FFFF"/>
              </a:highlight>
              <a:latin typeface="Calibri" panose="020F0502020204030204" pitchFamily="34" charset="0"/>
              <a:ea typeface="Calibri" panose="020F0502020204030204" pitchFamily="34" charset="0"/>
              <a:cs typeface="Calibri" panose="020F0502020204030204" pitchFamily="34" charset="0"/>
            </a:endParaRPr>
          </a:p>
          <a:p>
            <a:pPr algn="l"/>
            <a:r>
              <a:rPr lang="en-US" sz="1600" dirty="0">
                <a:latin typeface="Calibri" panose="020F0502020204030204" pitchFamily="34" charset="0"/>
                <a:ea typeface="Calibri" panose="020F0502020204030204" pitchFamily="34" charset="0"/>
                <a:cs typeface="Calibri" panose="020F0502020204030204" pitchFamily="34" charset="0"/>
              </a:rPr>
              <a:t>　Plant Genetics and Evolution/Plant Breeding/Pathogen-Plant Interactions/</a:t>
            </a:r>
          </a:p>
          <a:p>
            <a:pPr algn="l"/>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Genetic Engineering/Cell Biology and Manipulation/Applied Plant Genomics/</a:t>
            </a:r>
          </a:p>
          <a:p>
            <a:pPr algn="l"/>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Molecular Farming/Regional Agricultural Bioscience(Plant Virology)</a:t>
            </a:r>
          </a:p>
          <a:p>
            <a:pPr algn="l"/>
            <a:r>
              <a:rPr lang="en-US" sz="1600" dirty="0">
                <a:solidFill>
                  <a:srgbClr val="FF00FF"/>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altLang="ja-JP"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Unit of Botany and Agronomy</a:t>
            </a:r>
            <a:endParaRPr lang="en-US" sz="1600" u="sng" dirty="0">
              <a:solidFill>
                <a:srgbClr val="FF0000"/>
              </a:solidFill>
              <a:highlight>
                <a:srgbClr val="00FFFF"/>
              </a:highlight>
              <a:latin typeface="Calibri" panose="020F0502020204030204" pitchFamily="34" charset="0"/>
              <a:ea typeface="Calibri" panose="020F0502020204030204" pitchFamily="34" charset="0"/>
              <a:cs typeface="Calibri" panose="020F0502020204030204" pitchFamily="34" charset="0"/>
            </a:endParaRPr>
          </a:p>
          <a:p>
            <a:pPr algn="l"/>
            <a:r>
              <a:rPr lang="en-US" sz="1600" dirty="0">
                <a:latin typeface="Calibri" panose="020F0502020204030204" pitchFamily="34" charset="0"/>
                <a:ea typeface="Calibri" panose="020F0502020204030204" pitchFamily="34" charset="0"/>
                <a:cs typeface="Calibri" panose="020F0502020204030204" pitchFamily="34" charset="0"/>
              </a:rPr>
              <a:t>　Crop Science/Crop Physiology/Plant Pathology/Horticultural Science/Plant Nutrition/</a:t>
            </a:r>
          </a:p>
          <a:p>
            <a:pPr algn="l"/>
            <a:r>
              <a:rPr lang="en-US" sz="1600" dirty="0">
                <a:latin typeface="Calibri" panose="020F0502020204030204" pitchFamily="34" charset="0"/>
                <a:ea typeface="Calibri" panose="020F0502020204030204" pitchFamily="34" charset="0"/>
                <a:cs typeface="Calibri" panose="020F0502020204030204" pitchFamily="34" charset="0"/>
              </a:rPr>
              <a:t>　Regional Agricultural Bioscience (Plant Metabolism)</a:t>
            </a:r>
          </a:p>
          <a:p>
            <a:pPr algn="l"/>
            <a:r>
              <a:rPr lang="en-US" sz="1600" dirty="0">
                <a:solidFill>
                  <a:srgbClr val="FF00FF"/>
                </a:solidFill>
                <a:latin typeface="Calibri" panose="020F0502020204030204" pitchFamily="34" charset="0"/>
                <a:ea typeface="Calibri" panose="020F0502020204030204" pitchFamily="34" charset="0"/>
                <a:cs typeface="Calibri" panose="020F0502020204030204" pitchFamily="34" charset="0"/>
              </a:rPr>
              <a:t>　 </a:t>
            </a:r>
            <a:r>
              <a:rPr lang="en-US" altLang="ja-JP"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Unit of</a:t>
            </a:r>
            <a:r>
              <a:rPr lang="en-US"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 Agricultural Economics</a:t>
            </a:r>
            <a:endParaRPr lang="en-US" sz="1600" u="sng" dirty="0">
              <a:solidFill>
                <a:srgbClr val="FF0000"/>
              </a:solidFill>
              <a:highlight>
                <a:srgbClr val="00FFFF"/>
              </a:highlight>
              <a:latin typeface="Calibri" panose="020F0502020204030204" pitchFamily="34" charset="0"/>
              <a:ea typeface="Calibri" panose="020F0502020204030204" pitchFamily="34" charset="0"/>
              <a:cs typeface="Calibri" panose="020F0502020204030204" pitchFamily="34" charset="0"/>
            </a:endParaRPr>
          </a:p>
          <a:p>
            <a:pPr algn="l"/>
            <a:r>
              <a:rPr lang="en-US" sz="1600" dirty="0">
                <a:latin typeface="Calibri" panose="020F0502020204030204" pitchFamily="34" charset="0"/>
                <a:ea typeface="Calibri" panose="020F0502020204030204" pitchFamily="34" charset="0"/>
                <a:cs typeface="Calibri" panose="020F0502020204030204" pitchFamily="34" charset="0"/>
              </a:rPr>
              <a:t>　Agricultural and Environmental Policy/Farm Business Management/</a:t>
            </a:r>
          </a:p>
          <a:p>
            <a:pPr algn="l"/>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Agricultural and Rural Development/Agricultural Cooperatives/</a:t>
            </a:r>
          </a:p>
          <a:p>
            <a:pPr algn="l"/>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Food and Agricultural Marketing</a:t>
            </a:r>
          </a:p>
          <a:p>
            <a:pPr algn="l"/>
            <a:r>
              <a:rPr lang="en-US" sz="1600" dirty="0">
                <a:solidFill>
                  <a:srgbClr val="FF00FF"/>
                </a:solidFill>
                <a:latin typeface="Calibri" panose="020F0502020204030204" pitchFamily="34" charset="0"/>
                <a:ea typeface="Calibri" panose="020F0502020204030204" pitchFamily="34" charset="0"/>
                <a:cs typeface="Calibri" panose="020F0502020204030204" pitchFamily="34" charset="0"/>
              </a:rPr>
              <a:t>　 </a:t>
            </a:r>
            <a:r>
              <a:rPr lang="en-US" altLang="ja-JP"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Unit of </a:t>
            </a:r>
            <a:r>
              <a:rPr lang="en-US"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Bioproduction Engineering</a:t>
            </a:r>
            <a:endParaRPr lang="en-US" sz="1600" u="sng" dirty="0">
              <a:solidFill>
                <a:srgbClr val="FF0000"/>
              </a:solidFill>
              <a:highlight>
                <a:srgbClr val="00FFFF"/>
              </a:highlight>
              <a:latin typeface="Calibri" panose="020F0502020204030204" pitchFamily="34" charset="0"/>
              <a:ea typeface="Calibri" panose="020F0502020204030204" pitchFamily="34" charset="0"/>
              <a:cs typeface="Calibri" panose="020F0502020204030204" pitchFamily="34" charset="0"/>
            </a:endParaRPr>
          </a:p>
          <a:p>
            <a:pPr algn="l"/>
            <a:r>
              <a:rPr lang="en-US" sz="1600" dirty="0">
                <a:latin typeface="Calibri" panose="020F0502020204030204" pitchFamily="34" charset="0"/>
                <a:ea typeface="Calibri" panose="020F0502020204030204" pitchFamily="34" charset="0"/>
                <a:cs typeface="Calibri" panose="020F0502020204030204" pitchFamily="34" charset="0"/>
              </a:rPr>
              <a:t>　Vehicle Robotics/Agricultural and Food Process Engineering/</a:t>
            </a:r>
          </a:p>
          <a:p>
            <a:pPr algn="l"/>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Agricultural Bio-System Engineering</a:t>
            </a:r>
          </a:p>
        </p:txBody>
      </p:sp>
      <p:sp>
        <p:nvSpPr>
          <p:cNvPr id="8" name="二等辺三角形 7">
            <a:extLst>
              <a:ext uri="{FF2B5EF4-FFF2-40B4-BE49-F238E27FC236}">
                <a16:creationId xmlns:a16="http://schemas.microsoft.com/office/drawing/2014/main" id="{2AB7BB82-60D3-4DFC-A9D5-8354E24A47AF}"/>
              </a:ext>
            </a:extLst>
          </p:cNvPr>
          <p:cNvSpPr/>
          <p:nvPr/>
        </p:nvSpPr>
        <p:spPr bwMode="auto">
          <a:xfrm rot="5400000">
            <a:off x="209584" y="2735260"/>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9" name="二等辺三角形 8">
            <a:extLst>
              <a:ext uri="{FF2B5EF4-FFF2-40B4-BE49-F238E27FC236}">
                <a16:creationId xmlns:a16="http://schemas.microsoft.com/office/drawing/2014/main" id="{992F2304-9DD2-43EF-A154-B8A80C9C52DD}"/>
              </a:ext>
            </a:extLst>
          </p:cNvPr>
          <p:cNvSpPr/>
          <p:nvPr/>
        </p:nvSpPr>
        <p:spPr bwMode="auto">
          <a:xfrm rot="5400000">
            <a:off x="209583" y="3659804"/>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10" name="二等辺三角形 9">
            <a:extLst>
              <a:ext uri="{FF2B5EF4-FFF2-40B4-BE49-F238E27FC236}">
                <a16:creationId xmlns:a16="http://schemas.microsoft.com/office/drawing/2014/main" id="{339648B6-BC0C-449C-A39C-5C99EFFBCD58}"/>
              </a:ext>
            </a:extLst>
          </p:cNvPr>
          <p:cNvSpPr/>
          <p:nvPr/>
        </p:nvSpPr>
        <p:spPr bwMode="auto">
          <a:xfrm rot="5400000">
            <a:off x="206942" y="4379884"/>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11" name="二等辺三角形 10">
            <a:extLst>
              <a:ext uri="{FF2B5EF4-FFF2-40B4-BE49-F238E27FC236}">
                <a16:creationId xmlns:a16="http://schemas.microsoft.com/office/drawing/2014/main" id="{A6A72866-C7DA-4A88-AC2C-16D788188669}"/>
              </a:ext>
            </a:extLst>
          </p:cNvPr>
          <p:cNvSpPr/>
          <p:nvPr/>
        </p:nvSpPr>
        <p:spPr bwMode="auto">
          <a:xfrm rot="5400000">
            <a:off x="206941" y="5389709"/>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611875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四角形: 角を丸くする 8"/>
          <p:cNvSpPr/>
          <p:nvPr/>
        </p:nvSpPr>
        <p:spPr bwMode="auto">
          <a:xfrm>
            <a:off x="52401" y="675853"/>
            <a:ext cx="9010599" cy="1384995"/>
          </a:xfrm>
          <a:prstGeom prst="round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a:r>
              <a:rPr lang="ja-JP" altLang="ja-JP" sz="1600" dirty="0">
                <a:latin typeface="Calibri" panose="020F0502020204030204" pitchFamily="34" charset="0"/>
                <a:cs typeface="Calibri" panose="020F0502020204030204" pitchFamily="34" charset="0"/>
              </a:rPr>
              <a:t>Through education and research on the scientific understanding and advanced utilization of biological functions and characteristics, the safe and stable supply of food and biological resources, the creation of high-value-added products through bioconversion, and the promotion of health, we train professionals who can contribute to maintenance and promotion of food security and human health.</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2" name="タイトル 1">
            <a:extLst>
              <a:ext uri="{FF2B5EF4-FFF2-40B4-BE49-F238E27FC236}">
                <a16:creationId xmlns:a16="http://schemas.microsoft.com/office/drawing/2014/main" id="{87C11652-EA63-4B37-AB62-E2991E21576C}"/>
              </a:ext>
            </a:extLst>
          </p:cNvPr>
          <p:cNvSpPr>
            <a:spLocks noGrp="1"/>
          </p:cNvSpPr>
          <p:nvPr>
            <p:ph type="title"/>
          </p:nvPr>
        </p:nvSpPr>
        <p:spPr>
          <a:prstGeom prst="rect">
            <a:avLst/>
          </a:prstGeom>
        </p:spPr>
        <p:txBody>
          <a:bodyPr anchor="ct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Frontiers in Biosciences</a:t>
            </a:r>
          </a:p>
        </p:txBody>
      </p:sp>
      <p:sp>
        <p:nvSpPr>
          <p:cNvPr id="11" name="正方形/長方形 10">
            <a:extLst>
              <a:ext uri="{FF2B5EF4-FFF2-40B4-BE49-F238E27FC236}">
                <a16:creationId xmlns:a16="http://schemas.microsoft.com/office/drawing/2014/main" id="{0723F82C-A5B9-4479-A444-7A5856F15D50}"/>
              </a:ext>
            </a:extLst>
          </p:cNvPr>
          <p:cNvSpPr/>
          <p:nvPr/>
        </p:nvSpPr>
        <p:spPr>
          <a:xfrm>
            <a:off x="107504" y="2175247"/>
            <a:ext cx="7416824" cy="461665"/>
          </a:xfrm>
          <a:prstGeom prst="rect">
            <a:avLst/>
          </a:prstGeom>
        </p:spPr>
        <p:txBody>
          <a:bodyPr wrap="square">
            <a:spAutoFit/>
          </a:bodyPr>
          <a:lstStyle/>
          <a:p>
            <a:pPr algn="l"/>
            <a:r>
              <a:rPr lang="en-US" sz="2400" dirty="0">
                <a:solidFill>
                  <a:srgbClr val="0000FF"/>
                </a:solidFill>
                <a:latin typeface="Calibri" panose="020F0502020204030204" pitchFamily="34" charset="0"/>
                <a:ea typeface="Calibri" panose="020F0502020204030204" pitchFamily="34" charset="0"/>
                <a:cs typeface="Calibri" panose="020F0502020204030204" pitchFamily="34" charset="0"/>
              </a:rPr>
              <a:t>Constituent Units and Specialist Fields</a:t>
            </a:r>
          </a:p>
        </p:txBody>
      </p:sp>
      <p:sp>
        <p:nvSpPr>
          <p:cNvPr id="5" name="テキスト ボックス 4">
            <a:extLst>
              <a:ext uri="{FF2B5EF4-FFF2-40B4-BE49-F238E27FC236}">
                <a16:creationId xmlns:a16="http://schemas.microsoft.com/office/drawing/2014/main" id="{A5538A3C-BA42-4952-9DFD-60DD825A300C}"/>
              </a:ext>
            </a:extLst>
          </p:cNvPr>
          <p:cNvSpPr txBox="1"/>
          <p:nvPr/>
        </p:nvSpPr>
        <p:spPr>
          <a:xfrm>
            <a:off x="107504" y="2646198"/>
            <a:ext cx="8928992" cy="3046988"/>
          </a:xfrm>
          <a:prstGeom prst="rect">
            <a:avLst/>
          </a:prstGeom>
          <a:noFill/>
        </p:spPr>
        <p:txBody>
          <a:bodyPr wrap="square" rtlCol="0">
            <a:spAutoFit/>
          </a:bodyPr>
          <a:lstStyle>
            <a:defPPr>
              <a:defRPr lang="ja-JP"/>
            </a:defPPr>
            <a:lvl1pPr algn="l">
              <a:defRPr>
                <a:solidFill>
                  <a:srgbClr val="FF00FF"/>
                </a:solidFill>
                <a:latin typeface="游ゴシック" panose="020B0400000000000000" pitchFamily="50" charset="-128"/>
                <a:ea typeface="游ゴシック" panose="020B0400000000000000" pitchFamily="50" charset="-128"/>
              </a:defRPr>
            </a:lvl1pPr>
          </a:lstStyle>
          <a:p>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Unit of Animal Science</a:t>
            </a:r>
            <a:endParaRPr lang="en-US" sz="1600" u="sng" dirty="0">
              <a:solidFill>
                <a:srgbClr val="FF0000"/>
              </a:solidFill>
              <a:highlight>
                <a:srgbClr val="00FFFF"/>
              </a:highlight>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Animal Genetics and Reproduction/Animal Production System/</a:t>
            </a:r>
          </a:p>
          <a:p>
            <a:r>
              <a:rPr lang="ja-JP" altLang="en-US" sz="1600" dirty="0">
                <a:solidFill>
                  <a:schemeClr val="tx1"/>
                </a:solidFill>
                <a:latin typeface="Calibri" panose="020F0502020204030204" pitchFamily="34" charset="0"/>
                <a:cs typeface="Calibri" panose="020F0502020204030204" pitchFamily="34" charset="0"/>
              </a:rPr>
              <a:t>　</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Animal Function and Nutrition/Cell and Tissue Biology/Applied Food Science/</a:t>
            </a:r>
          </a:p>
          <a:p>
            <a:r>
              <a:rPr lang="ja-JP" altLang="en-US" sz="1600" dirty="0">
                <a:solidFill>
                  <a:schemeClr val="tx1"/>
                </a:solidFill>
                <a:latin typeface="Calibri" panose="020F0502020204030204" pitchFamily="34" charset="0"/>
                <a:cs typeface="Calibri" panose="020F0502020204030204" pitchFamily="34" charset="0"/>
              </a:rPr>
              <a:t>　</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Meat Science/</a:t>
            </a:r>
            <a:r>
              <a:rPr lang="en-US" altLang="ja-JP" sz="1600" dirty="0">
                <a:solidFill>
                  <a:schemeClr val="tx1"/>
                </a:solidFill>
                <a:latin typeface="Calibri" panose="020F0502020204030204" pitchFamily="34" charset="0"/>
                <a:ea typeface="Calibri" panose="020F0502020204030204" pitchFamily="34" charset="0"/>
                <a:cs typeface="Calibri" panose="020F0502020204030204" pitchFamily="34" charset="0"/>
              </a:rPr>
              <a:t>Regional Agricultural Bioscience(Animal Waste Management)</a:t>
            </a:r>
          </a:p>
          <a:p>
            <a:endPar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ja-JP" altLang="en-US" sz="1600" dirty="0">
                <a:solidFill>
                  <a:srgbClr val="FF0000"/>
                </a:solidFill>
                <a:latin typeface="Calibri" panose="020F0502020204030204" pitchFamily="34" charset="0"/>
                <a:cs typeface="Calibri" panose="020F0502020204030204" pitchFamily="34" charset="0"/>
              </a:rPr>
              <a:t>　 </a:t>
            </a:r>
            <a:r>
              <a:rPr lang="en-US" altLang="ja-JP" sz="1600" u="sng" dirty="0">
                <a:solidFill>
                  <a:srgbClr val="FF0000"/>
                </a:solidFill>
                <a:latin typeface="Calibri" panose="020F0502020204030204" pitchFamily="34" charset="0"/>
                <a:cs typeface="Calibri" panose="020F0502020204030204" pitchFamily="34" charset="0"/>
              </a:rPr>
              <a:t>Unit of</a:t>
            </a:r>
            <a:r>
              <a:rPr lang="en-US"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 Applied Molecular Biology</a:t>
            </a:r>
            <a:endParaRPr lang="en-US" sz="1600" u="sng" dirty="0">
              <a:solidFill>
                <a:srgbClr val="FF0000"/>
              </a:solidFill>
              <a:highlight>
                <a:srgbClr val="00FFFF"/>
              </a:highlight>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Applied Molecular Entomology/Molecular Biology/Molecular Enzymology</a:t>
            </a:r>
          </a:p>
          <a:p>
            <a:endParaRPr lang="en-US" altLang="ja-JP" sz="1600" dirty="0">
              <a:latin typeface="Calibri" panose="020F0502020204030204" pitchFamily="34" charset="0"/>
              <a:ea typeface="Calibri" panose="020F0502020204030204" pitchFamily="34" charset="0"/>
              <a:cs typeface="Calibri" panose="020F0502020204030204" pitchFamily="34" charset="0"/>
            </a:endParaRPr>
          </a:p>
          <a:p>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Unit of Applied Biological Chemistry</a:t>
            </a:r>
            <a:endParaRPr lang="en-US" sz="1600" u="sng" dirty="0">
              <a:solidFill>
                <a:srgbClr val="FF0000"/>
              </a:solidFill>
              <a:highlight>
                <a:srgbClr val="00FFFF"/>
              </a:highlight>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　Molecular and Ecological Chemistry/Natural Product Chemistry/Biochemistry/</a:t>
            </a:r>
          </a:p>
          <a:p>
            <a:r>
              <a:rPr lang="ja-JP" altLang="en-US" sz="1600" dirty="0">
                <a:solidFill>
                  <a:schemeClr val="tx1"/>
                </a:solidFill>
                <a:latin typeface="Calibri" panose="020F0502020204030204" pitchFamily="34" charset="0"/>
                <a:cs typeface="Calibri" panose="020F0502020204030204" pitchFamily="34" charset="0"/>
              </a:rPr>
              <a:t>　</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Food Biochemistry/Microbial Physiology/Nutritional Biochemistry/</a:t>
            </a:r>
          </a:p>
          <a:p>
            <a:r>
              <a:rPr lang="ja-JP" altLang="en-US" sz="1600" dirty="0">
                <a:solidFill>
                  <a:schemeClr val="tx1"/>
                </a:solidFill>
                <a:latin typeface="Calibri" panose="020F0502020204030204" pitchFamily="34" charset="0"/>
                <a:cs typeface="Calibri" panose="020F0502020204030204" pitchFamily="34" charset="0"/>
              </a:rPr>
              <a:t>　</a:t>
            </a: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Rhizosphere Control/Molecular </a:t>
            </a:r>
            <a:r>
              <a:rPr lang="en-US" altLang="ja-JP" sz="1600" dirty="0">
                <a:solidFill>
                  <a:schemeClr val="tx1"/>
                </a:solidFill>
                <a:latin typeface="Calibri" panose="020F0502020204030204" pitchFamily="34" charset="0"/>
                <a:ea typeface="Calibri" panose="020F0502020204030204" pitchFamily="34" charset="0"/>
                <a:cs typeface="Calibri" panose="020F0502020204030204" pitchFamily="34" charset="0"/>
              </a:rPr>
              <a:t>Environmental Microbiology</a:t>
            </a:r>
            <a:endPar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二等辺三角形 11">
            <a:extLst>
              <a:ext uri="{FF2B5EF4-FFF2-40B4-BE49-F238E27FC236}">
                <a16:creationId xmlns:a16="http://schemas.microsoft.com/office/drawing/2014/main" id="{674BBDBD-F6F1-4BC9-80E0-563F88A5CAE8}"/>
              </a:ext>
            </a:extLst>
          </p:cNvPr>
          <p:cNvSpPr/>
          <p:nvPr/>
        </p:nvSpPr>
        <p:spPr bwMode="auto">
          <a:xfrm rot="5400000">
            <a:off x="227209" y="2725413"/>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13" name="二等辺三角形 12">
            <a:extLst>
              <a:ext uri="{FF2B5EF4-FFF2-40B4-BE49-F238E27FC236}">
                <a16:creationId xmlns:a16="http://schemas.microsoft.com/office/drawing/2014/main" id="{D44721D7-74D7-43B5-99C2-C553E55BD5E1}"/>
              </a:ext>
            </a:extLst>
          </p:cNvPr>
          <p:cNvSpPr/>
          <p:nvPr/>
        </p:nvSpPr>
        <p:spPr bwMode="auto">
          <a:xfrm rot="5400000">
            <a:off x="227209" y="3949549"/>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14" name="二等辺三角形 13">
            <a:extLst>
              <a:ext uri="{FF2B5EF4-FFF2-40B4-BE49-F238E27FC236}">
                <a16:creationId xmlns:a16="http://schemas.microsoft.com/office/drawing/2014/main" id="{AE559385-AD01-4F0B-81F6-28EE497171C6}"/>
              </a:ext>
            </a:extLst>
          </p:cNvPr>
          <p:cNvSpPr/>
          <p:nvPr/>
        </p:nvSpPr>
        <p:spPr bwMode="auto">
          <a:xfrm rot="5400000">
            <a:off x="227208" y="4667916"/>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09146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四角形: 角を丸くする 7"/>
          <p:cNvSpPr/>
          <p:nvPr/>
        </p:nvSpPr>
        <p:spPr bwMode="auto">
          <a:xfrm>
            <a:off x="52401" y="673532"/>
            <a:ext cx="9010599" cy="1387316"/>
          </a:xfrm>
          <a:prstGeom prst="round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a:endParaRPr lang="ja-JP" altLang="en-US" sz="2000" dirty="0">
              <a:latin typeface="Calibri" panose="020F0502020204030204" pitchFamily="34" charset="0"/>
              <a:ea typeface="游ゴシック" panose="020B0400000000000000" pitchFamily="50" charset="-128"/>
              <a:cs typeface="Calibri" panose="020F0502020204030204" pitchFamily="34" charset="0"/>
            </a:endParaRPr>
          </a:p>
        </p:txBody>
      </p:sp>
      <p:sp>
        <p:nvSpPr>
          <p:cNvPr id="3" name="正方形/長方形 2"/>
          <p:cNvSpPr/>
          <p:nvPr/>
        </p:nvSpPr>
        <p:spPr>
          <a:xfrm>
            <a:off x="210717" y="841178"/>
            <a:ext cx="8722566" cy="1077218"/>
          </a:xfrm>
          <a:prstGeom prst="rect">
            <a:avLst/>
          </a:prstGeom>
        </p:spPr>
        <p:txBody>
          <a:bodyPr wrap="square" anchor="ctr">
            <a:spAutoFit/>
          </a:bodyPr>
          <a:lstStyle/>
          <a:p>
            <a:pPr algn="l"/>
            <a:r>
              <a:rPr lang="ja-JP" altLang="ja-JP" sz="1600" dirty="0">
                <a:latin typeface="Calibri" panose="020F0502020204030204" pitchFamily="34" charset="0"/>
                <a:cs typeface="Calibri" panose="020F0502020204030204" pitchFamily="34" charset="0"/>
              </a:rPr>
              <a:t>Through education and research on the characterization, management, conservation, and multifaceted use of regional agricultural and forest resources in harmony with the environment, as well as ecosystem restoration and disaster prevention and mitigation, we train professionals who can contribute to the sustainable use of biodiversity and natural ecosystems.</a:t>
            </a:r>
            <a:endParaRPr lang="en-US" sz="16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タイトル 1">
            <a:extLst>
              <a:ext uri="{FF2B5EF4-FFF2-40B4-BE49-F238E27FC236}">
                <a16:creationId xmlns:a16="http://schemas.microsoft.com/office/drawing/2014/main" id="{4ED601A5-0F61-4341-A219-01A441D4EF94}"/>
              </a:ext>
            </a:extLst>
          </p:cNvPr>
          <p:cNvSpPr>
            <a:spLocks noGrp="1"/>
          </p:cNvSpPr>
          <p:nvPr>
            <p:ph type="title"/>
          </p:nvPr>
        </p:nvSpPr>
        <p:spPr>
          <a:prstGeom prst="rect">
            <a:avLst/>
          </a:prstGeom>
        </p:spPr>
        <p:txBody>
          <a:bodyPr anchor="ct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Frontiers in Environmental Sciences</a:t>
            </a:r>
          </a:p>
        </p:txBody>
      </p:sp>
      <p:sp>
        <p:nvSpPr>
          <p:cNvPr id="10" name="正方形/長方形 9">
            <a:extLst>
              <a:ext uri="{FF2B5EF4-FFF2-40B4-BE49-F238E27FC236}">
                <a16:creationId xmlns:a16="http://schemas.microsoft.com/office/drawing/2014/main" id="{05325260-54FA-49B8-A73C-466EB1CAED79}"/>
              </a:ext>
            </a:extLst>
          </p:cNvPr>
          <p:cNvSpPr/>
          <p:nvPr/>
        </p:nvSpPr>
        <p:spPr>
          <a:xfrm>
            <a:off x="107503" y="2175247"/>
            <a:ext cx="7416824" cy="461665"/>
          </a:xfrm>
          <a:prstGeom prst="rect">
            <a:avLst/>
          </a:prstGeom>
        </p:spPr>
        <p:txBody>
          <a:bodyPr wrap="square">
            <a:spAutoFit/>
          </a:bodyPr>
          <a:lstStyle/>
          <a:p>
            <a:pPr algn="l"/>
            <a:r>
              <a:rPr lang="en-US" sz="2400" dirty="0">
                <a:solidFill>
                  <a:srgbClr val="0000FF"/>
                </a:solidFill>
                <a:latin typeface="Calibri" panose="020F0502020204030204" pitchFamily="34" charset="0"/>
                <a:ea typeface="Calibri" panose="020F0502020204030204" pitchFamily="34" charset="0"/>
                <a:cs typeface="Calibri" panose="020F0502020204030204" pitchFamily="34" charset="0"/>
              </a:rPr>
              <a:t>Constituent Units and Specialist Fields</a:t>
            </a:r>
          </a:p>
        </p:txBody>
      </p:sp>
      <p:sp>
        <p:nvSpPr>
          <p:cNvPr id="11" name="テキスト ボックス 10">
            <a:extLst>
              <a:ext uri="{FF2B5EF4-FFF2-40B4-BE49-F238E27FC236}">
                <a16:creationId xmlns:a16="http://schemas.microsoft.com/office/drawing/2014/main" id="{70078C6E-9947-4169-80C9-3595A9A078AB}"/>
              </a:ext>
            </a:extLst>
          </p:cNvPr>
          <p:cNvSpPr txBox="1"/>
          <p:nvPr/>
        </p:nvSpPr>
        <p:spPr>
          <a:xfrm>
            <a:off x="107503" y="2643374"/>
            <a:ext cx="8805918" cy="3293209"/>
          </a:xfrm>
          <a:prstGeom prst="rect">
            <a:avLst/>
          </a:prstGeom>
          <a:noFill/>
        </p:spPr>
        <p:txBody>
          <a:bodyPr wrap="square" rtlCol="0">
            <a:spAutoFit/>
          </a:bodyPr>
          <a:lstStyle/>
          <a:p>
            <a:pPr algn="l"/>
            <a:r>
              <a:rPr lang="en-US" sz="16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Unit of Ecology and Systematics</a:t>
            </a:r>
            <a:endParaRPr lang="en-US" sz="1600" u="sng" dirty="0">
              <a:solidFill>
                <a:srgbClr val="FF0000"/>
              </a:solidFill>
              <a:highlight>
                <a:srgbClr val="00FFFF"/>
              </a:highlight>
              <a:latin typeface="Calibri" panose="020F0502020204030204" pitchFamily="34" charset="0"/>
              <a:ea typeface="Calibri" panose="020F0502020204030204" pitchFamily="34" charset="0"/>
              <a:cs typeface="Calibri" panose="020F0502020204030204" pitchFamily="34" charset="0"/>
            </a:endParaRPr>
          </a:p>
          <a:p>
            <a:pPr algn="l"/>
            <a:r>
              <a:rPr lang="en-US" sz="1600" dirty="0">
                <a:latin typeface="Calibri" panose="020F0502020204030204" pitchFamily="34" charset="0"/>
                <a:ea typeface="Calibri" panose="020F0502020204030204" pitchFamily="34" charset="0"/>
                <a:cs typeface="Calibri" panose="020F0502020204030204" pitchFamily="34" charset="0"/>
              </a:rPr>
              <a:t>　Systematic Entomology/Animal Ecology/Plant Ecology</a:t>
            </a:r>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altLang="ja-JP" sz="1600" dirty="0">
                <a:latin typeface="Calibri" panose="020F0502020204030204" pitchFamily="34" charset="0"/>
                <a:ea typeface="Calibri" panose="020F0502020204030204" pitchFamily="34" charset="0"/>
                <a:cs typeface="Calibri" panose="020F0502020204030204" pitchFamily="34" charset="0"/>
              </a:rPr>
              <a:t>and</a:t>
            </a:r>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Systematics/	</a:t>
            </a:r>
          </a:p>
          <a:p>
            <a:pPr algn="l"/>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Museology and Museum Material Management</a:t>
            </a:r>
          </a:p>
          <a:p>
            <a:pPr algn="l"/>
            <a:r>
              <a:rPr lang="en-US" sz="16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ja-JP" altLang="en-US" sz="16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altLang="ja-JP"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Unit</a:t>
            </a:r>
            <a:r>
              <a:rPr lang="ja-JP" altLang="en-US"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altLang="ja-JP"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of</a:t>
            </a:r>
            <a:r>
              <a:rPr lang="en-US"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 Regional Environment</a:t>
            </a:r>
            <a:endParaRPr lang="en-US" sz="1600" u="sng" dirty="0">
              <a:solidFill>
                <a:srgbClr val="FF0000"/>
              </a:solidFill>
              <a:highlight>
                <a:srgbClr val="00FFFF"/>
              </a:highlight>
              <a:latin typeface="Calibri" panose="020F0502020204030204" pitchFamily="34" charset="0"/>
              <a:ea typeface="Calibri" panose="020F0502020204030204" pitchFamily="34" charset="0"/>
              <a:cs typeface="Calibri" panose="020F0502020204030204" pitchFamily="34" charset="0"/>
            </a:endParaRPr>
          </a:p>
          <a:p>
            <a:pPr algn="l"/>
            <a:r>
              <a:rPr lang="en-US" sz="1600" dirty="0">
                <a:latin typeface="Calibri" panose="020F0502020204030204" pitchFamily="34" charset="0"/>
                <a:ea typeface="Calibri" panose="020F0502020204030204" pitchFamily="34" charset="0"/>
                <a:cs typeface="Calibri" panose="020F0502020204030204" pitchFamily="34" charset="0"/>
              </a:rPr>
              <a:t>　Ecological and Environmental Physics/Soil Conservation/Soil Science/</a:t>
            </a:r>
          </a:p>
          <a:p>
            <a:pPr algn="l"/>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Land and Water Management/Regional Agricultural Bioscience (Agricultural Meteorology)</a:t>
            </a:r>
          </a:p>
          <a:p>
            <a:pPr algn="l"/>
            <a:r>
              <a:rPr lang="en-US" sz="16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Unit of Forest Resource Utilization </a:t>
            </a:r>
          </a:p>
          <a:p>
            <a:pPr algn="l"/>
            <a:r>
              <a:rPr lang="en-US" sz="1600" dirty="0">
                <a:latin typeface="Calibri" panose="020F0502020204030204" pitchFamily="34" charset="0"/>
                <a:ea typeface="Calibri" panose="020F0502020204030204" pitchFamily="34" charset="0"/>
                <a:cs typeface="Calibri" panose="020F0502020204030204" pitchFamily="34" charset="0"/>
              </a:rPr>
              <a:t>　Wood Chemistry/Forest Bioresource Technology/Woody Plant Biology/</a:t>
            </a:r>
          </a:p>
          <a:p>
            <a:pPr algn="l"/>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Timber Engineering</a:t>
            </a:r>
          </a:p>
          <a:p>
            <a:pPr algn="l"/>
            <a:r>
              <a:rPr lang="en-US" sz="16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Unit of Integrated Forest-Landscape Management</a:t>
            </a:r>
            <a:endParaRPr lang="en-US" sz="1600" u="sng" dirty="0">
              <a:solidFill>
                <a:srgbClr val="FF0000"/>
              </a:solidFill>
              <a:highlight>
                <a:srgbClr val="00FFFF"/>
              </a:highlight>
              <a:latin typeface="Calibri" panose="020F0502020204030204" pitchFamily="34" charset="0"/>
              <a:ea typeface="Calibri" panose="020F0502020204030204" pitchFamily="34" charset="0"/>
              <a:cs typeface="Calibri" panose="020F0502020204030204" pitchFamily="34" charset="0"/>
            </a:endParaRPr>
          </a:p>
          <a:p>
            <a:pPr algn="l"/>
            <a:r>
              <a:rPr lang="en-US" sz="1600" dirty="0">
                <a:latin typeface="Calibri" panose="020F0502020204030204" pitchFamily="34" charset="0"/>
                <a:ea typeface="Calibri" panose="020F0502020204030204" pitchFamily="34" charset="0"/>
                <a:cs typeface="Calibri" panose="020F0502020204030204" pitchFamily="34" charset="0"/>
              </a:rPr>
              <a:t>　Ecosystem Management/Earth Surface Processes and Land Management/</a:t>
            </a:r>
          </a:p>
          <a:p>
            <a:pPr algn="l"/>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Forest Policy/Ornamental Plants and Landscape Architecture/</a:t>
            </a:r>
          </a:p>
          <a:p>
            <a:pPr algn="l"/>
            <a:r>
              <a:rPr lang="ja-JP" altLang="en-US" sz="1600" dirty="0">
                <a:latin typeface="Calibri" panose="020F0502020204030204" pitchFamily="34" charset="0"/>
                <a:ea typeface="游ゴシック" panose="020B0400000000000000" pitchFamily="50" charset="-128"/>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Silviculture and Forest Ecology/Biodiversity Economics</a:t>
            </a:r>
          </a:p>
        </p:txBody>
      </p:sp>
      <p:sp>
        <p:nvSpPr>
          <p:cNvPr id="12" name="二等辺三角形 11">
            <a:extLst>
              <a:ext uri="{FF2B5EF4-FFF2-40B4-BE49-F238E27FC236}">
                <a16:creationId xmlns:a16="http://schemas.microsoft.com/office/drawing/2014/main" id="{D5EDC73C-984F-495F-B214-69A3D7A35699}"/>
              </a:ext>
            </a:extLst>
          </p:cNvPr>
          <p:cNvSpPr/>
          <p:nvPr/>
        </p:nvSpPr>
        <p:spPr bwMode="auto">
          <a:xfrm rot="5400000">
            <a:off x="209584" y="2735260"/>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13" name="二等辺三角形 12">
            <a:extLst>
              <a:ext uri="{FF2B5EF4-FFF2-40B4-BE49-F238E27FC236}">
                <a16:creationId xmlns:a16="http://schemas.microsoft.com/office/drawing/2014/main" id="{2FCF09E4-B16D-4958-9E52-6FC855691E41}"/>
              </a:ext>
            </a:extLst>
          </p:cNvPr>
          <p:cNvSpPr/>
          <p:nvPr/>
        </p:nvSpPr>
        <p:spPr bwMode="auto">
          <a:xfrm rot="5400000">
            <a:off x="215021" y="3443780"/>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14" name="二等辺三角形 13">
            <a:extLst>
              <a:ext uri="{FF2B5EF4-FFF2-40B4-BE49-F238E27FC236}">
                <a16:creationId xmlns:a16="http://schemas.microsoft.com/office/drawing/2014/main" id="{813CAFFE-15A8-4ACF-A05C-CD46C21C0D1E}"/>
              </a:ext>
            </a:extLst>
          </p:cNvPr>
          <p:cNvSpPr/>
          <p:nvPr/>
        </p:nvSpPr>
        <p:spPr bwMode="auto">
          <a:xfrm rot="5400000">
            <a:off x="215799" y="4165573"/>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15" name="二等辺三角形 14">
            <a:extLst>
              <a:ext uri="{FF2B5EF4-FFF2-40B4-BE49-F238E27FC236}">
                <a16:creationId xmlns:a16="http://schemas.microsoft.com/office/drawing/2014/main" id="{B5469D9F-2682-4450-969C-115EEAD9BA5A}"/>
              </a:ext>
            </a:extLst>
          </p:cNvPr>
          <p:cNvSpPr/>
          <p:nvPr/>
        </p:nvSpPr>
        <p:spPr bwMode="auto">
          <a:xfrm rot="5400000">
            <a:off x="209583" y="4883940"/>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78222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0" y="-14468"/>
            <a:ext cx="9144000" cy="619125"/>
          </a:xfrm>
          <a:prstGeom prst="rect">
            <a:avLst/>
          </a:prstGeom>
          <a:noFill/>
          <a:ln>
            <a:noFill/>
          </a:ln>
          <a:effectLst/>
        </p:spPr>
        <p:txBody>
          <a:bodyPr wrap="none" anchor="ctr"/>
          <a:lstStyle/>
          <a:p>
            <a:pPr algn="l"/>
            <a:endParaRPr lang="ja-JP" altLang="ja-JP" sz="2400" b="1" dirty="0">
              <a:solidFill>
                <a:srgbClr val="F8F8F8"/>
              </a:solidFill>
              <a:latin typeface="Calibri" panose="020F0502020204030204" pitchFamily="34" charset="0"/>
              <a:ea typeface="游ゴシック" panose="020B0400000000000000" pitchFamily="50" charset="-128"/>
              <a:cs typeface="Calibri" panose="020F0502020204030204" pitchFamily="34" charset="0"/>
            </a:endParaRPr>
          </a:p>
        </p:txBody>
      </p:sp>
      <p:sp>
        <p:nvSpPr>
          <p:cNvPr id="5" name="タイトル 4">
            <a:extLst>
              <a:ext uri="{FF2B5EF4-FFF2-40B4-BE49-F238E27FC236}">
                <a16:creationId xmlns:a16="http://schemas.microsoft.com/office/drawing/2014/main" id="{E0AF264B-64F1-441C-B0D4-764A8C8F38A9}"/>
              </a:ext>
            </a:extLst>
          </p:cNvPr>
          <p:cNvSpPr>
            <a:spLocks noGrp="1"/>
          </p:cNvSpPr>
          <p:nvPr>
            <p:ph type="title"/>
          </p:nvPr>
        </p:nvSpPr>
        <p:spPr>
          <a:prstGeom prst="rect">
            <a:avLst/>
          </a:prstGeom>
        </p:spPr>
        <p:txBody>
          <a:bodyPr anchor="ctr"/>
          <a:lstStyle/>
          <a:p>
            <a:pPr rtl="0" fontAlgn="base"/>
            <a:r>
              <a:rPr kumimoji="1" lang="en-US" sz="1700" b="1" dirty="0">
                <a:solidFill>
                  <a:srgbClr val="F8F8F8"/>
                </a:solidFill>
                <a:latin typeface="Calibri" panose="020F0502020204030204" pitchFamily="34" charset="0"/>
                <a:ea typeface="Calibri" panose="020F0502020204030204" pitchFamily="34" charset="0"/>
                <a:cs typeface="Calibri" panose="020F0502020204030204" pitchFamily="34" charset="0"/>
              </a:rPr>
              <a:t>Research Achievements in Research Faculty and Graduate School of Agriculture</a:t>
            </a:r>
            <a:br>
              <a:rPr kumimoji="1" lang="en-US" sz="1700" b="1" dirty="0">
                <a:solidFill>
                  <a:srgbClr val="F8F8F8"/>
                </a:solidFill>
                <a:latin typeface="Calibri" panose="020F0502020204030204" pitchFamily="34" charset="0"/>
                <a:ea typeface="Calibri" panose="020F0502020204030204" pitchFamily="34" charset="0"/>
                <a:cs typeface="Calibri" panose="020F0502020204030204" pitchFamily="34" charset="0"/>
              </a:rPr>
            </a:br>
            <a:r>
              <a:rPr kumimoji="1" lang="en-US" sz="1700" b="1" dirty="0">
                <a:solidFill>
                  <a:srgbClr val="F8F8F8"/>
                </a:solidFill>
                <a:latin typeface="Calibri" panose="020F0502020204030204" pitchFamily="34" charset="0"/>
                <a:ea typeface="Calibri" panose="020F0502020204030204" pitchFamily="34" charset="0"/>
                <a:cs typeface="Calibri" panose="020F0502020204030204" pitchFamily="34" charset="0"/>
              </a:rPr>
              <a:t>(University Rankings by Subject)</a:t>
            </a:r>
          </a:p>
        </p:txBody>
      </p:sp>
      <p:sp>
        <p:nvSpPr>
          <p:cNvPr id="6" name="テキスト ボックス 5"/>
          <p:cNvSpPr txBox="1"/>
          <p:nvPr/>
        </p:nvSpPr>
        <p:spPr>
          <a:xfrm>
            <a:off x="971600" y="662973"/>
            <a:ext cx="7200800" cy="707886"/>
          </a:xfrm>
          <a:prstGeom prst="rect">
            <a:avLst/>
          </a:prstGeom>
          <a:noFill/>
        </p:spPr>
        <p:txBody>
          <a:bodyPr wrap="square" rtlCol="0">
            <a:spAutoFit/>
          </a:bodyP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QS World University Rankings 2026 by Subject</a:t>
            </a:r>
          </a:p>
          <a:p>
            <a:pPr algn="ctr"/>
            <a:r>
              <a:rPr kumimoji="1" lang="en-US" sz="2000" dirty="0">
                <a:latin typeface="Calibri" panose="020F0502020204030204" pitchFamily="34" charset="0"/>
                <a:ea typeface="Calibri" panose="020F0502020204030204" pitchFamily="34" charset="0"/>
                <a:cs typeface="Calibri" panose="020F0502020204030204" pitchFamily="34" charset="0"/>
              </a:rPr>
              <a:t>Subject</a:t>
            </a:r>
            <a:r>
              <a:rPr lang="en-US" sz="2000" dirty="0">
                <a:latin typeface="Calibri" panose="020F0502020204030204" pitchFamily="34" charset="0"/>
                <a:ea typeface="Calibri" panose="020F0502020204030204" pitchFamily="34" charset="0"/>
                <a:cs typeface="Calibri" panose="020F0502020204030204" pitchFamily="34" charset="0"/>
              </a:rPr>
              <a:t>: Agriculture &amp; Forestry</a:t>
            </a:r>
          </a:p>
        </p:txBody>
      </p:sp>
      <p:graphicFrame>
        <p:nvGraphicFramePr>
          <p:cNvPr id="7" name="表 6">
            <a:extLst>
              <a:ext uri="{FF2B5EF4-FFF2-40B4-BE49-F238E27FC236}">
                <a16:creationId xmlns:a16="http://schemas.microsoft.com/office/drawing/2014/main" id="{4BCA9C1B-D406-6509-4271-3526F389F885}"/>
              </a:ext>
            </a:extLst>
          </p:cNvPr>
          <p:cNvGraphicFramePr>
            <a:graphicFrameLocks noGrp="1"/>
          </p:cNvGraphicFramePr>
          <p:nvPr>
            <p:extLst>
              <p:ext uri="{D42A27DB-BD31-4B8C-83A1-F6EECF244321}">
                <p14:modId xmlns:p14="http://schemas.microsoft.com/office/powerpoint/2010/main" val="395252547"/>
              </p:ext>
            </p:extLst>
          </p:nvPr>
        </p:nvGraphicFramePr>
        <p:xfrm>
          <a:off x="1043608" y="1340768"/>
          <a:ext cx="7488832" cy="4754880"/>
        </p:xfrm>
        <a:graphic>
          <a:graphicData uri="http://schemas.openxmlformats.org/drawingml/2006/table">
            <a:tbl>
              <a:tblPr firstRow="1" bandRow="1">
                <a:tableStyleId>{073A0DAA-6AF3-43AB-8588-CEC1D06C72B9}</a:tableStyleId>
              </a:tblPr>
              <a:tblGrid>
                <a:gridCol w="1682274">
                  <a:extLst>
                    <a:ext uri="{9D8B030D-6E8A-4147-A177-3AD203B41FA5}">
                      <a16:colId xmlns:a16="http://schemas.microsoft.com/office/drawing/2014/main" val="20000"/>
                    </a:ext>
                  </a:extLst>
                </a:gridCol>
                <a:gridCol w="5806558">
                  <a:extLst>
                    <a:ext uri="{9D8B030D-6E8A-4147-A177-3AD203B41FA5}">
                      <a16:colId xmlns:a16="http://schemas.microsoft.com/office/drawing/2014/main" val="20001"/>
                    </a:ext>
                  </a:extLst>
                </a:gridCol>
              </a:tblGrid>
              <a:tr h="318763">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Rank</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University</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extLst>
                  <a:ext uri="{0D108BD9-81ED-4DB2-BD59-A6C34878D82A}">
                    <a16:rowId xmlns:a16="http://schemas.microsoft.com/office/drawing/2014/main" val="10000"/>
                  </a:ext>
                </a:extLst>
              </a:tr>
              <a:tr h="366959">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1</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Wageningen University &amp; Research</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extLst>
                  <a:ext uri="{0D108BD9-81ED-4DB2-BD59-A6C34878D82A}">
                    <a16:rowId xmlns:a16="http://schemas.microsoft.com/office/drawing/2014/main" val="10001"/>
                  </a:ext>
                </a:extLst>
              </a:tr>
              <a:tr h="366959">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2</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University of California,</a:t>
                      </a:r>
                      <a:r>
                        <a:rPr kumimoji="1" lang="en-US" altLang="ja-JP" sz="2000" baseline="0" dirty="0">
                          <a:latin typeface="Calibri" panose="020F0502020204030204" pitchFamily="34" charset="0"/>
                          <a:ea typeface="Calibri" panose="020F0502020204030204" pitchFamily="34" charset="0"/>
                          <a:cs typeface="Calibri" panose="020F0502020204030204" pitchFamily="34" charset="0"/>
                        </a:rPr>
                        <a:t> Davis</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extLst>
                  <a:ext uri="{0D108BD9-81ED-4DB2-BD59-A6C34878D82A}">
                    <a16:rowId xmlns:a16="http://schemas.microsoft.com/office/drawing/2014/main" val="10002"/>
                  </a:ext>
                </a:extLst>
              </a:tr>
              <a:tr h="366959">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3</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Swedish University of Agricultural Sciences</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extLst>
                  <a:ext uri="{0D108BD9-81ED-4DB2-BD59-A6C34878D82A}">
                    <a16:rowId xmlns:a16="http://schemas.microsoft.com/office/drawing/2014/main" val="10003"/>
                  </a:ext>
                </a:extLst>
              </a:tr>
              <a:tr h="366959">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Calibri" panose="020F0502020204030204" pitchFamily="34" charset="0"/>
                          <a:ea typeface="Calibri" panose="020F0502020204030204" pitchFamily="34" charset="0"/>
                          <a:cs typeface="Calibri" panose="020F0502020204030204" pitchFamily="34" charset="0"/>
                        </a:rPr>
                        <a:t>…</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extLst>
                  <a:ext uri="{0D108BD9-81ED-4DB2-BD59-A6C34878D82A}">
                    <a16:rowId xmlns:a16="http://schemas.microsoft.com/office/drawing/2014/main" val="10004"/>
                  </a:ext>
                </a:extLst>
              </a:tr>
              <a:tr h="366959">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41</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Tokyo University of Agriculture and Technology</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extLst>
                  <a:ext uri="{0D108BD9-81ED-4DB2-BD59-A6C34878D82A}">
                    <a16:rowId xmlns:a16="http://schemas.microsoft.com/office/drawing/2014/main" val="10005"/>
                  </a:ext>
                </a:extLst>
              </a:tr>
              <a:tr h="366959">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extLst>
                  <a:ext uri="{0D108BD9-81ED-4DB2-BD59-A6C34878D82A}">
                    <a16:rowId xmlns:a16="http://schemas.microsoft.com/office/drawing/2014/main" val="10007"/>
                  </a:ext>
                </a:extLst>
              </a:tr>
              <a:tr h="3669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Calibri" panose="020F0502020204030204" pitchFamily="34" charset="0"/>
                          <a:ea typeface="Calibri" panose="020F0502020204030204" pitchFamily="34" charset="0"/>
                          <a:cs typeface="Calibri" panose="020F0502020204030204" pitchFamily="34" charset="0"/>
                        </a:rPr>
                        <a:t>66</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Calibri" panose="020F0502020204030204" pitchFamily="34" charset="0"/>
                          <a:ea typeface="Calibri" panose="020F0502020204030204" pitchFamily="34" charset="0"/>
                          <a:cs typeface="Calibri" panose="020F0502020204030204" pitchFamily="34" charset="0"/>
                        </a:rPr>
                        <a:t>The University of Tokyo</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extLst>
                  <a:ext uri="{0D108BD9-81ED-4DB2-BD59-A6C34878D82A}">
                    <a16:rowId xmlns:a16="http://schemas.microsoft.com/office/drawing/2014/main" val="10008"/>
                  </a:ext>
                </a:extLst>
              </a:tr>
              <a:tr h="3669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Calibri" panose="020F0502020204030204" pitchFamily="34" charset="0"/>
                          <a:ea typeface="Calibri" panose="020F0502020204030204" pitchFamily="34" charset="0"/>
                          <a:cs typeface="Calibri" panose="020F0502020204030204" pitchFamily="34" charset="0"/>
                        </a:rPr>
                        <a:t>…</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Calibri" panose="020F0502020204030204" pitchFamily="34" charset="0"/>
                          <a:ea typeface="Calibri" panose="020F0502020204030204" pitchFamily="34" charset="0"/>
                          <a:cs typeface="Calibri" panose="020F0502020204030204" pitchFamily="34" charset="0"/>
                        </a:rPr>
                        <a:t>…</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extLst>
                  <a:ext uri="{0D108BD9-81ED-4DB2-BD59-A6C34878D82A}">
                    <a16:rowId xmlns:a16="http://schemas.microsoft.com/office/drawing/2014/main" val="562873716"/>
                  </a:ext>
                </a:extLst>
              </a:tr>
              <a:tr h="3669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Calibri" panose="020F0502020204030204" pitchFamily="34" charset="0"/>
                          <a:ea typeface="Calibri" panose="020F0502020204030204" pitchFamily="34" charset="0"/>
                          <a:cs typeface="Calibri" panose="020F0502020204030204" pitchFamily="34" charset="0"/>
                        </a:rPr>
                        <a:t>79</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Calibri" panose="020F0502020204030204" pitchFamily="34" charset="0"/>
                          <a:ea typeface="Calibri" panose="020F0502020204030204" pitchFamily="34" charset="0"/>
                          <a:cs typeface="Calibri" panose="020F0502020204030204" pitchFamily="34" charset="0"/>
                        </a:rPr>
                        <a:t>Kyoto University</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extLst>
                  <a:ext uri="{0D108BD9-81ED-4DB2-BD59-A6C34878D82A}">
                    <a16:rowId xmlns:a16="http://schemas.microsoft.com/office/drawing/2014/main" val="861559041"/>
                  </a:ext>
                </a:extLst>
              </a:tr>
              <a:tr h="366959">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10009"/>
                  </a:ext>
                </a:extLst>
              </a:tr>
              <a:tr h="366959">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93</a:t>
                      </a:r>
                      <a:endParaRPr kumimoji="1" lang="ja-JP" altLang="en-US" sz="2000" dirty="0">
                        <a:latin typeface="Calibri" panose="020F0502020204030204" pitchFamily="34" charset="0"/>
                        <a:ea typeface="游ゴシック" panose="020B0400000000000000" pitchFamily="50" charset="-128"/>
                        <a:cs typeface="Calibri" panose="020F0502020204030204" pitchFamily="34" charset="0"/>
                      </a:endParaRPr>
                    </a:p>
                  </a:txBody>
                  <a:tcPr/>
                </a:tc>
                <a:tc>
                  <a:txBody>
                    <a:bodyPr/>
                    <a:lstStyle/>
                    <a:p>
                      <a:r>
                        <a:rPr kumimoji="1" lang="en-US" altLang="ja-JP" sz="2000" dirty="0">
                          <a:latin typeface="Calibri" panose="020F0502020204030204" pitchFamily="34" charset="0"/>
                          <a:ea typeface="Calibri" panose="020F0502020204030204" pitchFamily="34" charset="0"/>
                          <a:cs typeface="Calibri" panose="020F0502020204030204" pitchFamily="34" charset="0"/>
                        </a:rPr>
                        <a:t>Hokkaido University</a:t>
                      </a:r>
                    </a:p>
                  </a:txBody>
                  <a:tcPr/>
                </a:tc>
                <a:extLst>
                  <a:ext uri="{0D108BD9-81ED-4DB2-BD59-A6C34878D82A}">
                    <a16:rowId xmlns:a16="http://schemas.microsoft.com/office/drawing/2014/main" val="822886576"/>
                  </a:ext>
                </a:extLst>
              </a:tr>
            </a:tbl>
          </a:graphicData>
        </a:graphic>
      </p:graphicFrame>
      <p:sp>
        <p:nvSpPr>
          <p:cNvPr id="4" name="角丸四角形吹き出し 3"/>
          <p:cNvSpPr/>
          <p:nvPr/>
        </p:nvSpPr>
        <p:spPr bwMode="auto">
          <a:xfrm>
            <a:off x="6156176" y="5445224"/>
            <a:ext cx="2262930" cy="432048"/>
          </a:xfrm>
          <a:prstGeom prst="wedgeRoundRectCallout">
            <a:avLst>
              <a:gd name="adj1" fmla="val -83208"/>
              <a:gd name="adj2" fmla="val 70059"/>
              <a:gd name="adj3" fmla="val 16667"/>
            </a:avLst>
          </a:prstGeom>
          <a:solidFill>
            <a:srgbClr val="008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Tied for 4</a:t>
            </a:r>
            <a:r>
              <a:rPr lang="en-US" sz="12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rPr>
              <a:t>th</a:t>
            </a:r>
            <a:r>
              <a:rPr lang="en-US" sz="1200" b="1" dirty="0">
                <a:solidFill>
                  <a:schemeClr val="bg1"/>
                </a:solidFill>
                <a:latin typeface="Calibri" panose="020F0502020204030204" pitchFamily="34" charset="0"/>
                <a:ea typeface="Calibri" panose="020F0502020204030204" pitchFamily="34" charset="0"/>
                <a:cs typeface="Calibri" panose="020F0502020204030204" pitchFamily="34" charset="0"/>
              </a:rPr>
              <a:t> place in Japan</a:t>
            </a:r>
          </a:p>
        </p:txBody>
      </p:sp>
    </p:spTree>
    <p:extLst>
      <p:ext uri="{BB962C8B-B14F-4D97-AF65-F5344CB8AC3E}">
        <p14:creationId xmlns:p14="http://schemas.microsoft.com/office/powerpoint/2010/main" val="31661960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044BA358-74B7-42F2-90AC-F439543B95A5}"/>
              </a:ext>
            </a:extLst>
          </p:cNvPr>
          <p:cNvSpPr>
            <a:spLocks noGrp="1"/>
          </p:cNvSpPr>
          <p:nvPr>
            <p:ph type="title"/>
          </p:nvPr>
        </p:nvSpPr>
        <p:spPr>
          <a:prstGeom prst="rect">
            <a:avLst/>
          </a:prstGeom>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Special English Program: </a:t>
            </a:r>
            <a:b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br>
            <a:r>
              <a:rPr kumimoji="1" lang="en-US" sz="1900" b="1" dirty="0">
                <a:solidFill>
                  <a:srgbClr val="FFFFFF"/>
                </a:solidFill>
                <a:latin typeface="Calibri" panose="020F0502020204030204" pitchFamily="34" charset="0"/>
                <a:ea typeface="Calibri" panose="020F0502020204030204" pitchFamily="34" charset="0"/>
                <a:cs typeface="Calibri" panose="020F0502020204030204" pitchFamily="34" charset="0"/>
              </a:rPr>
              <a:t>    Global Education Program for Agriscience Frontiers</a:t>
            </a:r>
            <a:endParaRPr kumimoji="1" lang="en-US" sz="1900" b="1" strike="sngStrike" dirty="0">
              <a:solidFill>
                <a:srgbClr val="FFFFFF"/>
              </a:solidFill>
              <a:highlight>
                <a:srgbClr val="00FF00"/>
              </a:highligh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0" name="表 9">
            <a:extLst>
              <a:ext uri="{FF2B5EF4-FFF2-40B4-BE49-F238E27FC236}">
                <a16:creationId xmlns:a16="http://schemas.microsoft.com/office/drawing/2014/main" id="{92703C84-06A6-43A6-A2C1-D1768BB22425}"/>
              </a:ext>
            </a:extLst>
          </p:cNvPr>
          <p:cNvGraphicFramePr>
            <a:graphicFrameLocks noGrp="1"/>
          </p:cNvGraphicFramePr>
          <p:nvPr>
            <p:extLst>
              <p:ext uri="{D42A27DB-BD31-4B8C-83A1-F6EECF244321}">
                <p14:modId xmlns:p14="http://schemas.microsoft.com/office/powerpoint/2010/main" val="4219225836"/>
              </p:ext>
            </p:extLst>
          </p:nvPr>
        </p:nvGraphicFramePr>
        <p:xfrm>
          <a:off x="246105" y="620688"/>
          <a:ext cx="8656652" cy="4312920"/>
        </p:xfrm>
        <a:graphic>
          <a:graphicData uri="http://schemas.openxmlformats.org/drawingml/2006/table">
            <a:tbl>
              <a:tblPr firstRow="1" bandRow="1">
                <a:tableStyleId>{073A0DAA-6AF3-43AB-8588-CEC1D06C72B9}</a:tableStyleId>
              </a:tblPr>
              <a:tblGrid>
                <a:gridCol w="2423863">
                  <a:extLst>
                    <a:ext uri="{9D8B030D-6E8A-4147-A177-3AD203B41FA5}">
                      <a16:colId xmlns:a16="http://schemas.microsoft.com/office/drawing/2014/main" val="20000"/>
                    </a:ext>
                  </a:extLst>
                </a:gridCol>
                <a:gridCol w="6232789">
                  <a:extLst>
                    <a:ext uri="{9D8B030D-6E8A-4147-A177-3AD203B41FA5}">
                      <a16:colId xmlns:a16="http://schemas.microsoft.com/office/drawing/2014/main" val="20001"/>
                    </a:ext>
                  </a:extLst>
                </a:gridCol>
              </a:tblGrid>
              <a:tr h="370840">
                <a:tc>
                  <a:txBody>
                    <a:bodyPr/>
                    <a:lstStyle/>
                    <a:p>
                      <a:r>
                        <a:rPr kumimoji="1" lang="en-US" dirty="0">
                          <a:latin typeface="Calibri" panose="020F0502020204030204" pitchFamily="34" charset="0"/>
                          <a:ea typeface="Calibri" panose="020F0502020204030204" pitchFamily="34" charset="0"/>
                          <a:cs typeface="Calibri" panose="020F0502020204030204" pitchFamily="34" charset="0"/>
                        </a:rPr>
                        <a:t>Period</a:t>
                      </a:r>
                    </a:p>
                  </a:txBody>
                  <a:tcPr/>
                </a:tc>
                <a:tc>
                  <a:txBody>
                    <a:bodyPr/>
                    <a:lstStyle/>
                    <a:p>
                      <a:r>
                        <a:rPr kumimoji="1" lang="en-US" dirty="0">
                          <a:latin typeface="Calibri" panose="020F0502020204030204" pitchFamily="34" charset="0"/>
                          <a:ea typeface="Calibri" panose="020F0502020204030204" pitchFamily="34" charset="0"/>
                          <a:cs typeface="Calibri" panose="020F0502020204030204" pitchFamily="34" charset="0"/>
                        </a:rPr>
                        <a:t>Name (Number of Participating Labs)</a:t>
                      </a:r>
                    </a:p>
                  </a:txBody>
                  <a:tcPr/>
                </a:tc>
                <a:extLst>
                  <a:ext uri="{0D108BD9-81ED-4DB2-BD59-A6C34878D82A}">
                    <a16:rowId xmlns:a16="http://schemas.microsoft.com/office/drawing/2014/main" val="10000"/>
                  </a:ext>
                </a:extLst>
              </a:tr>
              <a:tr h="370840">
                <a:tc>
                  <a:txBody>
                    <a:bodyPr/>
                    <a:lstStyle/>
                    <a:p>
                      <a:r>
                        <a:rPr kumimoji="1" lang="en-US" dirty="0">
                          <a:latin typeface="Calibri" panose="020F0502020204030204" pitchFamily="34" charset="0"/>
                          <a:ea typeface="Calibri" panose="020F0502020204030204" pitchFamily="34" charset="0"/>
                          <a:cs typeface="Calibri" panose="020F0502020204030204" pitchFamily="34" charset="0"/>
                        </a:rPr>
                        <a:t>1st (1997-2001)</a:t>
                      </a:r>
                    </a:p>
                  </a:txBody>
                  <a:tcPr/>
                </a:tc>
                <a:tc>
                  <a:txBody>
                    <a:bodyPr/>
                    <a:lstStyle/>
                    <a:p>
                      <a:r>
                        <a:rPr kumimoji="1" lang="en-US" altLang="ja-JP" dirty="0">
                          <a:latin typeface="Calibri" panose="020F0502020204030204" pitchFamily="34" charset="0"/>
                          <a:ea typeface="Calibri" panose="020F0502020204030204" pitchFamily="34" charset="0"/>
                          <a:cs typeface="Calibri" panose="020F0502020204030204" pitchFamily="34" charset="0"/>
                        </a:rPr>
                        <a:t>The Special Program on </a:t>
                      </a:r>
                      <a:r>
                        <a:rPr kumimoji="1" lang="en-US" dirty="0">
                          <a:latin typeface="Calibri" panose="020F0502020204030204" pitchFamily="34" charset="0"/>
                          <a:ea typeface="Calibri" panose="020F0502020204030204" pitchFamily="34" charset="0"/>
                          <a:cs typeface="Calibri" panose="020F0502020204030204" pitchFamily="34" charset="0"/>
                        </a:rPr>
                        <a:t>Agricultural Chemistry (10 labs)</a:t>
                      </a:r>
                    </a:p>
                  </a:txBody>
                  <a:tcPr/>
                </a:tc>
                <a:extLst>
                  <a:ext uri="{0D108BD9-81ED-4DB2-BD59-A6C34878D82A}">
                    <a16:rowId xmlns:a16="http://schemas.microsoft.com/office/drawing/2014/main" val="10001"/>
                  </a:ext>
                </a:extLst>
              </a:tr>
              <a:tr h="370840">
                <a:tc>
                  <a:txBody>
                    <a:bodyPr/>
                    <a:lstStyle/>
                    <a:p>
                      <a:r>
                        <a:rPr kumimoji="1" lang="en-US" dirty="0">
                          <a:latin typeface="Calibri" panose="020F0502020204030204" pitchFamily="34" charset="0"/>
                          <a:ea typeface="Calibri" panose="020F0502020204030204" pitchFamily="34" charset="0"/>
                          <a:cs typeface="Calibri" panose="020F0502020204030204" pitchFamily="34" charset="0"/>
                        </a:rPr>
                        <a:t>2nd (2002-2006)</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latin typeface="Calibri" panose="020F0502020204030204" pitchFamily="34" charset="0"/>
                          <a:ea typeface="Calibri" panose="020F0502020204030204" pitchFamily="34" charset="0"/>
                          <a:cs typeface="Calibri" panose="020F0502020204030204" pitchFamily="34" charset="0"/>
                        </a:rPr>
                        <a:t>The Special Program on Agricultural Chemistry </a:t>
                      </a:r>
                      <a:r>
                        <a:rPr kumimoji="1" lang="en-US" dirty="0">
                          <a:latin typeface="Calibri" panose="020F0502020204030204" pitchFamily="34" charset="0"/>
                          <a:ea typeface="Calibri" panose="020F0502020204030204" pitchFamily="34" charset="0"/>
                          <a:cs typeface="Calibri" panose="020F0502020204030204" pitchFamily="34" charset="0"/>
                        </a:rPr>
                        <a:t>(15 labs)</a:t>
                      </a:r>
                    </a:p>
                  </a:txBody>
                  <a:tcPr/>
                </a:tc>
                <a:extLst>
                  <a:ext uri="{0D108BD9-81ED-4DB2-BD59-A6C34878D82A}">
                    <a16:rowId xmlns:a16="http://schemas.microsoft.com/office/drawing/2014/main" val="10002"/>
                  </a:ext>
                </a:extLst>
              </a:tr>
              <a:tr h="370840">
                <a:tc>
                  <a:txBody>
                    <a:bodyPr/>
                    <a:lstStyle/>
                    <a:p>
                      <a:r>
                        <a:rPr kumimoji="1" lang="en-US" dirty="0">
                          <a:latin typeface="Calibri" panose="020F0502020204030204" pitchFamily="34" charset="0"/>
                          <a:ea typeface="Calibri" panose="020F0502020204030204" pitchFamily="34" charset="0"/>
                          <a:cs typeface="Calibri" panose="020F0502020204030204" pitchFamily="34" charset="0"/>
                        </a:rPr>
                        <a:t>3rd (2007-2012)</a:t>
                      </a:r>
                    </a:p>
                  </a:txBody>
                  <a:tcPr/>
                </a:tc>
                <a:tc>
                  <a:txBody>
                    <a:bodyPr/>
                    <a:lstStyle/>
                    <a:p>
                      <a:r>
                        <a:rPr kumimoji="1" lang="en-US" dirty="0">
                          <a:latin typeface="Calibri" panose="020F0502020204030204" pitchFamily="34" charset="0"/>
                          <a:ea typeface="Calibri" panose="020F0502020204030204" pitchFamily="34" charset="0"/>
                          <a:cs typeface="Calibri" panose="020F0502020204030204" pitchFamily="34" charset="0"/>
                        </a:rPr>
                        <a:t>Special English Program in Biosphere Fundamental Science (40 labs)</a:t>
                      </a:r>
                    </a:p>
                  </a:txBody>
                  <a:tcPr/>
                </a:tc>
                <a:extLst>
                  <a:ext uri="{0D108BD9-81ED-4DB2-BD59-A6C34878D82A}">
                    <a16:rowId xmlns:a16="http://schemas.microsoft.com/office/drawing/2014/main" val="10003"/>
                  </a:ext>
                </a:extLst>
              </a:tr>
              <a:tr h="370840">
                <a:tc>
                  <a:txBody>
                    <a:bodyPr/>
                    <a:lstStyle/>
                    <a:p>
                      <a:r>
                        <a:rPr kumimoji="1" lang="en-US" dirty="0">
                          <a:latin typeface="Calibri" panose="020F0502020204030204" pitchFamily="34" charset="0"/>
                          <a:ea typeface="Calibri" panose="020F0502020204030204" pitchFamily="34" charset="0"/>
                          <a:cs typeface="Calibri" panose="020F0502020204030204" pitchFamily="34" charset="0"/>
                        </a:rPr>
                        <a:t>4th (2013-2017)</a:t>
                      </a:r>
                    </a:p>
                  </a:txBody>
                  <a:tcPr/>
                </a:tc>
                <a:tc>
                  <a:txBody>
                    <a:bodyPr/>
                    <a:lstStyle/>
                    <a:p>
                      <a:r>
                        <a:rPr kumimoji="1" lang="en-US" dirty="0">
                          <a:latin typeface="Calibri" panose="020F0502020204030204" pitchFamily="34" charset="0"/>
                          <a:ea typeface="Calibri" panose="020F0502020204030204" pitchFamily="34" charset="0"/>
                          <a:cs typeface="Calibri" panose="020F0502020204030204" pitchFamily="34" charset="0"/>
                        </a:rPr>
                        <a:t>Special English Program in Biosphere Sustainability Science </a:t>
                      </a:r>
                      <a:r>
                        <a:rPr kumimoji="1" lang="en-US" dirty="0">
                          <a:solidFill>
                            <a:schemeClr val="tx1"/>
                          </a:solidFill>
                          <a:latin typeface="Calibri" panose="020F0502020204030204" pitchFamily="34" charset="0"/>
                          <a:ea typeface="Calibri" panose="020F0502020204030204" pitchFamily="34" charset="0"/>
                          <a:cs typeface="Calibri" panose="020F0502020204030204" pitchFamily="34" charset="0"/>
                        </a:rPr>
                        <a:t>(43</a:t>
                      </a:r>
                      <a:r>
                        <a:rPr kumimoji="1" lang="en-US" dirty="0">
                          <a:latin typeface="Calibri" panose="020F0502020204030204" pitchFamily="34" charset="0"/>
                          <a:ea typeface="Calibri" panose="020F0502020204030204" pitchFamily="34" charset="0"/>
                          <a:cs typeface="Calibri" panose="020F0502020204030204" pitchFamily="34" charset="0"/>
                        </a:rPr>
                        <a:t> labs)</a:t>
                      </a:r>
                    </a:p>
                  </a:txBody>
                  <a:tcPr/>
                </a:tc>
                <a:extLst>
                  <a:ext uri="{0D108BD9-81ED-4DB2-BD59-A6C34878D82A}">
                    <a16:rowId xmlns:a16="http://schemas.microsoft.com/office/drawing/2014/main" val="10004"/>
                  </a:ext>
                </a:extLst>
              </a:tr>
              <a:tr h="370840">
                <a:tc>
                  <a:txBody>
                    <a:bodyPr/>
                    <a:lstStyle/>
                    <a:p>
                      <a:r>
                        <a:rPr kumimoji="1" lang="en-US" dirty="0">
                          <a:solidFill>
                            <a:schemeClr val="tx1"/>
                          </a:solidFill>
                          <a:latin typeface="Calibri" panose="020F0502020204030204" pitchFamily="34" charset="0"/>
                          <a:ea typeface="Calibri" panose="020F0502020204030204" pitchFamily="34" charset="0"/>
                          <a:cs typeface="Calibri" panose="020F0502020204030204" pitchFamily="34" charset="0"/>
                        </a:rPr>
                        <a:t>5th (201</a:t>
                      </a:r>
                      <a:r>
                        <a:rPr kumimoji="1" lang="en-US" altLang="ja-JP" dirty="0">
                          <a:solidFill>
                            <a:schemeClr val="tx1"/>
                          </a:solidFill>
                          <a:latin typeface="Calibri" panose="020F0502020204030204" pitchFamily="34" charset="0"/>
                          <a:ea typeface="Calibri" panose="020F0502020204030204" pitchFamily="34" charset="0"/>
                          <a:cs typeface="Calibri" panose="020F0502020204030204" pitchFamily="34" charset="0"/>
                        </a:rPr>
                        <a:t>8</a:t>
                      </a:r>
                      <a:r>
                        <a:rPr kumimoji="1" lang="en-US" dirty="0">
                          <a:solidFill>
                            <a:schemeClr val="tx1"/>
                          </a:solidFill>
                          <a:latin typeface="Calibri" panose="020F0502020204030204" pitchFamily="34" charset="0"/>
                          <a:ea typeface="Calibri" panose="020F0502020204030204" pitchFamily="34" charset="0"/>
                          <a:cs typeface="Calibri" panose="020F0502020204030204" pitchFamily="34" charset="0"/>
                        </a:rPr>
                        <a:t>-202</a:t>
                      </a:r>
                      <a:r>
                        <a:rPr kumimoji="1" lang="en-US" altLang="ja-JP" dirty="0">
                          <a:solidFill>
                            <a:schemeClr val="tx1"/>
                          </a:solidFill>
                          <a:latin typeface="Calibri" panose="020F0502020204030204" pitchFamily="34" charset="0"/>
                          <a:ea typeface="Calibri" panose="020F0502020204030204" pitchFamily="34" charset="0"/>
                          <a:cs typeface="Calibri" panose="020F0502020204030204" pitchFamily="34" charset="0"/>
                        </a:rPr>
                        <a:t>1</a:t>
                      </a:r>
                      <a:r>
                        <a:rPr kumimoji="1" lang="en-US"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r>
                        <a:rPr kumimoji="1" lang="en-US" dirty="0">
                          <a:solidFill>
                            <a:schemeClr val="tx1"/>
                          </a:solidFill>
                          <a:latin typeface="Calibri" panose="020F0502020204030204" pitchFamily="34" charset="0"/>
                          <a:ea typeface="Calibri" panose="020F0502020204030204" pitchFamily="34" charset="0"/>
                          <a:cs typeface="Calibri" panose="020F0502020204030204" pitchFamily="34" charset="0"/>
                        </a:rPr>
                        <a:t>Global Education Program for Agriscience Frontiers (43 labs [2018])</a:t>
                      </a:r>
                    </a:p>
                  </a:txBody>
                  <a:tcPr/>
                </a:tc>
                <a:extLst>
                  <a:ext uri="{0D108BD9-81ED-4DB2-BD59-A6C34878D82A}">
                    <a16:rowId xmlns:a16="http://schemas.microsoft.com/office/drawing/2014/main" val="1536118169"/>
                  </a:ext>
                </a:extLst>
              </a:tr>
              <a:tr h="0">
                <a:tc>
                  <a:txBody>
                    <a:bodyPr/>
                    <a:lstStyle/>
                    <a:p>
                      <a:r>
                        <a:rPr kumimoji="1" lang="en-US" dirty="0">
                          <a:solidFill>
                            <a:schemeClr val="tx1"/>
                          </a:solidFill>
                          <a:latin typeface="Calibri" panose="020F0502020204030204" pitchFamily="34" charset="0"/>
                          <a:ea typeface="Calibri" panose="020F0502020204030204" pitchFamily="34" charset="0"/>
                          <a:cs typeface="Calibri" panose="020F0502020204030204" pitchFamily="34" charset="0"/>
                        </a:rPr>
                        <a:t>6</a:t>
                      </a:r>
                      <a:r>
                        <a:rPr kumimoji="1" lang="en-US" altLang="ja-JP" dirty="0">
                          <a:solidFill>
                            <a:schemeClr val="tx1"/>
                          </a:solidFill>
                          <a:latin typeface="Calibri" panose="020F0502020204030204" pitchFamily="34" charset="0"/>
                          <a:ea typeface="Calibri" panose="020F0502020204030204" pitchFamily="34" charset="0"/>
                          <a:cs typeface="Calibri" panose="020F0502020204030204" pitchFamily="34" charset="0"/>
                        </a:rPr>
                        <a:t>th(2022-2024)</a:t>
                      </a:r>
                      <a:endParaRPr kumimoji="1"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solidFill>
                            <a:schemeClr val="tx1"/>
                          </a:solidFill>
                          <a:latin typeface="Calibri" panose="020F0502020204030204" pitchFamily="34" charset="0"/>
                          <a:ea typeface="Calibri" panose="020F0502020204030204" pitchFamily="34" charset="0"/>
                          <a:cs typeface="Calibri" panose="020F0502020204030204" pitchFamily="34" charset="0"/>
                        </a:rPr>
                        <a:t>Global Education Program for Agriscience Frontiers (36 labs [2024])</a:t>
                      </a:r>
                    </a:p>
                  </a:txBody>
                  <a:tcPr/>
                </a:tc>
                <a:extLst>
                  <a:ext uri="{0D108BD9-81ED-4DB2-BD59-A6C34878D82A}">
                    <a16:rowId xmlns:a16="http://schemas.microsoft.com/office/drawing/2014/main" val="9021303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solidFill>
                            <a:srgbClr val="FF0000"/>
                          </a:solidFill>
                          <a:latin typeface="Calibri" panose="020F0502020204030204" pitchFamily="34" charset="0"/>
                          <a:ea typeface="Calibri" panose="020F0502020204030204" pitchFamily="34" charset="0"/>
                          <a:cs typeface="Calibri" panose="020F0502020204030204" pitchFamily="34" charset="0"/>
                        </a:rPr>
                        <a:t>7th(2025-2027)</a:t>
                      </a:r>
                    </a:p>
                    <a:p>
                      <a:endParaRPr kumimoji="1" lang="en-US" dirty="0">
                        <a:solidFill>
                          <a:srgbClr val="FF0000"/>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a:solidFill>
                            <a:srgbClr val="FF0000"/>
                          </a:solidFill>
                          <a:latin typeface="Calibri" panose="020F0502020204030204" pitchFamily="34" charset="0"/>
                          <a:ea typeface="Calibri" panose="020F0502020204030204" pitchFamily="34" charset="0"/>
                          <a:cs typeface="Calibri" panose="020F0502020204030204" pitchFamily="34" charset="0"/>
                        </a:rPr>
                        <a:t>Global Education Program for Agriscience Frontiers (35 labs [as of 2026])</a:t>
                      </a:r>
                    </a:p>
                  </a:txBody>
                  <a:tcPr/>
                </a:tc>
                <a:extLst>
                  <a:ext uri="{0D108BD9-81ED-4DB2-BD59-A6C34878D82A}">
                    <a16:rowId xmlns:a16="http://schemas.microsoft.com/office/drawing/2014/main" val="823596343"/>
                  </a:ext>
                </a:extLst>
              </a:tr>
            </a:tbl>
          </a:graphicData>
        </a:graphic>
      </p:graphicFrame>
      <p:sp>
        <p:nvSpPr>
          <p:cNvPr id="11" name="コンテンツ プレースホルダ 2">
            <a:extLst>
              <a:ext uri="{FF2B5EF4-FFF2-40B4-BE49-F238E27FC236}">
                <a16:creationId xmlns:a16="http://schemas.microsoft.com/office/drawing/2014/main" id="{4207E8BD-9DD1-4300-9AE2-4DC56E93FEB1}"/>
              </a:ext>
            </a:extLst>
          </p:cNvPr>
          <p:cNvSpPr txBox="1">
            <a:spLocks/>
          </p:cNvSpPr>
          <p:nvPr/>
        </p:nvSpPr>
        <p:spPr>
          <a:xfrm>
            <a:off x="132723" y="4869160"/>
            <a:ext cx="9011277" cy="1440160"/>
          </a:xfrm>
        </p:spPr>
        <p:txBody>
          <a:bodyPr>
            <a:noAutofit/>
          </a:bodyPr>
          <a:lstStyle>
            <a:lvl1pPr marL="342900" indent="-342900" algn="l" rtl="0" eaLnBrk="1" fontAlgn="base" hangingPunct="1">
              <a:spcBef>
                <a:spcPct val="20000"/>
              </a:spcBef>
              <a:spcAft>
                <a:spcPct val="0"/>
              </a:spcAft>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400">
                <a:solidFill>
                  <a:schemeClr val="tx1"/>
                </a:solidFill>
                <a:latin typeface="+mn-lt"/>
                <a:ea typeface="+mn-ea"/>
              </a:defRPr>
            </a:lvl2pPr>
            <a:lvl3pPr marL="1143000" indent="-228600" algn="l" rtl="0" eaLnBrk="1" fontAlgn="base" hangingPunct="1">
              <a:spcBef>
                <a:spcPct val="20000"/>
              </a:spcBef>
              <a:spcAft>
                <a:spcPct val="0"/>
              </a:spcAft>
              <a:buChar char="•"/>
              <a:defRPr kumimoji="1" sz="20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285750" indent="-285750">
              <a:spcBef>
                <a:spcPts val="1200"/>
              </a:spcBef>
              <a:buFont typeface="Arial" panose="020B0604020202020204" pitchFamily="34" charset="0"/>
              <a:buChar char="•"/>
            </a:pPr>
            <a:r>
              <a:rPr lang="ja-JP" altLang="ja-JP" sz="1200" dirty="0">
                <a:latin typeface="Calibri" panose="020F0502020204030204" pitchFamily="34" charset="0"/>
                <a:cs typeface="Calibri" panose="020F0502020204030204" pitchFamily="34" charset="0"/>
              </a:rPr>
              <a:t>A master’s and doctoral program primarily for international students from ASEAN and other countries, designed to train professionals who can contribute both to their home countries and to Japan.</a:t>
            </a:r>
            <a:endParaRPr lang="en-US" altLang="ja-JP" sz="1200" dirty="0">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1200"/>
              </a:spcBef>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A program with </a:t>
            </a:r>
            <a:r>
              <a:rPr lang="ja-JP" altLang="ja-JP" sz="1200" dirty="0">
                <a:latin typeface="Calibri" panose="020F0502020204030204" pitchFamily="34" charset="0"/>
                <a:cs typeface="Calibri" panose="020F0502020204030204" pitchFamily="34" charset="0"/>
              </a:rPr>
              <a:t>25 years of experience providing </a:t>
            </a:r>
            <a:r>
              <a:rPr lang="en-US" altLang="ja-JP" sz="1200" dirty="0">
                <a:latin typeface="Calibri" panose="020F0502020204030204" pitchFamily="34" charset="0"/>
                <a:ea typeface="Calibri" panose="020F0502020204030204" pitchFamily="34" charset="0"/>
                <a:cs typeface="Calibri" panose="020F0502020204030204" pitchFamily="34" charset="0"/>
              </a:rPr>
              <a:t>English-based </a:t>
            </a:r>
            <a:r>
              <a:rPr lang="ja-JP" altLang="ja-JP" sz="1200" dirty="0">
                <a:latin typeface="Calibri" panose="020F0502020204030204" pitchFamily="34" charset="0"/>
                <a:cs typeface="Calibri" panose="020F0502020204030204" pitchFamily="34" charset="0"/>
              </a:rPr>
              <a:t>research supervision and education </a:t>
            </a:r>
            <a:r>
              <a:rPr lang="en-US" sz="1200" dirty="0">
                <a:latin typeface="Calibri" panose="020F0502020204030204" pitchFamily="34" charset="0"/>
                <a:ea typeface="Calibri" panose="020F0502020204030204" pitchFamily="34" charset="0"/>
                <a:cs typeface="Calibri" panose="020F0502020204030204" pitchFamily="34" charset="0"/>
              </a:rPr>
              <a:t>for international students primarily in the biosciences, now also combining environmental fields.</a:t>
            </a:r>
          </a:p>
          <a:p>
            <a:pPr marL="285750" indent="-285750">
              <a:spcBef>
                <a:spcPts val="1200"/>
              </a:spcBef>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Of </a:t>
            </a:r>
            <a:r>
              <a:rPr lang="en-US" altLang="ja-JP" sz="1200" dirty="0">
                <a:latin typeface="Calibri" panose="020F0502020204030204" pitchFamily="34" charset="0"/>
                <a:ea typeface="Calibri" panose="020F0502020204030204" pitchFamily="34" charset="0"/>
                <a:cs typeface="Calibri" panose="020F0502020204030204" pitchFamily="34" charset="0"/>
              </a:rPr>
              <a:t>71</a:t>
            </a:r>
            <a:r>
              <a:rPr lang="en-US" sz="1200" dirty="0">
                <a:latin typeface="Calibri" panose="020F0502020204030204" pitchFamily="34" charset="0"/>
                <a:ea typeface="Calibri" panose="020F0502020204030204" pitchFamily="34" charset="0"/>
                <a:cs typeface="Calibri" panose="020F0502020204030204" pitchFamily="34" charset="0"/>
              </a:rPr>
              <a:t> international graduate students in agriculture, 46 (over half) are enrolled in the Special English Course (May 1, 2026)</a:t>
            </a:r>
          </a:p>
        </p:txBody>
      </p:sp>
    </p:spTree>
    <p:extLst>
      <p:ext uri="{BB962C8B-B14F-4D97-AF65-F5344CB8AC3E}">
        <p14:creationId xmlns:p14="http://schemas.microsoft.com/office/powerpoint/2010/main" val="14067053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BD5E0E-0FA2-48D3-9AA6-ED66E203BB0D}"/>
              </a:ext>
            </a:extLst>
          </p:cNvPr>
          <p:cNvSpPr>
            <a:spLocks noGrp="1"/>
          </p:cNvSpPr>
          <p:nvPr>
            <p:ph type="title"/>
          </p:nvPr>
        </p:nvSpPr>
        <p:spPr>
          <a:prstGeom prst="rect">
            <a:avLst/>
          </a:prstGeom>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Special English Program: </a:t>
            </a:r>
            <a:b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br>
            <a:r>
              <a:rPr kumimoji="1" lang="en-US" sz="19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900" b="1" dirty="0">
                <a:solidFill>
                  <a:srgbClr val="FFFFFF"/>
                </a:solidFill>
                <a:latin typeface="Calibri" panose="020F0502020204030204" pitchFamily="34" charset="0"/>
                <a:ea typeface="Calibri" panose="020F0502020204030204" pitchFamily="34" charset="0"/>
                <a:cs typeface="Calibri" panose="020F0502020204030204" pitchFamily="34" charset="0"/>
              </a:rPr>
              <a:t>Three</a:t>
            </a:r>
            <a:r>
              <a:rPr kumimoji="1" lang="en-US" sz="1900" b="1" dirty="0">
                <a:solidFill>
                  <a:srgbClr val="FFFFFF"/>
                </a:solidFill>
                <a:latin typeface="Calibri" panose="020F0502020204030204" pitchFamily="34" charset="0"/>
                <a:ea typeface="Calibri" panose="020F0502020204030204" pitchFamily="34" charset="0"/>
                <a:cs typeface="Calibri" panose="020F0502020204030204" pitchFamily="34" charset="0"/>
              </a:rPr>
              <a:t> Focused </a:t>
            </a:r>
            <a:r>
              <a:rPr lang="en-US" sz="1900" b="1" dirty="0">
                <a:solidFill>
                  <a:srgbClr val="FFFFFF"/>
                </a:solidFill>
                <a:latin typeface="Calibri" panose="020F0502020204030204" pitchFamily="34" charset="0"/>
                <a:ea typeface="Calibri" panose="020F0502020204030204" pitchFamily="34" charset="0"/>
                <a:cs typeface="Calibri" panose="020F0502020204030204" pitchFamily="34" charset="0"/>
              </a:rPr>
              <a:t>R</a:t>
            </a:r>
            <a:r>
              <a:rPr kumimoji="1" lang="en-US" sz="1900" b="1" dirty="0">
                <a:solidFill>
                  <a:srgbClr val="FFFFFF"/>
                </a:solidFill>
                <a:latin typeface="Calibri" panose="020F0502020204030204" pitchFamily="34" charset="0"/>
                <a:ea typeface="Calibri" panose="020F0502020204030204" pitchFamily="34" charset="0"/>
                <a:cs typeface="Calibri" panose="020F0502020204030204" pitchFamily="34" charset="0"/>
              </a:rPr>
              <a:t>esearch </a:t>
            </a:r>
            <a:r>
              <a:rPr lang="en-US" sz="1900" b="1" dirty="0">
                <a:solidFill>
                  <a:srgbClr val="FFFFFF"/>
                </a:solidFill>
                <a:latin typeface="Calibri" panose="020F0502020204030204" pitchFamily="34" charset="0"/>
                <a:ea typeface="Calibri" panose="020F0502020204030204" pitchFamily="34" charset="0"/>
                <a:cs typeface="Calibri" panose="020F0502020204030204" pitchFamily="34" charset="0"/>
              </a:rPr>
              <a:t>A</a:t>
            </a:r>
            <a:r>
              <a:rPr kumimoji="1" lang="en-US" sz="1900" b="1" dirty="0">
                <a:solidFill>
                  <a:srgbClr val="FFFFFF"/>
                </a:solidFill>
                <a:latin typeface="Calibri" panose="020F0502020204030204" pitchFamily="34" charset="0"/>
                <a:ea typeface="Calibri" panose="020F0502020204030204" pitchFamily="34" charset="0"/>
                <a:cs typeface="Calibri" panose="020F0502020204030204" pitchFamily="34" charset="0"/>
              </a:rPr>
              <a:t>reas Based on Bioscience and Participating Labs</a:t>
            </a:r>
          </a:p>
        </p:txBody>
      </p:sp>
      <p:sp>
        <p:nvSpPr>
          <p:cNvPr id="22" name="コンテンツ プレースホルダ 2">
            <a:extLst>
              <a:ext uri="{FF2B5EF4-FFF2-40B4-BE49-F238E27FC236}">
                <a16:creationId xmlns:a16="http://schemas.microsoft.com/office/drawing/2014/main" id="{9654D5D3-893F-4C1C-AEC4-DC55F79935E7}"/>
              </a:ext>
            </a:extLst>
          </p:cNvPr>
          <p:cNvSpPr txBox="1">
            <a:spLocks/>
          </p:cNvSpPr>
          <p:nvPr/>
        </p:nvSpPr>
        <p:spPr bwMode="auto">
          <a:xfrm>
            <a:off x="6156176" y="5534074"/>
            <a:ext cx="2310202" cy="396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defRPr kumimoji="1" sz="2800">
                <a:solidFill>
                  <a:schemeClr val="tx1"/>
                </a:solidFill>
                <a:latin typeface="+mj-ea"/>
                <a:ea typeface="+mj-ea"/>
                <a:cs typeface="+mn-cs"/>
              </a:defRPr>
            </a:lvl1pPr>
            <a:lvl2pPr marL="742950" indent="-285750" algn="l" rtl="0" eaLnBrk="1" fontAlgn="base" hangingPunct="1">
              <a:spcBef>
                <a:spcPct val="20000"/>
              </a:spcBef>
              <a:spcAft>
                <a:spcPct val="0"/>
              </a:spcAft>
              <a:buChar char="–"/>
              <a:defRPr kumimoji="1" sz="2400">
                <a:solidFill>
                  <a:schemeClr val="tx1"/>
                </a:solidFill>
                <a:latin typeface="+mj-ea"/>
                <a:ea typeface="+mj-ea"/>
              </a:defRPr>
            </a:lvl2pPr>
            <a:lvl3pPr marL="1143000" indent="-228600" algn="l" rtl="0" eaLnBrk="1" fontAlgn="base" hangingPunct="1">
              <a:spcBef>
                <a:spcPct val="20000"/>
              </a:spcBef>
              <a:spcAft>
                <a:spcPct val="0"/>
              </a:spcAft>
              <a:buChar char="•"/>
              <a:defRPr kumimoji="1" sz="2000">
                <a:solidFill>
                  <a:schemeClr val="tx1"/>
                </a:solidFill>
                <a:latin typeface="+mj-ea"/>
                <a:ea typeface="+mj-ea"/>
              </a:defRPr>
            </a:lvl3pPr>
            <a:lvl4pPr marL="1600200" indent="-228600" algn="l" rtl="0" eaLnBrk="1" fontAlgn="base" hangingPunct="1">
              <a:spcBef>
                <a:spcPct val="20000"/>
              </a:spcBef>
              <a:spcAft>
                <a:spcPct val="0"/>
              </a:spcAft>
              <a:buChar char="–"/>
              <a:defRPr kumimoji="1" sz="2000">
                <a:solidFill>
                  <a:schemeClr val="tx1"/>
                </a:solidFill>
                <a:latin typeface="+mj-ea"/>
                <a:ea typeface="+mj-ea"/>
              </a:defRPr>
            </a:lvl4pPr>
            <a:lvl5pPr marL="2057400" indent="-228600" algn="l" rtl="0" eaLnBrk="1" fontAlgn="base" hangingPunct="1">
              <a:spcBef>
                <a:spcPct val="20000"/>
              </a:spcBef>
              <a:spcAft>
                <a:spcPct val="0"/>
              </a:spcAft>
              <a:buChar char="»"/>
              <a:defRPr kumimoji="1" sz="2000">
                <a:solidFill>
                  <a:schemeClr val="tx1"/>
                </a:solidFill>
                <a:latin typeface="+mj-ea"/>
                <a:ea typeface="+mj-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ctr">
              <a:lnSpc>
                <a:spcPts val="2340"/>
              </a:lnSpc>
              <a:spcBef>
                <a:spcPts val="1600"/>
              </a:spcBef>
            </a:pPr>
            <a:r>
              <a:rPr lang="en-US" sz="1400" b="1" dirty="0">
                <a:latin typeface="Calibri" panose="020F0502020204030204" pitchFamily="34" charset="0"/>
                <a:ea typeface="Calibri" panose="020F0502020204030204" pitchFamily="34" charset="0"/>
                <a:cs typeface="Calibri" panose="020F0502020204030204" pitchFamily="34" charset="0"/>
              </a:rPr>
              <a:t>(May 1, 2026)</a:t>
            </a:r>
          </a:p>
          <a:p>
            <a:pPr algn="ctr">
              <a:spcBef>
                <a:spcPts val="1600"/>
              </a:spcBef>
            </a:pPr>
            <a:endParaRPr lang="ja-JP" altLang="en-US" kern="0" dirty="0">
              <a:latin typeface="Calibri" panose="020F0502020204030204" pitchFamily="34" charset="0"/>
              <a:ea typeface="游ゴシック" panose="020B0400000000000000" pitchFamily="50" charset="-128"/>
              <a:cs typeface="Calibri" panose="020F0502020204030204" pitchFamily="34" charset="0"/>
            </a:endParaRPr>
          </a:p>
        </p:txBody>
      </p:sp>
      <p:grpSp>
        <p:nvGrpSpPr>
          <p:cNvPr id="3" name="図形グループ 16">
            <a:extLst>
              <a:ext uri="{FF2B5EF4-FFF2-40B4-BE49-F238E27FC236}">
                <a16:creationId xmlns:a16="http://schemas.microsoft.com/office/drawing/2014/main" id="{99E8CB44-BFA8-F627-711D-4CD1ED03DFDE}"/>
              </a:ext>
            </a:extLst>
          </p:cNvPr>
          <p:cNvGrpSpPr>
            <a:grpSpLocks/>
          </p:cNvGrpSpPr>
          <p:nvPr/>
        </p:nvGrpSpPr>
        <p:grpSpPr bwMode="auto">
          <a:xfrm>
            <a:off x="1320632" y="1280516"/>
            <a:ext cx="8797981" cy="4097897"/>
            <a:chOff x="2593624" y="1941585"/>
            <a:chExt cx="6904645" cy="3354676"/>
          </a:xfrm>
        </p:grpSpPr>
        <p:grpSp>
          <p:nvGrpSpPr>
            <p:cNvPr id="4" name="図形グループ 14">
              <a:extLst>
                <a:ext uri="{FF2B5EF4-FFF2-40B4-BE49-F238E27FC236}">
                  <a16:creationId xmlns:a16="http://schemas.microsoft.com/office/drawing/2014/main" id="{EDE61662-4D0B-60D9-63FC-2E81C9510DB7}"/>
                </a:ext>
              </a:extLst>
            </p:cNvPr>
            <p:cNvGrpSpPr>
              <a:grpSpLocks/>
            </p:cNvGrpSpPr>
            <p:nvPr/>
          </p:nvGrpSpPr>
          <p:grpSpPr bwMode="auto">
            <a:xfrm>
              <a:off x="2593624" y="2311371"/>
              <a:ext cx="5132510" cy="2984890"/>
              <a:chOff x="2594342" y="2311249"/>
              <a:chExt cx="5131108" cy="2984632"/>
            </a:xfrm>
          </p:grpSpPr>
          <p:sp>
            <p:nvSpPr>
              <p:cNvPr id="8" name="正方形/長方形 7">
                <a:extLst>
                  <a:ext uri="{FF2B5EF4-FFF2-40B4-BE49-F238E27FC236}">
                    <a16:creationId xmlns:a16="http://schemas.microsoft.com/office/drawing/2014/main" id="{46C02E5B-D0DF-EDA8-AE9F-76BA837487A0}"/>
                  </a:ext>
                </a:extLst>
              </p:cNvPr>
              <p:cNvSpPr/>
              <p:nvPr/>
            </p:nvSpPr>
            <p:spPr>
              <a:xfrm>
                <a:off x="5902887" y="2315465"/>
                <a:ext cx="1533559" cy="1907615"/>
              </a:xfrm>
              <a:prstGeom prst="rect">
                <a:avLst/>
              </a:prstGeom>
              <a:gradFill flip="none" rotWithShape="1">
                <a:gsLst>
                  <a:gs pos="100000">
                    <a:srgbClr val="4BACC6">
                      <a:lumMod val="75000"/>
                      <a:shade val="30000"/>
                      <a:satMod val="115000"/>
                    </a:srgbClr>
                  </a:gs>
                  <a:gs pos="50000">
                    <a:srgbClr val="4BACC6">
                      <a:lumMod val="75000"/>
                      <a:shade val="67500"/>
                      <a:satMod val="115000"/>
                    </a:srgbClr>
                  </a:gs>
                  <a:gs pos="0">
                    <a:srgbClr val="4BACC6">
                      <a:lumMod val="75000"/>
                      <a:shade val="100000"/>
                      <a:satMod val="115000"/>
                    </a:srgbClr>
                  </a:gs>
                </a:gsLst>
                <a:path path="circle">
                  <a:fillToRect l="50000" t="50000" r="50000" b="50000"/>
                </a:path>
                <a:tileRect/>
              </a:gradFill>
              <a:ln w="9525" cap="flat" cmpd="sng" algn="ctr">
                <a:no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9" name="正方形/長方形 8">
                <a:extLst>
                  <a:ext uri="{FF2B5EF4-FFF2-40B4-BE49-F238E27FC236}">
                    <a16:creationId xmlns:a16="http://schemas.microsoft.com/office/drawing/2014/main" id="{78F45E83-DBF0-B772-9052-82C16EF24E88}"/>
                  </a:ext>
                </a:extLst>
              </p:cNvPr>
              <p:cNvSpPr/>
              <p:nvPr/>
            </p:nvSpPr>
            <p:spPr>
              <a:xfrm>
                <a:off x="4415288" y="2320663"/>
                <a:ext cx="1476505" cy="1894670"/>
              </a:xfrm>
              <a:prstGeom prst="rect">
                <a:avLst/>
              </a:prstGeom>
              <a:gradFill flip="none" rotWithShape="1">
                <a:gsLst>
                  <a:gs pos="100000">
                    <a:srgbClr val="008000">
                      <a:shade val="30000"/>
                      <a:satMod val="115000"/>
                    </a:srgbClr>
                  </a:gs>
                  <a:gs pos="50000">
                    <a:srgbClr val="008000">
                      <a:shade val="67500"/>
                      <a:satMod val="115000"/>
                    </a:srgbClr>
                  </a:gs>
                  <a:gs pos="0">
                    <a:srgbClr val="008000">
                      <a:shade val="100000"/>
                      <a:satMod val="115000"/>
                    </a:srgbClr>
                  </a:gs>
                </a:gsLst>
                <a:path path="circle">
                  <a:fillToRect l="50000" t="50000" r="50000" b="50000"/>
                </a:path>
                <a:tileRect/>
              </a:gradFill>
              <a:ln w="9525" cap="flat" cmpd="sng" algn="ctr">
                <a:no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13" name="台形 12">
                <a:extLst>
                  <a:ext uri="{FF2B5EF4-FFF2-40B4-BE49-F238E27FC236}">
                    <a16:creationId xmlns:a16="http://schemas.microsoft.com/office/drawing/2014/main" id="{8A50B6B5-460E-B44C-3392-65F6679EB987}"/>
                  </a:ext>
                </a:extLst>
              </p:cNvPr>
              <p:cNvSpPr/>
              <p:nvPr/>
            </p:nvSpPr>
            <p:spPr>
              <a:xfrm>
                <a:off x="2594342" y="4214390"/>
                <a:ext cx="5131108" cy="1081491"/>
              </a:xfrm>
              <a:prstGeom prst="trapezoid">
                <a:avLst>
                  <a:gd name="adj" fmla="val 28009"/>
                </a:avLst>
              </a:prstGeom>
              <a:gradFill flip="none" rotWithShape="1">
                <a:gsLst>
                  <a:gs pos="100000">
                    <a:srgbClr val="C0504D">
                      <a:shade val="30000"/>
                      <a:satMod val="115000"/>
                    </a:srgbClr>
                  </a:gs>
                  <a:gs pos="50000">
                    <a:srgbClr val="C0504D">
                      <a:shade val="67500"/>
                      <a:satMod val="115000"/>
                    </a:srgbClr>
                  </a:gs>
                  <a:gs pos="0">
                    <a:srgbClr val="C0504D">
                      <a:shade val="100000"/>
                      <a:satMod val="115000"/>
                    </a:srgbClr>
                  </a:gs>
                </a:gsLst>
                <a:path path="circle">
                  <a:fillToRect l="50000" t="50000" r="50000" b="50000"/>
                </a:path>
                <a:tileRect/>
              </a:gradFill>
              <a:ln w="9525" cap="flat" cmpd="sng" algn="ctr">
                <a:no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23" name="正方形/長方形 22">
                <a:extLst>
                  <a:ext uri="{FF2B5EF4-FFF2-40B4-BE49-F238E27FC236}">
                    <a16:creationId xmlns:a16="http://schemas.microsoft.com/office/drawing/2014/main" id="{52C3D583-55D7-A395-302B-5195DA507434}"/>
                  </a:ext>
                </a:extLst>
              </p:cNvPr>
              <p:cNvSpPr/>
              <p:nvPr/>
            </p:nvSpPr>
            <p:spPr>
              <a:xfrm>
                <a:off x="2881727" y="2311249"/>
                <a:ext cx="1528577" cy="1904085"/>
              </a:xfrm>
              <a:prstGeom prst="rect">
                <a:avLst/>
              </a:prstGeom>
              <a:gradFill flip="none" rotWithShape="1">
                <a:gsLst>
                  <a:gs pos="100000">
                    <a:schemeClr val="bg2">
                      <a:lumMod val="25000"/>
                      <a:shade val="30000"/>
                      <a:satMod val="115000"/>
                    </a:schemeClr>
                  </a:gs>
                  <a:gs pos="50000">
                    <a:srgbClr val="544D2A"/>
                  </a:gs>
                  <a:gs pos="0">
                    <a:srgbClr val="766E3E"/>
                  </a:gs>
                </a:gsLst>
                <a:path path="circle">
                  <a:fillToRect l="50000" t="50000" r="50000" b="50000"/>
                </a:path>
                <a:tileRect/>
              </a:gradFill>
              <a:ln w="9525" cap="flat" cmpd="sng" algn="ctr">
                <a:no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24" name="テキスト ボックス 7">
                <a:extLst>
                  <a:ext uri="{FF2B5EF4-FFF2-40B4-BE49-F238E27FC236}">
                    <a16:creationId xmlns:a16="http://schemas.microsoft.com/office/drawing/2014/main" id="{EE9926F5-4596-713F-D914-9377D5D7AC7D}"/>
                  </a:ext>
                </a:extLst>
              </p:cNvPr>
              <p:cNvSpPr txBox="1">
                <a:spLocks noChangeArrowheads="1"/>
              </p:cNvSpPr>
              <p:nvPr/>
            </p:nvSpPr>
            <p:spPr bwMode="auto">
              <a:xfrm>
                <a:off x="2801493" y="2402732"/>
                <a:ext cx="1651027" cy="1354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lvl="0" algn="ctr" defTabSz="457200" eaLnBrk="1" fontAlgn="auto" hangingPunct="1">
                  <a:spcBef>
                    <a:spcPct val="0"/>
                  </a:spcBef>
                  <a:spcAft>
                    <a:spcPts val="0"/>
                  </a:spcAft>
                  <a:buNone/>
                  <a:defRPr/>
                </a:pPr>
                <a:r>
                  <a:rPr lang="en-US" sz="900" b="1"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[Food production]</a:t>
                </a:r>
              </a:p>
              <a:p>
                <a:pPr lvl="0" algn="ctr" defTabSz="457200" eaLnBrk="1" fontAlgn="auto" hangingPunct="1">
                  <a:lnSpc>
                    <a:spcPts val="1400"/>
                  </a:lnSpc>
                  <a:spcBef>
                    <a:spcPct val="0"/>
                  </a:spcBef>
                  <a:spcAft>
                    <a:spcPts val="0"/>
                  </a:spcAft>
                  <a:buNone/>
                  <a:defRPr/>
                </a:pPr>
                <a:r>
                  <a:rPr lang="en-US" sz="9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[7</a:t>
                </a:r>
                <a:r>
                  <a:rPr lang="en-US" sz="900" dirty="0">
                    <a:solidFill>
                      <a:srgbClr val="FF0000"/>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 </a:t>
                </a: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labs]</a:t>
                </a:r>
              </a:p>
              <a:p>
                <a:pPr lvl="0" algn="ctr" defTabSz="457200" eaLnBrk="1" fontAlgn="auto" hangingPunct="1">
                  <a:lnSpc>
                    <a:spcPts val="1400"/>
                  </a:lnSpc>
                  <a:spcBef>
                    <a:spcPct val="0"/>
                  </a:spcBef>
                  <a:spcAft>
                    <a:spcPts val="0"/>
                  </a:spcAft>
                  <a:buNone/>
                  <a:defRPr/>
                </a:pPr>
                <a:r>
                  <a:rPr lang="en-US" sz="9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Crop Science</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Animal Function and Nutrition </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Vehicle Robotics</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Agricultural Bio-System Engineering </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Plant Nutrition</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Agricultural and Rural Development</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Plant Breeding</a:t>
                </a:r>
              </a:p>
            </p:txBody>
          </p:sp>
          <p:sp>
            <p:nvSpPr>
              <p:cNvPr id="25" name="テキスト ボックス 8">
                <a:extLst>
                  <a:ext uri="{FF2B5EF4-FFF2-40B4-BE49-F238E27FC236}">
                    <a16:creationId xmlns:a16="http://schemas.microsoft.com/office/drawing/2014/main" id="{B3C4F65F-FD27-8B1F-4FC5-E0EFFC1A176E}"/>
                  </a:ext>
                </a:extLst>
              </p:cNvPr>
              <p:cNvSpPr txBox="1">
                <a:spLocks noChangeArrowheads="1"/>
              </p:cNvSpPr>
              <p:nvPr/>
            </p:nvSpPr>
            <p:spPr bwMode="auto">
              <a:xfrm>
                <a:off x="4423495" y="2331773"/>
                <a:ext cx="1533559" cy="1827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lvl="0" algn="ctr" defTabSz="457200" eaLnBrk="1" fontAlgn="auto" hangingPunct="1">
                  <a:spcBef>
                    <a:spcPct val="0"/>
                  </a:spcBef>
                  <a:spcAft>
                    <a:spcPts val="0"/>
                  </a:spcAft>
                  <a:buNone/>
                  <a:defRPr/>
                </a:pPr>
                <a:r>
                  <a:rPr lang="en-US" sz="800" b="1"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[Environmental protection]</a:t>
                </a:r>
              </a:p>
              <a:p>
                <a:pPr lvl="0" algn="ctr" defTabSz="457200" eaLnBrk="1" fontAlgn="auto" hangingPunct="1">
                  <a:lnSpc>
                    <a:spcPts val="1400"/>
                  </a:lnSpc>
                  <a:spcBef>
                    <a:spcPct val="0"/>
                  </a:spcBef>
                  <a:spcAft>
                    <a:spcPts val="0"/>
                  </a:spcAft>
                  <a:buNone/>
                  <a:defRPr/>
                </a:pPr>
                <a:r>
                  <a:rPr lang="en-US" sz="8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a:t>
                </a:r>
                <a:r>
                  <a:rPr lang="en-US" sz="8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10</a:t>
                </a:r>
                <a:r>
                  <a:rPr lang="en-US" sz="800" dirty="0">
                    <a:solidFill>
                      <a:srgbClr val="FF0000"/>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 </a:t>
                </a:r>
                <a:r>
                  <a:rPr lang="en-US" sz="8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labs]</a:t>
                </a:r>
              </a:p>
              <a:p>
                <a:pPr lvl="0" algn="ctr" defTabSz="457200" eaLnBrk="1" fontAlgn="auto" hangingPunct="1">
                  <a:lnSpc>
                    <a:spcPts val="1200"/>
                  </a:lnSpc>
                  <a:spcBef>
                    <a:spcPct val="0"/>
                  </a:spcBef>
                  <a:spcAft>
                    <a:spcPts val="0"/>
                  </a:spcAft>
                  <a:buNone/>
                  <a:defRPr/>
                </a:pPr>
                <a:r>
                  <a:rPr lang="en-US" sz="8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Soil Science </a:t>
                </a:r>
              </a:p>
              <a:p>
                <a:pPr lvl="0" algn="ctr" defTabSz="457200" eaLnBrk="1" fontAlgn="auto" hangingPunct="1">
                  <a:lnSpc>
                    <a:spcPts val="1200"/>
                  </a:lnSpc>
                  <a:spcBef>
                    <a:spcPct val="0"/>
                  </a:spcBef>
                  <a:spcAft>
                    <a:spcPts val="0"/>
                  </a:spcAft>
                  <a:buNone/>
                  <a:defRPr/>
                </a:pPr>
                <a:r>
                  <a:rPr lang="en-US" sz="8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Land and Water Management</a:t>
                </a:r>
              </a:p>
              <a:p>
                <a:pPr lvl="0" algn="ctr" defTabSz="457200" eaLnBrk="1" fontAlgn="auto" hangingPunct="1">
                  <a:lnSpc>
                    <a:spcPts val="1200"/>
                  </a:lnSpc>
                  <a:spcBef>
                    <a:spcPct val="0"/>
                  </a:spcBef>
                  <a:spcAft>
                    <a:spcPts val="0"/>
                  </a:spcAft>
                  <a:buNone/>
                  <a:defRPr/>
                </a:pPr>
                <a:r>
                  <a:rPr lang="en-US" sz="8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Ecological and Environmental Physics </a:t>
                </a:r>
              </a:p>
              <a:p>
                <a:pPr lvl="0" algn="ctr" defTabSz="457200" eaLnBrk="1" fontAlgn="auto" hangingPunct="1">
                  <a:lnSpc>
                    <a:spcPts val="1200"/>
                  </a:lnSpc>
                  <a:spcBef>
                    <a:spcPct val="0"/>
                  </a:spcBef>
                  <a:spcAft>
                    <a:spcPts val="0"/>
                  </a:spcAft>
                  <a:buNone/>
                  <a:defRPr/>
                </a:pPr>
                <a:r>
                  <a:rPr lang="en-US" sz="8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Soil Conservation </a:t>
                </a:r>
              </a:p>
              <a:p>
                <a:pPr lvl="0" algn="ctr" defTabSz="457200" eaLnBrk="1" fontAlgn="auto" hangingPunct="1">
                  <a:lnSpc>
                    <a:spcPts val="1200"/>
                  </a:lnSpc>
                  <a:spcBef>
                    <a:spcPct val="0"/>
                  </a:spcBef>
                  <a:spcAft>
                    <a:spcPts val="0"/>
                  </a:spcAft>
                  <a:buNone/>
                  <a:defRPr/>
                </a:pPr>
                <a:r>
                  <a:rPr lang="en-US" sz="8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Silviculture and Forest Ecology </a:t>
                </a:r>
              </a:p>
              <a:p>
                <a:pPr lvl="0" algn="ctr" defTabSz="457200" eaLnBrk="1" fontAlgn="auto" hangingPunct="1">
                  <a:lnSpc>
                    <a:spcPts val="1200"/>
                  </a:lnSpc>
                  <a:spcBef>
                    <a:spcPct val="0"/>
                  </a:spcBef>
                  <a:spcAft>
                    <a:spcPts val="0"/>
                  </a:spcAft>
                  <a:buNone/>
                  <a:defRPr/>
                </a:pPr>
                <a:r>
                  <a:rPr lang="en-US" sz="8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Earth Surface Processes and Land Management</a:t>
                </a:r>
              </a:p>
              <a:p>
                <a:pPr lvl="0" algn="ctr" defTabSz="457200" eaLnBrk="1" fontAlgn="auto" hangingPunct="1">
                  <a:lnSpc>
                    <a:spcPts val="1200"/>
                  </a:lnSpc>
                  <a:spcBef>
                    <a:spcPct val="0"/>
                  </a:spcBef>
                  <a:spcAft>
                    <a:spcPts val="0"/>
                  </a:spcAft>
                  <a:buNone/>
                  <a:defRPr/>
                </a:pPr>
                <a:r>
                  <a:rPr lang="en-US" sz="8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Ecosystem Management</a:t>
                </a:r>
              </a:p>
              <a:p>
                <a:pPr lvl="0" algn="ctr" defTabSz="457200" eaLnBrk="1" fontAlgn="auto" hangingPunct="1">
                  <a:lnSpc>
                    <a:spcPts val="1200"/>
                  </a:lnSpc>
                  <a:spcBef>
                    <a:spcPct val="0"/>
                  </a:spcBef>
                  <a:spcAft>
                    <a:spcPts val="0"/>
                  </a:spcAft>
                  <a:buNone/>
                  <a:defRPr/>
                </a:pPr>
                <a:r>
                  <a:rPr lang="en-US" sz="8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Forest Policy</a:t>
                </a:r>
              </a:p>
              <a:p>
                <a:pPr lvl="0" algn="ctr" defTabSz="457200" eaLnBrk="1" fontAlgn="auto" hangingPunct="1">
                  <a:lnSpc>
                    <a:spcPts val="1200"/>
                  </a:lnSpc>
                  <a:spcBef>
                    <a:spcPct val="0"/>
                  </a:spcBef>
                  <a:spcAft>
                    <a:spcPts val="0"/>
                  </a:spcAft>
                  <a:buNone/>
                  <a:defRPr/>
                </a:pPr>
                <a:r>
                  <a:rPr lang="en-US" sz="8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Ornamental Plants and Landscape Architecture </a:t>
                </a:r>
              </a:p>
              <a:p>
                <a:pPr lvl="0" algn="ctr" defTabSz="457200" eaLnBrk="1" fontAlgn="auto" hangingPunct="1">
                  <a:lnSpc>
                    <a:spcPts val="1200"/>
                  </a:lnSpc>
                  <a:spcBef>
                    <a:spcPct val="0"/>
                  </a:spcBef>
                  <a:spcAft>
                    <a:spcPts val="0"/>
                  </a:spcAft>
                  <a:buNone/>
                  <a:defRPr/>
                </a:pPr>
                <a:r>
                  <a:rPr lang="en-US" sz="8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Forest Bioresource Technology </a:t>
                </a:r>
              </a:p>
            </p:txBody>
          </p:sp>
          <p:sp>
            <p:nvSpPr>
              <p:cNvPr id="26" name="テキスト ボックス 9">
                <a:extLst>
                  <a:ext uri="{FF2B5EF4-FFF2-40B4-BE49-F238E27FC236}">
                    <a16:creationId xmlns:a16="http://schemas.microsoft.com/office/drawing/2014/main" id="{CD099C5E-B1CA-B907-3211-EDFACD9860D0}"/>
                  </a:ext>
                </a:extLst>
              </p:cNvPr>
              <p:cNvSpPr txBox="1">
                <a:spLocks noChangeArrowheads="1"/>
              </p:cNvSpPr>
              <p:nvPr/>
            </p:nvSpPr>
            <p:spPr bwMode="auto">
              <a:xfrm>
                <a:off x="5957055" y="2365100"/>
                <a:ext cx="1399772" cy="176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lvl="0" algn="ctr" defTabSz="457200" eaLnBrk="1" fontAlgn="auto" hangingPunct="1">
                  <a:lnSpc>
                    <a:spcPts val="2163"/>
                  </a:lnSpc>
                  <a:spcBef>
                    <a:spcPct val="0"/>
                  </a:spcBef>
                  <a:spcAft>
                    <a:spcPts val="0"/>
                  </a:spcAft>
                  <a:buNone/>
                  <a:defRPr/>
                </a:pPr>
                <a:r>
                  <a:rPr lang="en-US" sz="900" b="1"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[Food Science]</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a:t>
                </a:r>
                <a:r>
                  <a:rPr lang="en-US" altLang="ja-JP" sz="9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8</a:t>
                </a:r>
                <a:r>
                  <a:rPr lang="ja-JP" altLang="en-US" sz="900" dirty="0">
                    <a:solidFill>
                      <a:schemeClr val="bg1"/>
                    </a:solidFill>
                    <a:effectLst>
                      <a:outerShdw blurRad="38100" dist="38100" dir="2700000" algn="tl">
                        <a:srgbClr val="000000">
                          <a:alpha val="43137"/>
                        </a:srgbClr>
                      </a:outerShdw>
                    </a:effectLst>
                    <a:ea typeface="游ゴシック" panose="020B0400000000000000" pitchFamily="50" charset="-128"/>
                    <a:cs typeface="Calibri" panose="020F0502020204030204" pitchFamily="34" charset="0"/>
                  </a:rPr>
                  <a:t> </a:t>
                </a:r>
                <a:r>
                  <a:rPr lang="en-US" sz="9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labs</a:t>
                </a: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Nutritional Biochemistry </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Food Biochemistry </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Agricultural and Food Process Engineering </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Molecular Enzymology</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Biochemistry</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Microbial Physiology</a:t>
                </a:r>
              </a:p>
              <a:p>
                <a:pPr lvl="0" algn="ctr" defTabSz="457200" eaLnBrk="1" fontAlgn="auto" hangingPunct="1">
                  <a:lnSpc>
                    <a:spcPts val="1400"/>
                  </a:lnSpc>
                  <a:spcBef>
                    <a:spcPct val="0"/>
                  </a:spcBef>
                  <a:spcAft>
                    <a:spcPts val="0"/>
                  </a:spcAft>
                  <a:buNone/>
                  <a:defRPr/>
                </a:pPr>
                <a:r>
                  <a:rPr lang="en-US" sz="900" dirty="0">
                    <a:solidFill>
                      <a:srgbClr val="FFFFFF"/>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Applied Food Science</a:t>
                </a:r>
              </a:p>
              <a:p>
                <a:pPr lvl="0" algn="ctr" defTabSz="457200" eaLnBrk="1" fontAlgn="auto" hangingPunct="1">
                  <a:lnSpc>
                    <a:spcPts val="1400"/>
                  </a:lnSpc>
                  <a:spcBef>
                    <a:spcPct val="0"/>
                  </a:spcBef>
                  <a:spcAft>
                    <a:spcPts val="0"/>
                  </a:spcAft>
                  <a:buNone/>
                  <a:defRPr/>
                </a:pPr>
                <a:r>
                  <a:rPr lang="en-US" sz="90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Cell &amp; Tissue Biology</a:t>
                </a:r>
              </a:p>
            </p:txBody>
          </p:sp>
          <p:sp>
            <p:nvSpPr>
              <p:cNvPr id="27" name="テキスト ボックス 10">
                <a:extLst>
                  <a:ext uri="{FF2B5EF4-FFF2-40B4-BE49-F238E27FC236}">
                    <a16:creationId xmlns:a16="http://schemas.microsoft.com/office/drawing/2014/main" id="{D25FF07C-25BF-DC31-5024-20D75E617FD7}"/>
                  </a:ext>
                </a:extLst>
              </p:cNvPr>
              <p:cNvSpPr txBox="1">
                <a:spLocks noChangeArrowheads="1"/>
              </p:cNvSpPr>
              <p:nvPr/>
            </p:nvSpPr>
            <p:spPr bwMode="auto">
              <a:xfrm>
                <a:off x="2744046" y="4348538"/>
                <a:ext cx="4681131" cy="80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lvl="0" algn="ctr" defTabSz="457200" eaLnBrk="1" fontAlgn="auto" hangingPunct="1">
                  <a:lnSpc>
                    <a:spcPts val="1400"/>
                  </a:lnSpc>
                  <a:spcBef>
                    <a:spcPct val="0"/>
                  </a:spcBef>
                  <a:spcAft>
                    <a:spcPts val="0"/>
                  </a:spcAft>
                  <a:buNone/>
                  <a:defRPr/>
                </a:pPr>
                <a:r>
                  <a:rPr lang="en-US" sz="1050" b="1" dirty="0">
                    <a:solidFill>
                      <a:prstClr val="white"/>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[Bioscience] </a:t>
                </a:r>
              </a:p>
              <a:p>
                <a:pPr lvl="0" algn="ctr" defTabSz="457200" eaLnBrk="1" fontAlgn="auto" hangingPunct="1">
                  <a:lnSpc>
                    <a:spcPts val="1400"/>
                  </a:lnSpc>
                  <a:spcBef>
                    <a:spcPct val="0"/>
                  </a:spcBef>
                  <a:spcAft>
                    <a:spcPts val="0"/>
                  </a:spcAft>
                  <a:buNone/>
                  <a:defRPr/>
                </a:pPr>
                <a:r>
                  <a:rPr lang="en-US" sz="1050" dirty="0">
                    <a:solidFill>
                      <a:prstClr val="white"/>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a:t>
                </a:r>
                <a:r>
                  <a:rPr lang="en-US" sz="1050" dirty="0">
                    <a:solidFill>
                      <a:schemeClr val="bg1"/>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10</a:t>
                </a:r>
                <a:r>
                  <a:rPr lang="en-US" sz="1050" dirty="0">
                    <a:solidFill>
                      <a:srgbClr val="FF0000"/>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 </a:t>
                </a:r>
                <a:r>
                  <a:rPr lang="en-US" sz="1050" dirty="0">
                    <a:solidFill>
                      <a:prstClr val="white"/>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labs]　</a:t>
                </a:r>
              </a:p>
              <a:p>
                <a:pPr lvl="0" algn="ctr" defTabSz="457200" eaLnBrk="1" fontAlgn="auto" hangingPunct="1">
                  <a:lnSpc>
                    <a:spcPts val="1400"/>
                  </a:lnSpc>
                  <a:spcBef>
                    <a:spcPct val="0"/>
                  </a:spcBef>
                  <a:spcAft>
                    <a:spcPts val="0"/>
                  </a:spcAft>
                  <a:buNone/>
                  <a:defRPr/>
                </a:pPr>
                <a:r>
                  <a:rPr lang="en-US" sz="1050" dirty="0">
                    <a:solidFill>
                      <a:prstClr val="white"/>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Natural Product Chemistry, Ecological Biochemistry, Wood Chemistry, Molecular Biology</a:t>
                </a:r>
              </a:p>
              <a:p>
                <a:pPr lvl="0" algn="ctr" defTabSz="457200" eaLnBrk="1" fontAlgn="auto" hangingPunct="1">
                  <a:lnSpc>
                    <a:spcPts val="1400"/>
                  </a:lnSpc>
                  <a:spcBef>
                    <a:spcPct val="0"/>
                  </a:spcBef>
                  <a:spcAft>
                    <a:spcPts val="0"/>
                  </a:spcAft>
                  <a:buNone/>
                  <a:defRPr/>
                </a:pPr>
                <a:r>
                  <a:rPr lang="en-US" sz="1050" dirty="0">
                    <a:solidFill>
                      <a:prstClr val="white"/>
                    </a:solidFill>
                    <a:effectLst>
                      <a:outerShdw blurRad="38100" dist="38100" dir="2700000" algn="tl">
                        <a:srgbClr val="000000">
                          <a:alpha val="43137"/>
                        </a:srgbClr>
                      </a:outerShdw>
                    </a:effectLst>
                    <a:ea typeface="Calibri" panose="020F0502020204030204" pitchFamily="34" charset="0"/>
                    <a:cs typeface="Calibri" panose="020F0502020204030204" pitchFamily="34" charset="0"/>
                  </a:rPr>
                  <a:t>Applied Molecular Entomology, Plant Pathology, Rhizosphere Control, Basic Environmental Microbiology, Animal Ecology, Systematic Entomology</a:t>
                </a:r>
              </a:p>
            </p:txBody>
          </p:sp>
        </p:grpSp>
        <p:sp>
          <p:nvSpPr>
            <p:cNvPr id="5" name="正方形/長方形 4">
              <a:extLst>
                <a:ext uri="{FF2B5EF4-FFF2-40B4-BE49-F238E27FC236}">
                  <a16:creationId xmlns:a16="http://schemas.microsoft.com/office/drawing/2014/main" id="{58EDA259-5092-87B0-4DA2-B6397B4D2723}"/>
                </a:ext>
              </a:extLst>
            </p:cNvPr>
            <p:cNvSpPr/>
            <p:nvPr/>
          </p:nvSpPr>
          <p:spPr>
            <a:xfrm>
              <a:off x="2876104" y="1941585"/>
              <a:ext cx="4555963" cy="375436"/>
            </a:xfrm>
            <a:prstGeom prst="rect">
              <a:avLst/>
            </a:prstGeom>
            <a:gradFill flip="none" rotWithShape="1">
              <a:gsLst>
                <a:gs pos="66000">
                  <a:srgbClr val="FFFF66"/>
                </a:gs>
                <a:gs pos="33000">
                  <a:srgbClr val="FFFF99"/>
                </a:gs>
                <a:gs pos="100000">
                  <a:srgbClr val="FFFF00"/>
                </a:gs>
                <a:gs pos="0">
                  <a:srgbClr val="FFFFCC"/>
                </a:gs>
              </a:gsLst>
              <a:lin ang="5400000" scaled="1"/>
              <a:tileRect/>
            </a:gradFill>
            <a:ln w="6350" cap="flat" cmpd="sng" algn="ctr">
              <a:solidFill>
                <a:schemeClr val="bg1">
                  <a:lumMod val="50000"/>
                </a:scheme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6" name="テキスト ボックス 15">
              <a:extLst>
                <a:ext uri="{FF2B5EF4-FFF2-40B4-BE49-F238E27FC236}">
                  <a16:creationId xmlns:a16="http://schemas.microsoft.com/office/drawing/2014/main" id="{030C73E6-AD84-BAEC-2E30-44D996770F3E}"/>
                </a:ext>
              </a:extLst>
            </p:cNvPr>
            <p:cNvSpPr txBox="1">
              <a:spLocks noChangeArrowheads="1"/>
            </p:cNvSpPr>
            <p:nvPr/>
          </p:nvSpPr>
          <p:spPr bwMode="auto">
            <a:xfrm>
              <a:off x="2941336" y="2002582"/>
              <a:ext cx="6556933" cy="251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457200" eaLnBrk="1" fontAlgn="auto" latinLnBrk="0" hangingPunct="1">
                <a:lnSpc>
                  <a:spcPct val="100000"/>
                </a:lnSpc>
                <a:spcBef>
                  <a:spcPct val="0"/>
                </a:spcBef>
                <a:spcAft>
                  <a:spcPts val="0"/>
                </a:spcAft>
                <a:buClrTx/>
                <a:buSzTx/>
                <a:buFontTx/>
                <a:buNone/>
                <a:tabLst/>
                <a:defRPr/>
              </a:pPr>
              <a:r>
                <a:rPr kumimoji="1" lang="en-US" sz="1400" b="1" i="0" u="none" strike="noStrike" cap="none" normalizeH="0" baseline="0" noProof="0" dirty="0">
                  <a:ln>
                    <a:noFill/>
                  </a:ln>
                  <a:solidFill>
                    <a:schemeClr val="tx1">
                      <a:lumMod val="75000"/>
                      <a:lumOff val="25000"/>
                    </a:schemeClr>
                  </a:solidFill>
                  <a:uLnTx/>
                  <a:uFillTx/>
                  <a:ea typeface="Calibri" panose="020F0502020204030204" pitchFamily="34" charset="0"/>
                  <a:cs typeface="Calibri" panose="020F0502020204030204" pitchFamily="34" charset="0"/>
                </a:rPr>
                <a:t>Research Faculty of Agriculture Three </a:t>
              </a:r>
              <a:r>
                <a:rPr lang="en-US" altLang="ja-JP" sz="1400" b="1" dirty="0">
                  <a:solidFill>
                    <a:schemeClr val="tx1">
                      <a:lumMod val="75000"/>
                      <a:lumOff val="25000"/>
                    </a:schemeClr>
                  </a:solidFill>
                  <a:ea typeface="Calibri" panose="020F0502020204030204" pitchFamily="34" charset="0"/>
                  <a:cs typeface="Calibri" panose="020F0502020204030204" pitchFamily="34" charset="0"/>
                </a:rPr>
                <a:t>Focused</a:t>
              </a:r>
              <a:r>
                <a:rPr kumimoji="1" lang="en-US" sz="1400" b="1" i="0" u="none" strike="noStrike" cap="none" normalizeH="0" baseline="0" noProof="0" dirty="0">
                  <a:ln>
                    <a:noFill/>
                  </a:ln>
                  <a:solidFill>
                    <a:schemeClr val="tx1">
                      <a:lumMod val="75000"/>
                      <a:lumOff val="25000"/>
                    </a:schemeClr>
                  </a:solidFill>
                  <a:uLnTx/>
                  <a:uFillTx/>
                  <a:ea typeface="Calibri" panose="020F0502020204030204" pitchFamily="34" charset="0"/>
                  <a:cs typeface="Calibri" panose="020F0502020204030204" pitchFamily="34" charset="0"/>
                </a:rPr>
                <a:t> </a:t>
              </a:r>
              <a:r>
                <a:rPr lang="en-US" altLang="ja-JP" sz="1400" b="1" dirty="0">
                  <a:solidFill>
                    <a:schemeClr val="tx1">
                      <a:lumMod val="75000"/>
                      <a:lumOff val="25000"/>
                    </a:schemeClr>
                  </a:solidFill>
                  <a:ea typeface="Calibri" panose="020F0502020204030204" pitchFamily="34" charset="0"/>
                  <a:cs typeface="Calibri" panose="020F0502020204030204" pitchFamily="34" charset="0"/>
                </a:rPr>
                <a:t>Research</a:t>
              </a:r>
              <a:r>
                <a:rPr kumimoji="1" lang="en-US" sz="1400" b="1" i="0" u="none" strike="noStrike" cap="none" normalizeH="0" baseline="0" noProof="0" dirty="0">
                  <a:ln>
                    <a:noFill/>
                  </a:ln>
                  <a:solidFill>
                    <a:schemeClr val="tx1">
                      <a:lumMod val="75000"/>
                      <a:lumOff val="25000"/>
                    </a:schemeClr>
                  </a:solidFill>
                  <a:uLnTx/>
                  <a:uFillTx/>
                  <a:ea typeface="Calibri" panose="020F0502020204030204" pitchFamily="34" charset="0"/>
                  <a:cs typeface="Calibri" panose="020F0502020204030204" pitchFamily="34" charset="0"/>
                </a:rPr>
                <a:t> </a:t>
              </a:r>
              <a:r>
                <a:rPr lang="en-US" altLang="ja-JP" sz="1400" b="1" dirty="0">
                  <a:solidFill>
                    <a:schemeClr val="tx1">
                      <a:lumMod val="75000"/>
                      <a:lumOff val="25000"/>
                    </a:schemeClr>
                  </a:solidFill>
                  <a:ea typeface="Calibri" panose="020F0502020204030204" pitchFamily="34" charset="0"/>
                  <a:cs typeface="Calibri" panose="020F0502020204030204" pitchFamily="34" charset="0"/>
                </a:rPr>
                <a:t>Areas</a:t>
              </a:r>
              <a:endParaRPr kumimoji="1" lang="en-US" sz="1400" b="1" i="0" u="none" strike="noStrike" cap="none" normalizeH="0" baseline="0" noProof="0" dirty="0">
                <a:ln>
                  <a:noFill/>
                </a:ln>
                <a:solidFill>
                  <a:schemeClr val="tx1">
                    <a:lumMod val="75000"/>
                    <a:lumOff val="25000"/>
                  </a:schemeClr>
                </a:solidFill>
                <a:uLnTx/>
                <a:uFillTx/>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0311316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17CE153D-A606-4FD1-9649-75081EA9FA9C}"/>
              </a:ext>
            </a:extLst>
          </p:cNvPr>
          <p:cNvSpPr>
            <a:spLocks noGrp="1"/>
          </p:cNvSpPr>
          <p:nvPr>
            <p:ph type="title"/>
          </p:nvPr>
        </p:nvSpPr>
        <p:spPr>
          <a:prstGeom prst="rect">
            <a:avLst/>
          </a:prstGeom>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Exchanges between the Research Faculty and overseas universities and institutions</a:t>
            </a:r>
          </a:p>
        </p:txBody>
      </p:sp>
      <p:sp>
        <p:nvSpPr>
          <p:cNvPr id="7" name="コンテンツ プレースホルダ 2"/>
          <p:cNvSpPr txBox="1">
            <a:spLocks/>
          </p:cNvSpPr>
          <p:nvPr/>
        </p:nvSpPr>
        <p:spPr bwMode="auto">
          <a:xfrm>
            <a:off x="251520" y="548680"/>
            <a:ext cx="8640960"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77500" lnSpcReduction="20000"/>
          </a:bodyPr>
          <a:lstStyle>
            <a:lvl1pPr marL="342900" indent="-342900" algn="l" rtl="0" eaLnBrk="1" fontAlgn="base" hangingPunct="1">
              <a:spcBef>
                <a:spcPct val="20000"/>
              </a:spcBef>
              <a:spcAft>
                <a:spcPct val="0"/>
              </a:spcAft>
              <a:defRPr kumimoji="1" sz="2800">
                <a:solidFill>
                  <a:schemeClr val="tx1"/>
                </a:solidFill>
                <a:latin typeface="+mj-ea"/>
                <a:ea typeface="+mj-ea"/>
                <a:cs typeface="+mn-cs"/>
              </a:defRPr>
            </a:lvl1pPr>
            <a:lvl2pPr marL="742950" indent="-285750" algn="l" rtl="0" eaLnBrk="1" fontAlgn="base" hangingPunct="1">
              <a:spcBef>
                <a:spcPct val="20000"/>
              </a:spcBef>
              <a:spcAft>
                <a:spcPct val="0"/>
              </a:spcAft>
              <a:buChar char="–"/>
              <a:defRPr kumimoji="1" sz="2400">
                <a:solidFill>
                  <a:schemeClr val="tx1"/>
                </a:solidFill>
                <a:latin typeface="+mj-ea"/>
                <a:ea typeface="+mj-ea"/>
              </a:defRPr>
            </a:lvl2pPr>
            <a:lvl3pPr marL="1143000" indent="-228600" algn="l" rtl="0" eaLnBrk="1" fontAlgn="base" hangingPunct="1">
              <a:spcBef>
                <a:spcPct val="20000"/>
              </a:spcBef>
              <a:spcAft>
                <a:spcPct val="0"/>
              </a:spcAft>
              <a:buChar char="•"/>
              <a:defRPr kumimoji="1" sz="2000">
                <a:solidFill>
                  <a:schemeClr val="tx1"/>
                </a:solidFill>
                <a:latin typeface="+mj-ea"/>
                <a:ea typeface="+mj-ea"/>
              </a:defRPr>
            </a:lvl3pPr>
            <a:lvl4pPr marL="1600200" indent="-228600" algn="l" rtl="0" eaLnBrk="1" fontAlgn="base" hangingPunct="1">
              <a:spcBef>
                <a:spcPct val="20000"/>
              </a:spcBef>
              <a:spcAft>
                <a:spcPct val="0"/>
              </a:spcAft>
              <a:buChar char="–"/>
              <a:defRPr kumimoji="1" sz="2000">
                <a:solidFill>
                  <a:schemeClr val="tx1"/>
                </a:solidFill>
                <a:latin typeface="+mj-ea"/>
                <a:ea typeface="+mj-ea"/>
              </a:defRPr>
            </a:lvl4pPr>
            <a:lvl5pPr marL="2057400" indent="-228600" algn="l" rtl="0" eaLnBrk="1" fontAlgn="base" hangingPunct="1">
              <a:spcBef>
                <a:spcPct val="20000"/>
              </a:spcBef>
              <a:spcAft>
                <a:spcPct val="0"/>
              </a:spcAft>
              <a:buChar char="»"/>
              <a:defRPr kumimoji="1" sz="2000">
                <a:solidFill>
                  <a:schemeClr val="tx1"/>
                </a:solidFill>
                <a:latin typeface="+mj-ea"/>
                <a:ea typeface="+mj-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ctr">
              <a:lnSpc>
                <a:spcPts val="2340"/>
              </a:lnSpc>
              <a:spcBef>
                <a:spcPts val="1600"/>
              </a:spcBef>
            </a:pPr>
            <a:r>
              <a:rPr lang="en-US" sz="2000" dirty="0">
                <a:latin typeface="Calibri" panose="020F0502020204030204" pitchFamily="34" charset="0"/>
                <a:ea typeface="Calibri" panose="020F0502020204030204" pitchFamily="34" charset="0"/>
                <a:cs typeface="Calibri" panose="020F0502020204030204" pitchFamily="34" charset="0"/>
              </a:rPr>
              <a:t>International Exchange Agreements Signed with 69 Institutions in 22 Countries (as of October 1, 2026)</a:t>
            </a:r>
          </a:p>
          <a:p>
            <a:pPr algn="ctr">
              <a:spcBef>
                <a:spcPts val="1600"/>
              </a:spcBef>
            </a:pPr>
            <a:endParaRPr lang="ja-JP" altLang="en-US" kern="0" dirty="0">
              <a:latin typeface="游ゴシック" panose="020B0400000000000000" pitchFamily="50" charset="-128"/>
              <a:ea typeface="游ゴシック" panose="020B0400000000000000" pitchFamily="50" charset="-128"/>
            </a:endParaRPr>
          </a:p>
        </p:txBody>
      </p:sp>
      <p:sp>
        <p:nvSpPr>
          <p:cNvPr id="15" name="テキスト ボックス 14"/>
          <p:cNvSpPr txBox="1"/>
          <p:nvPr/>
        </p:nvSpPr>
        <p:spPr>
          <a:xfrm>
            <a:off x="69402" y="890131"/>
            <a:ext cx="2189743" cy="3693319"/>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kumimoji="1"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People's Republic of China</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Northeast Agricultural University Shenyang Agricultural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Northeast Forestry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Nankai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Northwest A&amp;F University </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Shanghai Jiao Tong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Sichuan Agricultural University　　　　　</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Northeast Institute of Geography and Agroecology, Chinese Academy of Sciences</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Yunnan Agricultural University </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Fujian Academy of Agricultural Sciences</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Beijing Forestry University </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College of Resources and Environment, Southwest University</a:t>
            </a:r>
          </a:p>
          <a:p>
            <a:pPr algn="l"/>
            <a:r>
              <a:rPr lang="en-US" altLang="ja-JP" sz="800" b="1" dirty="0">
                <a:solidFill>
                  <a:schemeClr val="tx1"/>
                </a:solidFill>
                <a:latin typeface="Calibri" panose="020F0502020204030204" pitchFamily="34" charset="0"/>
                <a:ea typeface="Calibri" panose="020F0502020204030204" pitchFamily="34" charset="0"/>
                <a:cs typeface="Calibri" panose="020F0502020204030204" pitchFamily="34" charset="0"/>
              </a:rPr>
              <a:t>College of Agriculture, </a:t>
            </a:r>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Inner Mongolia Agricultural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Nanjing Agricultural University Huazhong Agricultural University </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College of Information and Electrical Engineering, </a:t>
            </a:r>
            <a:r>
              <a:rPr lang="en-US" altLang="ja-JP" sz="800" b="1" dirty="0">
                <a:solidFill>
                  <a:schemeClr val="tx1"/>
                </a:solidFill>
                <a:latin typeface="Calibri" panose="020F0502020204030204" pitchFamily="34" charset="0"/>
                <a:ea typeface="Calibri" panose="020F0502020204030204" pitchFamily="34" charset="0"/>
                <a:cs typeface="Calibri" panose="020F0502020204030204" pitchFamily="34" charset="0"/>
              </a:rPr>
              <a:t>China Agricultural University</a:t>
            </a:r>
            <a:endPar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l"/>
            <a:r>
              <a:rPr kumimoji="1"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University of Chinese Academy of Sciences</a:t>
            </a:r>
          </a:p>
          <a:p>
            <a:pPr algn="l"/>
            <a:r>
              <a:rPr kumimoji="1"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College of Bioscience, Guangzhou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Institute of Environment and Sustainable Development in Agriculture, CAAS</a:t>
            </a:r>
          </a:p>
          <a:p>
            <a:pPr algn="l"/>
            <a:r>
              <a:rPr kumimoji="1"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School of Light Industry and Engineering, South China University of Technology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School of Applied Meteorology, Nanjing University of Information Science &amp; Technology</a:t>
            </a:r>
            <a:endParaRPr kumimoji="1"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4" name="テキスト ボックス 53"/>
          <p:cNvSpPr txBox="1"/>
          <p:nvPr/>
        </p:nvSpPr>
        <p:spPr>
          <a:xfrm>
            <a:off x="2323116" y="890131"/>
            <a:ext cx="2189743" cy="1723549"/>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Republic of Korea</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Yeungnam University </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Chungnam National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College of Agriculture, Chonnam National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Kangwon National University</a:t>
            </a:r>
          </a:p>
          <a:p>
            <a:pPr algn="l"/>
            <a:r>
              <a:rPr lang="en-US" sz="800" b="1" dirty="0" err="1">
                <a:solidFill>
                  <a:schemeClr val="tx1"/>
                </a:solidFill>
                <a:latin typeface="Calibri" panose="020F0502020204030204" pitchFamily="34" charset="0"/>
                <a:ea typeface="Calibri" panose="020F0502020204030204" pitchFamily="34" charset="0"/>
                <a:cs typeface="Calibri" panose="020F0502020204030204" pitchFamily="34" charset="0"/>
              </a:rPr>
              <a:t>Chungbuk</a:t>
            </a:r>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 National University</a:t>
            </a:r>
          </a:p>
          <a:p>
            <a:pPr algn="l"/>
            <a:r>
              <a:rPr lang="en-US" sz="800" b="1" dirty="0" err="1">
                <a:solidFill>
                  <a:schemeClr val="tx1"/>
                </a:solidFill>
                <a:latin typeface="Calibri" panose="020F0502020204030204" pitchFamily="34" charset="0"/>
                <a:ea typeface="Calibri" panose="020F0502020204030204" pitchFamily="34" charset="0"/>
                <a:cs typeface="Calibri" panose="020F0502020204030204" pitchFamily="34" charset="0"/>
              </a:rPr>
              <a:t>Hankyong</a:t>
            </a:r>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 National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Graduate School, College of Natural Sciences, Seoul Women’s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The College of Agriculture and Life Sciences, Seoul National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Sunchon National University</a:t>
            </a:r>
          </a:p>
        </p:txBody>
      </p:sp>
      <p:sp>
        <p:nvSpPr>
          <p:cNvPr id="55" name="テキスト ボックス 54"/>
          <p:cNvSpPr txBox="1"/>
          <p:nvPr/>
        </p:nvSpPr>
        <p:spPr>
          <a:xfrm>
            <a:off x="2321563" y="3752424"/>
            <a:ext cx="2189743" cy="1354217"/>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Indonesia</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University of Palangka Raya </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IPB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Faculty of Agriculture, Sriwijaya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Indonesia International Institute for Life Sciences</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Swiss German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Faculty of Agriculture, Faculty of Agricultural Technology, Faculty of Animal Science, </a:t>
            </a:r>
            <a:r>
              <a:rPr lang="en-US" sz="800" b="1" dirty="0" err="1">
                <a:solidFill>
                  <a:schemeClr val="tx1"/>
                </a:solidFill>
                <a:latin typeface="Calibri" panose="020F0502020204030204" pitchFamily="34" charset="0"/>
                <a:ea typeface="Calibri" panose="020F0502020204030204" pitchFamily="34" charset="0"/>
                <a:cs typeface="Calibri" panose="020F0502020204030204" pitchFamily="34" charset="0"/>
              </a:rPr>
              <a:t>Brawijaya</a:t>
            </a:r>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 University</a:t>
            </a:r>
          </a:p>
        </p:txBody>
      </p:sp>
      <p:sp>
        <p:nvSpPr>
          <p:cNvPr id="57" name="テキスト ボックス 56"/>
          <p:cNvSpPr txBox="1"/>
          <p:nvPr/>
        </p:nvSpPr>
        <p:spPr>
          <a:xfrm>
            <a:off x="4584317" y="2299033"/>
            <a:ext cx="2189743" cy="1107996"/>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Mongolia</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Institute of Geography of Mongolian Academy of Sciences</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Institute of Meteorology and Hydrology of National Agency for Meteorological, Hydrological and Environmental Monitoring</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Faculty of Biology, National University of Mongolia</a:t>
            </a:r>
          </a:p>
        </p:txBody>
      </p:sp>
      <p:sp>
        <p:nvSpPr>
          <p:cNvPr id="58" name="テキスト ボックス 57"/>
          <p:cNvSpPr txBox="1"/>
          <p:nvPr/>
        </p:nvSpPr>
        <p:spPr>
          <a:xfrm>
            <a:off x="6867073" y="2091524"/>
            <a:ext cx="2189743" cy="369332"/>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Australia</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Murdoch University</a:t>
            </a:r>
          </a:p>
        </p:txBody>
      </p:sp>
      <p:sp>
        <p:nvSpPr>
          <p:cNvPr id="59" name="テキスト ボックス 58"/>
          <p:cNvSpPr txBox="1"/>
          <p:nvPr/>
        </p:nvSpPr>
        <p:spPr>
          <a:xfrm>
            <a:off x="6876256" y="2525415"/>
            <a:ext cx="2189743" cy="615553"/>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New Zealand</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Institute of Geological and Nuclear Sciences Ltd</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Faculty of Agriculture and Life Sciences, </a:t>
            </a:r>
            <a:r>
              <a:rPr lang="en-US" altLang="ja-JP" sz="800" b="1" dirty="0">
                <a:solidFill>
                  <a:schemeClr val="tx1"/>
                </a:solidFill>
                <a:latin typeface="Calibri" panose="020F0502020204030204" pitchFamily="34" charset="0"/>
                <a:ea typeface="Calibri" panose="020F0502020204030204" pitchFamily="34" charset="0"/>
                <a:cs typeface="Calibri" panose="020F0502020204030204" pitchFamily="34" charset="0"/>
              </a:rPr>
              <a:t>Lincoln University </a:t>
            </a:r>
            <a:endPar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テキスト ボックス 59"/>
          <p:cNvSpPr txBox="1"/>
          <p:nvPr/>
        </p:nvSpPr>
        <p:spPr>
          <a:xfrm>
            <a:off x="2319024" y="2654305"/>
            <a:ext cx="2189743" cy="615553"/>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Thailand</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Kasetsart University </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Thammasat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Faculty of Agriculture, Khon Kaen University</a:t>
            </a:r>
          </a:p>
        </p:txBody>
      </p:sp>
      <p:sp>
        <p:nvSpPr>
          <p:cNvPr id="61" name="テキスト ボックス 60"/>
          <p:cNvSpPr txBox="1"/>
          <p:nvPr/>
        </p:nvSpPr>
        <p:spPr>
          <a:xfrm>
            <a:off x="6858733" y="876253"/>
            <a:ext cx="2189743" cy="615553"/>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Finland</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University of Oulu</a:t>
            </a:r>
            <a:b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University of Eastern Finland</a:t>
            </a:r>
            <a:b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Natural Resources Institute Finland</a:t>
            </a:r>
          </a:p>
        </p:txBody>
      </p:sp>
      <p:sp>
        <p:nvSpPr>
          <p:cNvPr id="62" name="テキスト ボックス 61"/>
          <p:cNvSpPr txBox="1"/>
          <p:nvPr/>
        </p:nvSpPr>
        <p:spPr>
          <a:xfrm>
            <a:off x="2319023" y="3326475"/>
            <a:ext cx="2189743" cy="369332"/>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Cambodia</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Royal University of Agriculture</a:t>
            </a:r>
          </a:p>
        </p:txBody>
      </p:sp>
      <p:sp>
        <p:nvSpPr>
          <p:cNvPr id="63" name="テキスト ボックス 62"/>
          <p:cNvSpPr txBox="1"/>
          <p:nvPr/>
        </p:nvSpPr>
        <p:spPr>
          <a:xfrm>
            <a:off x="6876256" y="3192604"/>
            <a:ext cx="2189743" cy="738664"/>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United States</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University of Wisconsin-Madison</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Ohio State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College of Agricultural and Environmental Sciences, University of California-Davis</a:t>
            </a:r>
          </a:p>
        </p:txBody>
      </p:sp>
      <p:sp>
        <p:nvSpPr>
          <p:cNvPr id="65" name="テキスト ボックス 64"/>
          <p:cNvSpPr txBox="1"/>
          <p:nvPr/>
        </p:nvSpPr>
        <p:spPr>
          <a:xfrm>
            <a:off x="4584316" y="4568398"/>
            <a:ext cx="2189743" cy="738664"/>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Russia</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Institute for Biological Problems of the </a:t>
            </a:r>
            <a:r>
              <a:rPr lang="en-US" sz="800" b="1" dirty="0" err="1">
                <a:solidFill>
                  <a:schemeClr val="tx1"/>
                </a:solidFill>
                <a:latin typeface="Calibri" panose="020F0502020204030204" pitchFamily="34" charset="0"/>
                <a:ea typeface="Calibri" panose="020F0502020204030204" pitchFamily="34" charset="0"/>
                <a:cs typeface="Calibri" panose="020F0502020204030204" pitchFamily="34" charset="0"/>
              </a:rPr>
              <a:t>Cryolithozone</a:t>
            </a:r>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 Siberian Branch of the Russian Academy of Sciences </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North-Eastern Federal University</a:t>
            </a:r>
          </a:p>
        </p:txBody>
      </p:sp>
      <p:sp>
        <p:nvSpPr>
          <p:cNvPr id="66" name="テキスト ボックス 65"/>
          <p:cNvSpPr txBox="1"/>
          <p:nvPr/>
        </p:nvSpPr>
        <p:spPr>
          <a:xfrm>
            <a:off x="6867072" y="4977236"/>
            <a:ext cx="2189743" cy="369332"/>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Republic of Zambia</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Zambia Agriculture Research Institute</a:t>
            </a:r>
          </a:p>
        </p:txBody>
      </p:sp>
      <p:sp>
        <p:nvSpPr>
          <p:cNvPr id="67" name="テキスト ボックス 66"/>
          <p:cNvSpPr txBox="1"/>
          <p:nvPr/>
        </p:nvSpPr>
        <p:spPr>
          <a:xfrm>
            <a:off x="4590924" y="1873557"/>
            <a:ext cx="2189743" cy="369332"/>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Malaysia</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Universiti Malaysia Sabah</a:t>
            </a:r>
          </a:p>
        </p:txBody>
      </p:sp>
      <p:sp>
        <p:nvSpPr>
          <p:cNvPr id="68" name="テキスト ボックス 67"/>
          <p:cNvSpPr txBox="1"/>
          <p:nvPr/>
        </p:nvSpPr>
        <p:spPr>
          <a:xfrm>
            <a:off x="6858732" y="1543239"/>
            <a:ext cx="2189743" cy="492443"/>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Lithuania</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Agriculture Academy of Vytautas Magnus University</a:t>
            </a:r>
          </a:p>
        </p:txBody>
      </p:sp>
      <p:sp>
        <p:nvSpPr>
          <p:cNvPr id="69" name="テキスト ボックス 68"/>
          <p:cNvSpPr txBox="1"/>
          <p:nvPr/>
        </p:nvSpPr>
        <p:spPr>
          <a:xfrm>
            <a:off x="2333869" y="5158352"/>
            <a:ext cx="2189743" cy="492443"/>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Philippines</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International Rice Research Institute</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University of the Philippines Los Banos College</a:t>
            </a:r>
          </a:p>
        </p:txBody>
      </p:sp>
      <p:sp>
        <p:nvSpPr>
          <p:cNvPr id="70" name="テキスト ボックス 69"/>
          <p:cNvSpPr txBox="1"/>
          <p:nvPr/>
        </p:nvSpPr>
        <p:spPr>
          <a:xfrm>
            <a:off x="4590923" y="1443613"/>
            <a:ext cx="2189743" cy="369332"/>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Myanmar</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Pathein University</a:t>
            </a:r>
          </a:p>
        </p:txBody>
      </p:sp>
      <p:sp>
        <p:nvSpPr>
          <p:cNvPr id="71" name="テキスト ボックス 70"/>
          <p:cNvSpPr txBox="1"/>
          <p:nvPr/>
        </p:nvSpPr>
        <p:spPr>
          <a:xfrm>
            <a:off x="67570" y="4645517"/>
            <a:ext cx="2189743" cy="615553"/>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Taiwan</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National Chung Hsing University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College of Bioresources and Agriculture, National Taiwan University</a:t>
            </a:r>
          </a:p>
        </p:txBody>
      </p:sp>
      <p:sp>
        <p:nvSpPr>
          <p:cNvPr id="72" name="テキスト ボックス 71"/>
          <p:cNvSpPr txBox="1"/>
          <p:nvPr/>
        </p:nvSpPr>
        <p:spPr>
          <a:xfrm>
            <a:off x="4590923" y="4135526"/>
            <a:ext cx="2189743" cy="369332"/>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Germany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Technical University of Munich</a:t>
            </a:r>
          </a:p>
        </p:txBody>
      </p:sp>
      <p:sp>
        <p:nvSpPr>
          <p:cNvPr id="73" name="テキスト ボックス 72"/>
          <p:cNvSpPr txBox="1"/>
          <p:nvPr/>
        </p:nvSpPr>
        <p:spPr>
          <a:xfrm>
            <a:off x="6876256" y="3983979"/>
            <a:ext cx="2189743" cy="369332"/>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Canada</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University of Alberta</a:t>
            </a:r>
          </a:p>
        </p:txBody>
      </p:sp>
      <p:sp>
        <p:nvSpPr>
          <p:cNvPr id="25" name="テキスト ボックス 24">
            <a:extLst>
              <a:ext uri="{FF2B5EF4-FFF2-40B4-BE49-F238E27FC236}">
                <a16:creationId xmlns:a16="http://schemas.microsoft.com/office/drawing/2014/main" id="{58AF2121-A832-4F41-9E8B-CF36CA8D603E}"/>
              </a:ext>
            </a:extLst>
          </p:cNvPr>
          <p:cNvSpPr txBox="1"/>
          <p:nvPr/>
        </p:nvSpPr>
        <p:spPr>
          <a:xfrm>
            <a:off x="4595057" y="889144"/>
            <a:ext cx="2189743" cy="492443"/>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Singapore</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Faculty of Science, National University of Singapore</a:t>
            </a:r>
          </a:p>
        </p:txBody>
      </p:sp>
      <p:sp>
        <p:nvSpPr>
          <p:cNvPr id="26" name="テキスト ボックス 25">
            <a:extLst>
              <a:ext uri="{FF2B5EF4-FFF2-40B4-BE49-F238E27FC236}">
                <a16:creationId xmlns:a16="http://schemas.microsoft.com/office/drawing/2014/main" id="{B1A4988F-9779-4010-ACEE-615C067FF0CC}"/>
              </a:ext>
            </a:extLst>
          </p:cNvPr>
          <p:cNvSpPr txBox="1"/>
          <p:nvPr/>
        </p:nvSpPr>
        <p:spPr>
          <a:xfrm>
            <a:off x="4590923" y="3462288"/>
            <a:ext cx="2189743" cy="615553"/>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Italy</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University of Gastronomic Sciences</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Department of Agricultural, Forest and Food Sciences, University of Turin</a:t>
            </a:r>
          </a:p>
        </p:txBody>
      </p:sp>
      <p:sp>
        <p:nvSpPr>
          <p:cNvPr id="2" name="テキスト ボックス 1">
            <a:extLst>
              <a:ext uri="{FF2B5EF4-FFF2-40B4-BE49-F238E27FC236}">
                <a16:creationId xmlns:a16="http://schemas.microsoft.com/office/drawing/2014/main" id="{2FA3CAD2-798D-587C-36B8-D0973DF348B5}"/>
              </a:ext>
            </a:extLst>
          </p:cNvPr>
          <p:cNvSpPr txBox="1"/>
          <p:nvPr/>
        </p:nvSpPr>
        <p:spPr>
          <a:xfrm>
            <a:off x="6867072" y="4419052"/>
            <a:ext cx="2189743" cy="492443"/>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en-US" sz="1000" b="1" dirty="0">
                <a:solidFill>
                  <a:srgbClr val="0000FF"/>
                </a:solidFill>
                <a:highlight>
                  <a:srgbClr val="FFFF00"/>
                </a:highlight>
                <a:latin typeface="Calibri" panose="020F0502020204030204" pitchFamily="34" charset="0"/>
                <a:ea typeface="Calibri" panose="020F0502020204030204" pitchFamily="34" charset="0"/>
                <a:cs typeface="Calibri" panose="020F0502020204030204" pitchFamily="34" charset="0"/>
              </a:rPr>
              <a:t>Brazil</a:t>
            </a: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Federal University of </a:t>
            </a:r>
            <a:r>
              <a:rPr lang="en-US" sz="800" b="1" dirty="0" err="1">
                <a:solidFill>
                  <a:schemeClr val="tx1"/>
                </a:solidFill>
                <a:latin typeface="Calibri" panose="020F0502020204030204" pitchFamily="34" charset="0"/>
                <a:ea typeface="Calibri" panose="020F0502020204030204" pitchFamily="34" charset="0"/>
                <a:cs typeface="Calibri" panose="020F0502020204030204" pitchFamily="34" charset="0"/>
              </a:rPr>
              <a:t>Viçosa</a:t>
            </a:r>
            <a:endPar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l"/>
            <a:r>
              <a:rPr lang="en-US" sz="800" b="1" dirty="0">
                <a:solidFill>
                  <a:schemeClr val="tx1"/>
                </a:solidFill>
                <a:latin typeface="Calibri" panose="020F0502020204030204" pitchFamily="34" charset="0"/>
                <a:ea typeface="Calibri" panose="020F0502020204030204" pitchFamily="34" charset="0"/>
                <a:cs typeface="Calibri" panose="020F0502020204030204" pitchFamily="34" charset="0"/>
              </a:rPr>
              <a:t>University of São Paulo</a:t>
            </a:r>
          </a:p>
        </p:txBody>
      </p:sp>
    </p:spTree>
    <p:extLst>
      <p:ext uri="{BB962C8B-B14F-4D97-AF65-F5344CB8AC3E}">
        <p14:creationId xmlns:p14="http://schemas.microsoft.com/office/powerpoint/2010/main" val="19276380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F0279000-23DE-49BD-8ED4-430E17F79FCB}"/>
              </a:ext>
            </a:extLst>
          </p:cNvPr>
          <p:cNvSpPr>
            <a:spLocks noGrp="1"/>
          </p:cNvSpPr>
          <p:nvPr>
            <p:ph type="title"/>
          </p:nvPr>
        </p:nvSpPr>
        <p:spPr>
          <a:prstGeom prst="rect">
            <a:avLst/>
          </a:prstGeom>
        </p:spPr>
        <p:txBody>
          <a:bodyPr/>
          <a:lstStyle/>
          <a:p>
            <a:r>
              <a:rPr kumimoji="1"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rPr>
              <a:t>Exchanges with </a:t>
            </a:r>
            <a:r>
              <a:rPr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U</a:t>
            </a:r>
            <a:r>
              <a:rPr kumimoji="1"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rPr>
              <a:t>niversities and Institutions </a:t>
            </a:r>
            <a:r>
              <a:rPr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Overseas</a:t>
            </a:r>
            <a:endParaRPr kumimoji="1"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図 10" descr="建物, 人, 立っている, 屋外 が含まれている画像&#10;&#10;自動的に生成された説明">
            <a:extLst>
              <a:ext uri="{FF2B5EF4-FFF2-40B4-BE49-F238E27FC236}">
                <a16:creationId xmlns:a16="http://schemas.microsoft.com/office/drawing/2014/main" id="{A6FEDEA2-DA24-4294-BA45-709EC764E6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208" t="15794" r="14077"/>
          <a:stretch/>
        </p:blipFill>
        <p:spPr>
          <a:xfrm>
            <a:off x="263640" y="580898"/>
            <a:ext cx="4091070" cy="2776094"/>
          </a:xfrm>
          <a:prstGeom prst="rect">
            <a:avLst/>
          </a:prstGeom>
        </p:spPr>
      </p:pic>
      <p:pic>
        <p:nvPicPr>
          <p:cNvPr id="12" name="図 11" descr="人, 床, 室内, 壁 が含まれている画像&#10;&#10;自動的に生成された説明">
            <a:extLst>
              <a:ext uri="{FF2B5EF4-FFF2-40B4-BE49-F238E27FC236}">
                <a16:creationId xmlns:a16="http://schemas.microsoft.com/office/drawing/2014/main" id="{A541DE2A-6D8F-4969-AE21-C5D274B31B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6418" y="3378220"/>
            <a:ext cx="4164142" cy="2775606"/>
          </a:xfrm>
          <a:prstGeom prst="rect">
            <a:avLst/>
          </a:prstGeom>
        </p:spPr>
      </p:pic>
      <p:pic>
        <p:nvPicPr>
          <p:cNvPr id="13" name="図 12" descr="人, 床, 室内, 座っている が含まれている画像&#10;&#10;自動的に生成された説明">
            <a:extLst>
              <a:ext uri="{FF2B5EF4-FFF2-40B4-BE49-F238E27FC236}">
                <a16:creationId xmlns:a16="http://schemas.microsoft.com/office/drawing/2014/main" id="{650C473F-47A6-4E4C-AB12-D67B40234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682" y="583276"/>
            <a:ext cx="4163409" cy="2775606"/>
          </a:xfrm>
          <a:prstGeom prst="rect">
            <a:avLst/>
          </a:prstGeom>
        </p:spPr>
      </p:pic>
      <p:sp>
        <p:nvSpPr>
          <p:cNvPr id="14" name="テキスト ボックス 13">
            <a:extLst>
              <a:ext uri="{FF2B5EF4-FFF2-40B4-BE49-F238E27FC236}">
                <a16:creationId xmlns:a16="http://schemas.microsoft.com/office/drawing/2014/main" id="{D105E7FB-AC84-441B-960C-CDE8AEF003C9}"/>
              </a:ext>
            </a:extLst>
          </p:cNvPr>
          <p:cNvSpPr txBox="1">
            <a:spLocks noChangeArrowheads="1"/>
          </p:cNvSpPr>
          <p:nvPr/>
        </p:nvSpPr>
        <p:spPr bwMode="auto">
          <a:xfrm>
            <a:off x="1972995" y="2845053"/>
            <a:ext cx="2381715" cy="288147"/>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Visit from Kasetsart University</a:t>
            </a:r>
          </a:p>
        </p:txBody>
      </p:sp>
      <p:sp>
        <p:nvSpPr>
          <p:cNvPr id="15" name="テキスト ボックス 14">
            <a:extLst>
              <a:ext uri="{FF2B5EF4-FFF2-40B4-BE49-F238E27FC236}">
                <a16:creationId xmlns:a16="http://schemas.microsoft.com/office/drawing/2014/main" id="{47AD07B4-844A-4889-8405-79BE9652755C}"/>
              </a:ext>
            </a:extLst>
          </p:cNvPr>
          <p:cNvSpPr txBox="1">
            <a:spLocks noChangeArrowheads="1"/>
          </p:cNvSpPr>
          <p:nvPr/>
        </p:nvSpPr>
        <p:spPr bwMode="auto">
          <a:xfrm>
            <a:off x="5940152" y="2842131"/>
            <a:ext cx="3023939" cy="50359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ja-JP" sz="1400" dirty="0">
                <a:latin typeface="Calibri" panose="020F0502020204030204" pitchFamily="34" charset="0"/>
                <a:cs typeface="Calibri" panose="020F0502020204030204" pitchFamily="34" charset="0"/>
              </a:rPr>
              <a:t>Visit by the Director General of the SDG Center for Africa</a:t>
            </a: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16" name="テキスト ボックス 15">
            <a:extLst>
              <a:ext uri="{FF2B5EF4-FFF2-40B4-BE49-F238E27FC236}">
                <a16:creationId xmlns:a16="http://schemas.microsoft.com/office/drawing/2014/main" id="{D4AF3EE5-A70D-417C-8D4A-C159E70A3DEA}"/>
              </a:ext>
            </a:extLst>
          </p:cNvPr>
          <p:cNvSpPr txBox="1">
            <a:spLocks noChangeArrowheads="1"/>
          </p:cNvSpPr>
          <p:nvPr/>
        </p:nvSpPr>
        <p:spPr bwMode="auto">
          <a:xfrm>
            <a:off x="2496418" y="5650236"/>
            <a:ext cx="4147374" cy="50359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sz="1400" dirty="0">
                <a:latin typeface="Calibri" panose="020F0502020204030204" pitchFamily="34" charset="0"/>
                <a:ea typeface="Calibri" panose="020F0502020204030204" pitchFamily="34" charset="0"/>
                <a:cs typeface="Calibri" panose="020F0502020204030204" pitchFamily="34" charset="0"/>
              </a:rPr>
              <a:t>Signing Ceremony with </a:t>
            </a:r>
            <a:r>
              <a:rPr lang="en-US" altLang="ja-JP" sz="1400" dirty="0">
                <a:latin typeface="Calibri" panose="020F0502020204030204" pitchFamily="34" charset="0"/>
                <a:cs typeface="Calibri" panose="020F0502020204030204" pitchFamily="34" charset="0"/>
              </a:rPr>
              <a:t>School of Life Sciences, </a:t>
            </a:r>
            <a:r>
              <a:rPr lang="ja-JP" altLang="ja-JP" sz="1400" dirty="0">
                <a:latin typeface="Calibri" panose="020F0502020204030204" pitchFamily="34" charset="0"/>
                <a:cs typeface="Calibri" panose="020F0502020204030204" pitchFamily="34" charset="0"/>
              </a:rPr>
              <a:t>Guangzhou University, China</a:t>
            </a: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12198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44725AA3-AB15-D586-D189-788083E76F79}"/>
              </a:ext>
            </a:extLst>
          </p:cNvPr>
          <p:cNvSpPr>
            <a:spLocks noGrp="1"/>
          </p:cNvSpPr>
          <p:nvPr>
            <p:ph type="body" sz="quarter" idx="10"/>
          </p:nvPr>
        </p:nvSpPr>
        <p:spPr/>
        <p:txBody>
          <a:bodyPr/>
          <a:lstStyle/>
          <a:p>
            <a:r>
              <a:rPr lang="en-US" altLang="ja-JP" dirty="0">
                <a:latin typeface="Calibri" panose="020F0502020204030204" pitchFamily="34" charset="0"/>
                <a:ea typeface="Calibri" panose="020F0502020204030204" pitchFamily="34" charset="0"/>
                <a:cs typeface="Calibri" panose="020F0502020204030204" pitchFamily="34" charset="0"/>
              </a:rPr>
              <a:t>5. Facilities and Environment</a:t>
            </a:r>
            <a:endParaRPr lang="ja-JP"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290049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1" descr="http://pr.general.hokudai.ac.jp/photos/cache/contents/13-agriculture/inside/2007.11.14%20agri%20inside%201_FULL.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81298" y="613595"/>
            <a:ext cx="4090702" cy="2772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3" descr="G:\正１\15-画像１\001デジカメから\12年\2012_09_27\IMG_5718.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95477" y="629213"/>
            <a:ext cx="3767225" cy="2772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4" descr="G:\正１\15-画像１\001デジカメから\12年\2012_09_27\IMG_5729.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81298" y="3385595"/>
            <a:ext cx="4090702" cy="2772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5" descr="G:\正１\15-画像１\001デジカメから\12年\2012_09_27\IMG_5739.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895477" y="3385595"/>
            <a:ext cx="3767225" cy="2772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AutoShape 6"/>
          <p:cNvSpPr>
            <a:spLocks noChangeArrowheads="1"/>
          </p:cNvSpPr>
          <p:nvPr/>
        </p:nvSpPr>
        <p:spPr bwMode="auto">
          <a:xfrm>
            <a:off x="7410957" y="5646023"/>
            <a:ext cx="1211263" cy="510778"/>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Ordinary Classroom</a:t>
            </a:r>
          </a:p>
        </p:txBody>
      </p:sp>
      <p:sp>
        <p:nvSpPr>
          <p:cNvPr id="25609" name="AutoShape 6"/>
          <p:cNvSpPr>
            <a:spLocks noChangeArrowheads="1"/>
          </p:cNvSpPr>
          <p:nvPr/>
        </p:nvSpPr>
        <p:spPr bwMode="auto">
          <a:xfrm>
            <a:off x="7491920" y="2890435"/>
            <a:ext cx="1130300" cy="510778"/>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Large Lecture Hall</a:t>
            </a:r>
          </a:p>
        </p:txBody>
      </p:sp>
      <p:sp>
        <p:nvSpPr>
          <p:cNvPr id="25610" name="AutoShape 6"/>
          <p:cNvSpPr>
            <a:spLocks noChangeArrowheads="1"/>
          </p:cNvSpPr>
          <p:nvPr/>
        </p:nvSpPr>
        <p:spPr bwMode="auto">
          <a:xfrm>
            <a:off x="3361111" y="5646817"/>
            <a:ext cx="1211263" cy="510778"/>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Medium-sized Lecture Hall</a:t>
            </a:r>
          </a:p>
        </p:txBody>
      </p:sp>
      <p:sp>
        <p:nvSpPr>
          <p:cNvPr id="25611" name="AutoShape 6"/>
          <p:cNvSpPr>
            <a:spLocks noChangeArrowheads="1"/>
          </p:cNvSpPr>
          <p:nvPr/>
        </p:nvSpPr>
        <p:spPr bwMode="auto">
          <a:xfrm>
            <a:off x="3265487" y="2670506"/>
            <a:ext cx="1306513" cy="71508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School of Agriculture Entrance Hall</a:t>
            </a:r>
          </a:p>
        </p:txBody>
      </p:sp>
      <p:sp>
        <p:nvSpPr>
          <p:cNvPr id="3" name="タイトル 2">
            <a:extLst>
              <a:ext uri="{FF2B5EF4-FFF2-40B4-BE49-F238E27FC236}">
                <a16:creationId xmlns:a16="http://schemas.microsoft.com/office/drawing/2014/main" id="{067368F2-D032-404C-B1AC-DCF13ABF6E18}"/>
              </a:ext>
            </a:extLst>
          </p:cNvPr>
          <p:cNvSpPr>
            <a:spLocks noGrp="1"/>
          </p:cNvSpPr>
          <p:nvPr>
            <p:ph type="title"/>
          </p:nvPr>
        </p:nvSpPr>
        <p:spPr>
          <a:prstGeom prst="rect">
            <a:avLst/>
          </a:prstGeom>
        </p:spPr>
        <p:txBody>
          <a:bodyPr/>
          <a:lstStyle/>
          <a:p>
            <a:pPr rtl="0" eaLnBrk="1" fontAlgn="base" hangingPunct="1"/>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Inside the School of Agriculture</a:t>
            </a:r>
          </a:p>
        </p:txBody>
      </p:sp>
    </p:spTree>
    <p:extLst>
      <p:ext uri="{BB962C8B-B14F-4D97-AF65-F5344CB8AC3E}">
        <p14:creationId xmlns:p14="http://schemas.microsoft.com/office/powerpoint/2010/main" val="25262287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27E903E-846F-45A0-B0A6-7C9B1E7ED534}"/>
              </a:ext>
            </a:extLst>
          </p:cNvPr>
          <p:cNvSpPr>
            <a:spLocks noGrp="1"/>
          </p:cNvSpPr>
          <p:nvPr>
            <p:ph type="title"/>
          </p:nvPr>
        </p:nvSpPr>
        <p:spPr>
          <a:prstGeom prst="rect">
            <a:avLst/>
          </a:prstGeom>
        </p:spPr>
        <p:txBody>
          <a:bodyPr/>
          <a:lstStyle/>
          <a:p>
            <a:pPr rtl="0" eaLnBrk="1" fontAlgn="base" hangingPunct="1"/>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Inside the School of Agriculture</a:t>
            </a:r>
          </a:p>
        </p:txBody>
      </p:sp>
      <p:pic>
        <p:nvPicPr>
          <p:cNvPr id="8" name="図 7" descr="建物, 空, 屋外, 地面 が含まれている画像&#10;&#10;非常に高い精度で生成された説明">
            <a:extLst>
              <a:ext uri="{FF2B5EF4-FFF2-40B4-BE49-F238E27FC236}">
                <a16:creationId xmlns:a16="http://schemas.microsoft.com/office/drawing/2014/main" id="{E3B26B7D-3BBA-401A-A5B1-89577125F41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1558" y="611028"/>
            <a:ext cx="4158000" cy="2772000"/>
          </a:xfrm>
          <a:prstGeom prst="rect">
            <a:avLst/>
          </a:prstGeom>
          <a:effectLst>
            <a:softEdge rad="38100"/>
          </a:effectLst>
        </p:spPr>
      </p:pic>
      <p:pic>
        <p:nvPicPr>
          <p:cNvPr id="12" name="図 11" descr="本, 棚, 図書館, 部屋 が含まれている画像&#10;&#10;非常に高い精度で生成された説明">
            <a:extLst>
              <a:ext uri="{FF2B5EF4-FFF2-40B4-BE49-F238E27FC236}">
                <a16:creationId xmlns:a16="http://schemas.microsoft.com/office/drawing/2014/main" id="{F5F4C9D4-77A0-4A7D-A3ED-07E040BD445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220" y="3381033"/>
            <a:ext cx="4158000" cy="2772000"/>
          </a:xfrm>
          <a:prstGeom prst="rect">
            <a:avLst/>
          </a:prstGeom>
          <a:effectLst>
            <a:softEdge rad="38100"/>
          </a:effectLst>
        </p:spPr>
      </p:pic>
      <p:grpSp>
        <p:nvGrpSpPr>
          <p:cNvPr id="19" name="グループ化 18">
            <a:extLst>
              <a:ext uri="{FF2B5EF4-FFF2-40B4-BE49-F238E27FC236}">
                <a16:creationId xmlns:a16="http://schemas.microsoft.com/office/drawing/2014/main" id="{40BF19B9-BB82-4DF9-B8F6-8339B0CC806D}"/>
              </a:ext>
            </a:extLst>
          </p:cNvPr>
          <p:cNvGrpSpPr/>
          <p:nvPr/>
        </p:nvGrpSpPr>
        <p:grpSpPr>
          <a:xfrm>
            <a:off x="4644008" y="3381033"/>
            <a:ext cx="4361021" cy="2772000"/>
            <a:chOff x="4582953" y="3429000"/>
            <a:chExt cx="4361021" cy="2590799"/>
          </a:xfrm>
        </p:grpSpPr>
        <p:pic>
          <p:nvPicPr>
            <p:cNvPr id="18" name="図 17" descr="床, 室内, 天井 が含まれている画像&#10;&#10;非常に高い精度で生成された説明">
              <a:extLst>
                <a:ext uri="{FF2B5EF4-FFF2-40B4-BE49-F238E27FC236}">
                  <a16:creationId xmlns:a16="http://schemas.microsoft.com/office/drawing/2014/main" id="{E34259C0-3EB7-44B9-BD05-53A0716AEB4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82953" y="3429000"/>
              <a:ext cx="2914650" cy="1943100"/>
            </a:xfrm>
            <a:prstGeom prst="rect">
              <a:avLst/>
            </a:prstGeom>
            <a:effectLst>
              <a:softEdge rad="38100"/>
            </a:effectLst>
          </p:spPr>
        </p:pic>
        <p:pic>
          <p:nvPicPr>
            <p:cNvPr id="10" name="図 9" descr="室内, 光景, 棚, 天井 が含まれている画像&#10;&#10;非常に高い精度で生成された説明">
              <a:extLst>
                <a:ext uri="{FF2B5EF4-FFF2-40B4-BE49-F238E27FC236}">
                  <a16:creationId xmlns:a16="http://schemas.microsoft.com/office/drawing/2014/main" id="{87624CC3-5EAD-487F-9E2C-9977EDC2433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88223" y="4449298"/>
              <a:ext cx="2355751" cy="1570501"/>
            </a:xfrm>
            <a:prstGeom prst="rect">
              <a:avLst/>
            </a:prstGeom>
            <a:effectLst>
              <a:softEdge rad="38100"/>
            </a:effectLst>
          </p:spPr>
        </p:pic>
      </p:grpSp>
      <p:sp>
        <p:nvSpPr>
          <p:cNvPr id="5" name="AutoShape 6">
            <a:extLst>
              <a:ext uri="{FF2B5EF4-FFF2-40B4-BE49-F238E27FC236}">
                <a16:creationId xmlns:a16="http://schemas.microsoft.com/office/drawing/2014/main" id="{1D33F5E4-1736-4E81-9EF6-00597C8D1150}"/>
              </a:ext>
            </a:extLst>
          </p:cNvPr>
          <p:cNvSpPr>
            <a:spLocks noChangeArrowheads="1"/>
          </p:cNvSpPr>
          <p:nvPr/>
        </p:nvSpPr>
        <p:spPr bwMode="auto">
          <a:xfrm>
            <a:off x="3441700" y="5741904"/>
            <a:ext cx="1130300" cy="341312"/>
          </a:xfrm>
          <a:prstGeom prst="roundRect">
            <a:avLst>
              <a:gd name="adj" fmla="val 16667"/>
            </a:avLst>
          </a:prstGeom>
          <a:solidFill>
            <a:srgbClr val="EEECE1"/>
          </a:solidFill>
          <a:ln>
            <a:noFill/>
          </a:ln>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Library</a:t>
            </a:r>
          </a:p>
        </p:txBody>
      </p:sp>
      <p:sp>
        <p:nvSpPr>
          <p:cNvPr id="21" name="AutoShape 6">
            <a:extLst>
              <a:ext uri="{FF2B5EF4-FFF2-40B4-BE49-F238E27FC236}">
                <a16:creationId xmlns:a16="http://schemas.microsoft.com/office/drawing/2014/main" id="{AEF4A06C-2F9D-4026-8BFD-CB5D17B17A8D}"/>
              </a:ext>
            </a:extLst>
          </p:cNvPr>
          <p:cNvSpPr>
            <a:spLocks noChangeArrowheads="1"/>
          </p:cNvSpPr>
          <p:nvPr/>
        </p:nvSpPr>
        <p:spPr bwMode="auto">
          <a:xfrm>
            <a:off x="4847029" y="5792135"/>
            <a:ext cx="4158000"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Hokudai Co-op School of Agriculture Branch</a:t>
            </a:r>
          </a:p>
        </p:txBody>
      </p:sp>
      <p:pic>
        <p:nvPicPr>
          <p:cNvPr id="7" name="図 6" descr="床, 室内, 壁, 部屋 が含まれている画像&#10;&#10;非常に高い精度で生成された説明">
            <a:extLst>
              <a:ext uri="{FF2B5EF4-FFF2-40B4-BE49-F238E27FC236}">
                <a16:creationId xmlns:a16="http://schemas.microsoft.com/office/drawing/2014/main" id="{7CEECC5D-8684-43DE-836F-2DC043F7796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644008" y="611028"/>
            <a:ext cx="4158000" cy="2772000"/>
          </a:xfrm>
          <a:prstGeom prst="rect">
            <a:avLst/>
          </a:prstGeom>
          <a:effectLst>
            <a:softEdge rad="38100"/>
          </a:effectLst>
        </p:spPr>
      </p:pic>
      <p:sp>
        <p:nvSpPr>
          <p:cNvPr id="16" name="AutoShape 6">
            <a:extLst>
              <a:ext uri="{FF2B5EF4-FFF2-40B4-BE49-F238E27FC236}">
                <a16:creationId xmlns:a16="http://schemas.microsoft.com/office/drawing/2014/main" id="{815A639A-9AE5-4088-9E33-C65BD7922542}"/>
              </a:ext>
            </a:extLst>
          </p:cNvPr>
          <p:cNvSpPr>
            <a:spLocks noChangeArrowheads="1"/>
          </p:cNvSpPr>
          <p:nvPr/>
        </p:nvSpPr>
        <p:spPr bwMode="auto">
          <a:xfrm>
            <a:off x="7874729" y="3040514"/>
            <a:ext cx="1130300"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IT Room</a:t>
            </a:r>
          </a:p>
        </p:txBody>
      </p:sp>
      <p:sp>
        <p:nvSpPr>
          <p:cNvPr id="14" name="AutoShape 6">
            <a:extLst>
              <a:ext uri="{FF2B5EF4-FFF2-40B4-BE49-F238E27FC236}">
                <a16:creationId xmlns:a16="http://schemas.microsoft.com/office/drawing/2014/main" id="{B1344393-371B-4F2D-97B2-F1C8CCB94601}"/>
              </a:ext>
            </a:extLst>
          </p:cNvPr>
          <p:cNvSpPr>
            <a:spLocks noChangeArrowheads="1"/>
          </p:cNvSpPr>
          <p:nvPr/>
        </p:nvSpPr>
        <p:spPr bwMode="auto">
          <a:xfrm>
            <a:off x="3275856" y="3019474"/>
            <a:ext cx="1296144" cy="341312"/>
          </a:xfrm>
          <a:prstGeom prst="roundRect">
            <a:avLst>
              <a:gd name="adj" fmla="val 16667"/>
            </a:avLst>
          </a:prstGeom>
          <a:solidFill>
            <a:srgbClr val="EEECE1"/>
          </a:solidFill>
          <a:ln>
            <a:noFill/>
          </a:ln>
        </p:spPr>
        <p:txBody>
          <a:bodyPr wrap="square"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en-US" sz="1400" b="1" dirty="0">
                <a:solidFill>
                  <a:srgbClr val="000000"/>
                </a:solidFill>
                <a:latin typeface="Calibri" panose="020F0502020204030204" pitchFamily="34" charset="0"/>
                <a:ea typeface="Calibri" panose="020F0502020204030204" pitchFamily="34" charset="0"/>
                <a:cs typeface="Calibri" panose="020F0502020204030204" pitchFamily="34" charset="0"/>
              </a:rPr>
              <a:t>Greenhouse</a:t>
            </a:r>
          </a:p>
        </p:txBody>
      </p:sp>
    </p:spTree>
    <p:extLst>
      <p:ext uri="{BB962C8B-B14F-4D97-AF65-F5344CB8AC3E}">
        <p14:creationId xmlns:p14="http://schemas.microsoft.com/office/powerpoint/2010/main" val="5807671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z="2000" b="1" dirty="0">
                <a:solidFill>
                  <a:srgbClr val="F8F8F8"/>
                </a:solidFill>
                <a:latin typeface="Calibri" panose="020F0502020204030204" pitchFamily="34" charset="0"/>
                <a:ea typeface="Calibri" panose="020F0502020204030204" pitchFamily="34" charset="0"/>
                <a:cs typeface="Calibri" panose="020F0502020204030204" pitchFamily="34" charset="0"/>
              </a:rPr>
              <a:t>Abundant Equipment and Educational </a:t>
            </a:r>
            <a:r>
              <a:rPr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F</a:t>
            </a:r>
            <a:r>
              <a:rPr lang="en-US" sz="2000" b="1" dirty="0">
                <a:solidFill>
                  <a:srgbClr val="F8F8F8"/>
                </a:solidFill>
                <a:latin typeface="Calibri" panose="020F0502020204030204" pitchFamily="34" charset="0"/>
                <a:ea typeface="Calibri" panose="020F0502020204030204" pitchFamily="34" charset="0"/>
                <a:cs typeface="Calibri" panose="020F0502020204030204" pitchFamily="34" charset="0"/>
              </a:rPr>
              <a:t>acilities</a:t>
            </a:r>
          </a:p>
        </p:txBody>
      </p:sp>
      <p:sp>
        <p:nvSpPr>
          <p:cNvPr id="17420" name="テキスト ボックス 8"/>
          <p:cNvSpPr txBox="1">
            <a:spLocks noChangeArrowheads="1"/>
          </p:cNvSpPr>
          <p:nvPr/>
        </p:nvSpPr>
        <p:spPr bwMode="auto">
          <a:xfrm>
            <a:off x="659141" y="1962275"/>
            <a:ext cx="3364940" cy="33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ja-JP" altLang="en-US" sz="1600" dirty="0">
              <a:ea typeface="游ゴシック" panose="020B0400000000000000" pitchFamily="50" charset="-128"/>
              <a:cs typeface="Calibri" panose="020F0502020204030204" pitchFamily="34" charset="0"/>
            </a:endParaRPr>
          </a:p>
        </p:txBody>
      </p:sp>
      <p:sp>
        <p:nvSpPr>
          <p:cNvPr id="17418" name="テキスト ボックス 10"/>
          <p:cNvSpPr txBox="1">
            <a:spLocks noChangeArrowheads="1"/>
          </p:cNvSpPr>
          <p:nvPr/>
        </p:nvSpPr>
        <p:spPr bwMode="auto">
          <a:xfrm>
            <a:off x="1434708" y="6168524"/>
            <a:ext cx="2419428" cy="33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600" dirty="0">
              <a:ea typeface="游ゴシック" panose="020B0400000000000000" pitchFamily="50" charset="-128"/>
              <a:cs typeface="Calibri" panose="020F0502020204030204" pitchFamily="34" charset="0"/>
            </a:endParaRPr>
          </a:p>
        </p:txBody>
      </p:sp>
      <p:pic>
        <p:nvPicPr>
          <p:cNvPr id="18" name="Picture 3" descr="G:\正１\01-通常\02-北大\15-委員・主任\02-学科長\12年・近藤\12-10-27 北大説明会\各学科の紹介ファイル\ms.jpg">
            <a:extLst>
              <a:ext uri="{FF2B5EF4-FFF2-40B4-BE49-F238E27FC236}">
                <a16:creationId xmlns:a16="http://schemas.microsoft.com/office/drawing/2014/main" id="{14DD1219-5256-4E48-8476-D63AE488032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6357" y="3519021"/>
            <a:ext cx="3640768" cy="2685434"/>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6">
            <a:extLst>
              <a:ext uri="{FF2B5EF4-FFF2-40B4-BE49-F238E27FC236}">
                <a16:creationId xmlns:a16="http://schemas.microsoft.com/office/drawing/2014/main" id="{833E1691-F075-4743-8705-D8DB0937050B}"/>
              </a:ext>
            </a:extLst>
          </p:cNvPr>
          <p:cNvSpPr>
            <a:spLocks noChangeArrowheads="1"/>
          </p:cNvSpPr>
          <p:nvPr/>
        </p:nvSpPr>
        <p:spPr bwMode="auto">
          <a:xfrm>
            <a:off x="1655762" y="5584581"/>
            <a:ext cx="3038475"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a:r>
              <a:rPr lang="en-US" sz="1400" b="1" dirty="0">
                <a:latin typeface="Calibri" panose="020F0502020204030204" pitchFamily="34" charset="0"/>
                <a:ea typeface="Calibri" panose="020F0502020204030204" pitchFamily="34" charset="0"/>
                <a:cs typeface="Calibri" panose="020F0502020204030204" pitchFamily="34" charset="0"/>
              </a:rPr>
              <a:t>High-resolution</a:t>
            </a:r>
          </a:p>
          <a:p>
            <a:pPr algn="ctr"/>
            <a:r>
              <a:rPr lang="en-US" sz="1400" b="1" dirty="0">
                <a:latin typeface="Calibri" panose="020F0502020204030204" pitchFamily="34" charset="0"/>
                <a:ea typeface="Calibri" panose="020F0502020204030204" pitchFamily="34" charset="0"/>
                <a:cs typeface="Calibri" panose="020F0502020204030204" pitchFamily="34" charset="0"/>
              </a:rPr>
              <a:t>Quantitative Analysis Equipment</a:t>
            </a:r>
          </a:p>
        </p:txBody>
      </p:sp>
      <p:pic>
        <p:nvPicPr>
          <p:cNvPr id="19" name="Picture 2" descr="G:\正１\01-通常\02-北大\15-委員・主任\02-学科長\12年・近藤\12-10-27 北大説明会\北大説明用・写真\生物組織構造解析センター関係\IMG_0036.JPG">
            <a:extLst>
              <a:ext uri="{FF2B5EF4-FFF2-40B4-BE49-F238E27FC236}">
                <a16:creationId xmlns:a16="http://schemas.microsoft.com/office/drawing/2014/main" id="{1E81040C-E44C-4B9E-92B5-CADF02D7E34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6357" y="583248"/>
            <a:ext cx="3941737" cy="288367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utoShape 6">
            <a:extLst>
              <a:ext uri="{FF2B5EF4-FFF2-40B4-BE49-F238E27FC236}">
                <a16:creationId xmlns:a16="http://schemas.microsoft.com/office/drawing/2014/main" id="{A692463D-4864-4E01-858B-3E199DAC2F69}"/>
              </a:ext>
            </a:extLst>
          </p:cNvPr>
          <p:cNvSpPr>
            <a:spLocks noChangeArrowheads="1"/>
          </p:cNvSpPr>
          <p:nvPr/>
        </p:nvSpPr>
        <p:spPr bwMode="auto">
          <a:xfrm>
            <a:off x="2971547" y="2684667"/>
            <a:ext cx="1596570" cy="817245"/>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a:r>
              <a:rPr lang="en-US" sz="1400" b="1" dirty="0">
                <a:latin typeface="Calibri" panose="020F0502020204030204" pitchFamily="34" charset="0"/>
                <a:ea typeface="Calibri" panose="020F0502020204030204" pitchFamily="34" charset="0"/>
                <a:cs typeface="Calibri" panose="020F0502020204030204" pitchFamily="34" charset="0"/>
              </a:rPr>
              <a:t>Transmission Electron Microscope</a:t>
            </a:r>
          </a:p>
        </p:txBody>
      </p:sp>
      <p:pic>
        <p:nvPicPr>
          <p:cNvPr id="20" name="図 19">
            <a:extLst>
              <a:ext uri="{FF2B5EF4-FFF2-40B4-BE49-F238E27FC236}">
                <a16:creationId xmlns:a16="http://schemas.microsoft.com/office/drawing/2014/main" id="{5D610236-34CC-4C53-ABED-F330D74E009E}"/>
              </a:ext>
            </a:extLst>
          </p:cNvPr>
          <p:cNvPicPr>
            <a:picLocks noChangeAspect="1"/>
          </p:cNvPicPr>
          <p:nvPr/>
        </p:nvPicPr>
        <p:blipFill>
          <a:blip r:embed="rId5"/>
          <a:stretch>
            <a:fillRect/>
          </a:stretch>
        </p:blipFill>
        <p:spPr>
          <a:xfrm>
            <a:off x="4853534" y="586615"/>
            <a:ext cx="3641158" cy="2730869"/>
          </a:xfrm>
          <a:prstGeom prst="rect">
            <a:avLst/>
          </a:prstGeom>
        </p:spPr>
      </p:pic>
      <p:pic>
        <p:nvPicPr>
          <p:cNvPr id="23" name="図 22" descr="屋内, 座る, 冷蔵庫, キッチン が含まれている画像&#10;&#10;自動的に生成された説明">
            <a:extLst>
              <a:ext uri="{FF2B5EF4-FFF2-40B4-BE49-F238E27FC236}">
                <a16:creationId xmlns:a16="http://schemas.microsoft.com/office/drawing/2014/main" id="{9AA2C277-C0EB-46DA-8D16-EE1645BC1B3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502" r="40386" b="30539"/>
          <a:stretch/>
        </p:blipFill>
        <p:spPr>
          <a:xfrm>
            <a:off x="4853534" y="3519020"/>
            <a:ext cx="3529013" cy="2646035"/>
          </a:xfrm>
          <a:prstGeom prst="rect">
            <a:avLst/>
          </a:prstGeom>
        </p:spPr>
      </p:pic>
      <p:sp>
        <p:nvSpPr>
          <p:cNvPr id="22" name="AutoShape 6">
            <a:extLst>
              <a:ext uri="{FF2B5EF4-FFF2-40B4-BE49-F238E27FC236}">
                <a16:creationId xmlns:a16="http://schemas.microsoft.com/office/drawing/2014/main" id="{EA1B5E49-F304-466C-82C2-1433A5E9C7B2}"/>
              </a:ext>
            </a:extLst>
          </p:cNvPr>
          <p:cNvSpPr>
            <a:spLocks noChangeArrowheads="1"/>
          </p:cNvSpPr>
          <p:nvPr/>
        </p:nvSpPr>
        <p:spPr bwMode="auto">
          <a:xfrm>
            <a:off x="7777525" y="5577987"/>
            <a:ext cx="1130300"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a:spcBef>
                <a:spcPct val="50000"/>
              </a:spcBef>
            </a:pPr>
            <a:r>
              <a:rPr lang="en-US" sz="1400" b="1" dirty="0">
                <a:latin typeface="Calibri" panose="020F0502020204030204" pitchFamily="34" charset="0"/>
                <a:ea typeface="Calibri" panose="020F0502020204030204" pitchFamily="34" charset="0"/>
                <a:cs typeface="Calibri" panose="020F0502020204030204" pitchFamily="34" charset="0"/>
              </a:rPr>
              <a:t>500 MHz NMR </a:t>
            </a:r>
          </a:p>
        </p:txBody>
      </p:sp>
      <p:sp>
        <p:nvSpPr>
          <p:cNvPr id="3" name="テキスト ボックス 2">
            <a:extLst>
              <a:ext uri="{FF2B5EF4-FFF2-40B4-BE49-F238E27FC236}">
                <a16:creationId xmlns:a16="http://schemas.microsoft.com/office/drawing/2014/main" id="{EE217696-6550-46E3-A18A-581699ED4B0C}"/>
              </a:ext>
            </a:extLst>
          </p:cNvPr>
          <p:cNvSpPr txBox="1"/>
          <p:nvPr/>
        </p:nvSpPr>
        <p:spPr>
          <a:xfrm>
            <a:off x="4853534" y="2578820"/>
            <a:ext cx="3691023" cy="738664"/>
          </a:xfrm>
          <a:prstGeom prst="rect">
            <a:avLst/>
          </a:prstGeom>
          <a:solidFill>
            <a:schemeClr val="bg1">
              <a:lumMod val="65000"/>
            </a:schemeClr>
          </a:solidFill>
        </p:spPr>
        <p:txBody>
          <a:bodyPr wrap="square" rtlCol="0">
            <a:spAutoFit/>
          </a:bodyPr>
          <a:lstStyle/>
          <a:p>
            <a:pPr algn="ctr"/>
            <a:r>
              <a:rPr kumimoji="1" lang="en-US" altLang="ja-JP" sz="600" dirty="0">
                <a:latin typeface="Calibri" panose="020F0502020204030204" pitchFamily="34" charset="0"/>
                <a:ea typeface="Calibri" panose="020F0502020204030204" pitchFamily="34" charset="0"/>
                <a:cs typeface="Calibri" panose="020F0502020204030204" pitchFamily="34" charset="0"/>
              </a:rPr>
              <a:t>[Main specifications]</a:t>
            </a:r>
          </a:p>
          <a:p>
            <a:pPr algn="l"/>
            <a:r>
              <a:rPr kumimoji="1" lang="en-US" altLang="ja-JP" sz="600" dirty="0">
                <a:latin typeface="Calibri" panose="020F0502020204030204" pitchFamily="34" charset="0"/>
                <a:ea typeface="Calibri" panose="020F0502020204030204" pitchFamily="34" charset="0"/>
                <a:cs typeface="Calibri" panose="020F0502020204030204" pitchFamily="34" charset="0"/>
              </a:rPr>
              <a:t>Laser light source  HyD detector x1  Objective lens</a:t>
            </a:r>
          </a:p>
          <a:p>
            <a:pPr algn="l"/>
            <a:r>
              <a:rPr kumimoji="1" lang="en-US" altLang="ja-JP" sz="600" dirty="0">
                <a:latin typeface="Calibri" panose="020F0502020204030204" pitchFamily="34" charset="0"/>
                <a:ea typeface="Calibri" panose="020F0502020204030204" pitchFamily="34" charset="0"/>
                <a:cs typeface="Calibri" panose="020F0502020204030204" pitchFamily="34" charset="0"/>
              </a:rPr>
              <a:t>Ar laser (458, 476, 488, 514, 543 nm) PMT detector x 2  10x NA 0.4 dry, 20x NA 0.7 dry</a:t>
            </a:r>
          </a:p>
          <a:p>
            <a:pPr algn="l"/>
            <a:r>
              <a:rPr lang="en-US" altLang="ja-JP" sz="600" dirty="0">
                <a:latin typeface="Calibri" panose="020F0502020204030204" pitchFamily="34" charset="0"/>
                <a:ea typeface="Calibri" panose="020F0502020204030204" pitchFamily="34" charset="0"/>
                <a:cs typeface="Calibri" panose="020F0502020204030204" pitchFamily="34" charset="0"/>
              </a:rPr>
              <a:t>Diode laser (405 nm)  Tandem scan method (supports high-speed, high-resolution)  40x NA 0.6 dry, 40x NA 1.25 oil</a:t>
            </a:r>
          </a:p>
          <a:p>
            <a:pPr algn="l"/>
            <a:r>
              <a:rPr kumimoji="1" lang="en-US" altLang="ja-JP" sz="600" dirty="0">
                <a:latin typeface="Calibri" panose="020F0502020204030204" pitchFamily="34" charset="0"/>
                <a:ea typeface="Calibri" panose="020F0502020204030204" pitchFamily="34" charset="0"/>
                <a:cs typeface="Calibri" panose="020F0502020204030204" pitchFamily="34" charset="0"/>
              </a:rPr>
              <a:t>HeNe laser (633 nm)  Microscope cultivation system 63x NA 1.4 oil</a:t>
            </a:r>
          </a:p>
          <a:p>
            <a:pPr algn="l"/>
            <a:endParaRPr kumimoji="1" lang="ja-JP" altLang="en-US" sz="600" dirty="0">
              <a:latin typeface="Calibri" panose="020F0502020204030204" pitchFamily="34" charset="0"/>
              <a:cs typeface="Calibri" panose="020F0502020204030204" pitchFamily="34" charset="0"/>
            </a:endParaRPr>
          </a:p>
        </p:txBody>
      </p:sp>
      <p:sp>
        <p:nvSpPr>
          <p:cNvPr id="21" name="AutoShape 6">
            <a:extLst>
              <a:ext uri="{FF2B5EF4-FFF2-40B4-BE49-F238E27FC236}">
                <a16:creationId xmlns:a16="http://schemas.microsoft.com/office/drawing/2014/main" id="{EC29B33C-A744-4184-B0B4-9D8F88AB807A}"/>
              </a:ext>
            </a:extLst>
          </p:cNvPr>
          <p:cNvSpPr>
            <a:spLocks noChangeArrowheads="1"/>
          </p:cNvSpPr>
          <p:nvPr/>
        </p:nvSpPr>
        <p:spPr bwMode="auto">
          <a:xfrm>
            <a:off x="6995913" y="2010882"/>
            <a:ext cx="1548644"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a:spcBef>
                <a:spcPct val="50000"/>
              </a:spcBef>
            </a:pPr>
            <a:r>
              <a:rPr lang="en-US" sz="1400" b="1" dirty="0">
                <a:latin typeface="Calibri" panose="020F0502020204030204" pitchFamily="34" charset="0"/>
                <a:ea typeface="Calibri" panose="020F0502020204030204" pitchFamily="34" charset="0"/>
                <a:cs typeface="Calibri" panose="020F0502020204030204" pitchFamily="34" charset="0"/>
              </a:rPr>
              <a:t>Confocal Laser Microscope</a:t>
            </a:r>
          </a:p>
        </p:txBody>
      </p:sp>
    </p:spTree>
    <p:extLst>
      <p:ext uri="{BB962C8B-B14F-4D97-AF65-F5344CB8AC3E}">
        <p14:creationId xmlns:p14="http://schemas.microsoft.com/office/powerpoint/2010/main" val="23385076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prstGeom prst="rect">
            <a:avLst/>
          </a:prstGeom>
        </p:spPr>
        <p:txBody>
          <a:bodyPr/>
          <a:lstStyle/>
          <a:p>
            <a:pPr eaLnBrk="1" hangingPunct="1"/>
            <a:r>
              <a:rPr lang="en-US" sz="2000" b="1" dirty="0">
                <a:solidFill>
                  <a:srgbClr val="F8F8F8"/>
                </a:solidFill>
                <a:latin typeface="Calibri" panose="020F0502020204030204" pitchFamily="34" charset="0"/>
                <a:ea typeface="Calibri" panose="020F0502020204030204" pitchFamily="34" charset="0"/>
                <a:cs typeface="Calibri" panose="020F0502020204030204" pitchFamily="34" charset="0"/>
              </a:rPr>
              <a:t>Facilities: Experimental Farms (Sapporo Farm / Yoichi Orchard)</a:t>
            </a:r>
          </a:p>
        </p:txBody>
      </p:sp>
      <p:pic>
        <p:nvPicPr>
          <p:cNvPr id="28677" name="Picture 8"/>
          <p:cNvPicPr>
            <a:picLocks noChangeAspect="1" noChangeArrowheads="1"/>
          </p:cNvPicPr>
          <p:nvPr/>
        </p:nvPicPr>
        <p:blipFill>
          <a:blip r:embed="rId3" cstate="print">
            <a:lum bright="-6000" contrast="6000"/>
            <a:extLst>
              <a:ext uri="{28A0092B-C50C-407E-A947-70E740481C1C}">
                <a14:useLocalDpi xmlns:a14="http://schemas.microsoft.com/office/drawing/2010/main"/>
              </a:ext>
            </a:extLst>
          </a:blip>
          <a:srcRect/>
          <a:stretch>
            <a:fillRect/>
          </a:stretch>
        </p:blipFill>
        <p:spPr bwMode="auto">
          <a:xfrm>
            <a:off x="1743915" y="3419494"/>
            <a:ext cx="5786760" cy="2732889"/>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9" descr="2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23528" y="601612"/>
            <a:ext cx="4216400" cy="2773362"/>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10" descr="22"/>
          <p:cNvPicPr>
            <a:picLocks noChangeAspect="1" noChangeArrowheads="1"/>
          </p:cNvPicPr>
          <p:nvPr/>
        </p:nvPicPr>
        <p:blipFill>
          <a:blip r:embed="rId5" cstate="print">
            <a:extLst>
              <a:ext uri="{28A0092B-C50C-407E-A947-70E740481C1C}">
                <a14:useLocalDpi xmlns:a14="http://schemas.microsoft.com/office/drawing/2010/main"/>
              </a:ext>
            </a:extLst>
          </a:blip>
          <a:srcRect b="-84"/>
          <a:stretch>
            <a:fillRect/>
          </a:stretch>
        </p:blipFill>
        <p:spPr bwMode="auto">
          <a:xfrm>
            <a:off x="4572000" y="598027"/>
            <a:ext cx="4506705" cy="2794712"/>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2" name="AutoShape 6"/>
          <p:cNvSpPr>
            <a:spLocks noChangeArrowheads="1"/>
          </p:cNvSpPr>
          <p:nvPr/>
        </p:nvSpPr>
        <p:spPr bwMode="auto">
          <a:xfrm>
            <a:off x="7884201" y="2821480"/>
            <a:ext cx="1143000"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solidFill>
                  <a:srgbClr val="000000"/>
                </a:solidFill>
                <a:ea typeface="Calibri" panose="020F0502020204030204" pitchFamily="34" charset="0"/>
                <a:cs typeface="Calibri" panose="020F0502020204030204" pitchFamily="34" charset="0"/>
              </a:rPr>
              <a:t>Yoichi Orchard</a:t>
            </a:r>
          </a:p>
        </p:txBody>
      </p:sp>
      <p:sp>
        <p:nvSpPr>
          <p:cNvPr id="10" name="AutoShape 6">
            <a:extLst>
              <a:ext uri="{FF2B5EF4-FFF2-40B4-BE49-F238E27FC236}">
                <a16:creationId xmlns:a16="http://schemas.microsoft.com/office/drawing/2014/main" id="{B1743B63-4EDE-48B2-B548-60373E40E940}"/>
              </a:ext>
            </a:extLst>
          </p:cNvPr>
          <p:cNvSpPr>
            <a:spLocks noChangeArrowheads="1"/>
          </p:cNvSpPr>
          <p:nvPr/>
        </p:nvSpPr>
        <p:spPr bwMode="auto">
          <a:xfrm>
            <a:off x="3338136" y="2790111"/>
            <a:ext cx="1143000"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solidFill>
                  <a:srgbClr val="000000"/>
                </a:solidFill>
                <a:ea typeface="Calibri" panose="020F0502020204030204" pitchFamily="34" charset="0"/>
                <a:cs typeface="Calibri" panose="020F0502020204030204" pitchFamily="34" charset="0"/>
              </a:rPr>
              <a:t>Sapporo Farm</a:t>
            </a:r>
          </a:p>
        </p:txBody>
      </p:sp>
      <p:sp>
        <p:nvSpPr>
          <p:cNvPr id="11" name="AutoShape 6">
            <a:extLst>
              <a:ext uri="{FF2B5EF4-FFF2-40B4-BE49-F238E27FC236}">
                <a16:creationId xmlns:a16="http://schemas.microsoft.com/office/drawing/2014/main" id="{1ABC8041-C1BA-437D-B055-42E1F5A96B53}"/>
              </a:ext>
            </a:extLst>
          </p:cNvPr>
          <p:cNvSpPr>
            <a:spLocks noChangeArrowheads="1"/>
          </p:cNvSpPr>
          <p:nvPr/>
        </p:nvSpPr>
        <p:spPr bwMode="auto">
          <a:xfrm>
            <a:off x="6319648" y="5555599"/>
            <a:ext cx="1143000"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solidFill>
                  <a:srgbClr val="000000"/>
                </a:solidFill>
                <a:ea typeface="Calibri" panose="020F0502020204030204" pitchFamily="34" charset="0"/>
                <a:cs typeface="Calibri" panose="020F0502020204030204" pitchFamily="34" charset="0"/>
              </a:rPr>
              <a:t>Sapporo Farm</a:t>
            </a:r>
          </a:p>
        </p:txBody>
      </p:sp>
    </p:spTree>
    <p:extLst>
      <p:ext uri="{BB962C8B-B14F-4D97-AF65-F5344CB8AC3E}">
        <p14:creationId xmlns:p14="http://schemas.microsoft.com/office/powerpoint/2010/main" val="34995021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B9A25CB7-D07A-48BD-A633-BAE423A2DB91}"/>
              </a:ext>
            </a:extLst>
          </p:cNvPr>
          <p:cNvSpPr>
            <a:spLocks noGrp="1"/>
          </p:cNvSpPr>
          <p:nvPr>
            <p:ph type="title"/>
          </p:nvPr>
        </p:nvSpPr>
        <p:spPr>
          <a:prstGeom prst="rect">
            <a:avLst/>
          </a:prstGeom>
        </p:spPr>
        <p:txBody>
          <a:bodyPr/>
          <a:lstStyle/>
          <a:p>
            <a:r>
              <a:rPr kumimoji="1"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Facilities: Experimental Farms (Sapporo Farm)</a:t>
            </a:r>
          </a:p>
        </p:txBody>
      </p:sp>
      <p:pic>
        <p:nvPicPr>
          <p:cNvPr id="4" name="図 3" descr="草, 空, 屋外, 野原 が含まれている画像&#10;&#10;自動的に生成された説明">
            <a:extLst>
              <a:ext uri="{FF2B5EF4-FFF2-40B4-BE49-F238E27FC236}">
                <a16:creationId xmlns:a16="http://schemas.microsoft.com/office/drawing/2014/main" id="{33D6DB6B-606F-47C5-8E6F-741C298012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1" y="662782"/>
            <a:ext cx="4363851" cy="2777700"/>
          </a:xfrm>
          <a:prstGeom prst="rect">
            <a:avLst/>
          </a:prstGeom>
        </p:spPr>
      </p:pic>
      <p:pic>
        <p:nvPicPr>
          <p:cNvPr id="5" name="図 4" descr="草, 空, 屋外, 牛 が含まれている画像&#10;&#10;自動的に生成された説明">
            <a:extLst>
              <a:ext uri="{FF2B5EF4-FFF2-40B4-BE49-F238E27FC236}">
                <a16:creationId xmlns:a16="http://schemas.microsoft.com/office/drawing/2014/main" id="{60D90BEE-E9DB-44E0-877D-19798C74FA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5058" y="662782"/>
            <a:ext cx="4363851" cy="2777700"/>
          </a:xfrm>
          <a:prstGeom prst="rect">
            <a:avLst/>
          </a:prstGeom>
        </p:spPr>
      </p:pic>
      <p:pic>
        <p:nvPicPr>
          <p:cNvPr id="6" name="図 5" descr="草, 空, 屋外, 木 が含まれている画像&#10;&#10;自動的に生成された説明">
            <a:extLst>
              <a:ext uri="{FF2B5EF4-FFF2-40B4-BE49-F238E27FC236}">
                <a16:creationId xmlns:a16="http://schemas.microsoft.com/office/drawing/2014/main" id="{A63AC353-4790-4E81-B597-E70FB1163CC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537"/>
          <a:stretch/>
        </p:blipFill>
        <p:spPr>
          <a:xfrm>
            <a:off x="2390074" y="3508330"/>
            <a:ext cx="4363851" cy="2602693"/>
          </a:xfrm>
          <a:prstGeom prst="rect">
            <a:avLst/>
          </a:prstGeom>
        </p:spPr>
      </p:pic>
    </p:spTree>
    <p:extLst>
      <p:ext uri="{BB962C8B-B14F-4D97-AF65-F5344CB8AC3E}">
        <p14:creationId xmlns:p14="http://schemas.microsoft.com/office/powerpoint/2010/main" val="32663724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BDC801-8219-7DB2-F7CC-1963CBC9DA71}"/>
              </a:ext>
            </a:extLst>
          </p:cNvPr>
          <p:cNvSpPr>
            <a:spLocks noGrp="1"/>
          </p:cNvSpPr>
          <p:nvPr>
            <p:ph type="title"/>
          </p:nvPr>
        </p:nvSpPr>
        <p:spPr/>
        <p:txBody>
          <a:bodyPr/>
          <a:lstStyle/>
          <a:p>
            <a:r>
              <a:rPr kumimoji="1" lang="en-US" altLang="ja-JP" b="1" dirty="0">
                <a:latin typeface="Calibri" panose="020F0502020204030204" pitchFamily="34" charset="0"/>
                <a:ea typeface="Calibri" panose="020F0502020204030204" pitchFamily="34" charset="0"/>
                <a:cs typeface="Calibri" panose="020F0502020204030204" pitchFamily="34" charset="0"/>
              </a:rPr>
              <a:t>Smart Agriculture Education and Research Center</a:t>
            </a:r>
            <a:endParaRPr kumimoji="1" lang="ja-JP" altLang="en-US" b="1" dirty="0">
              <a:latin typeface="Calibri" panose="020F0502020204030204" pitchFamily="34" charset="0"/>
              <a:cs typeface="Calibri" panose="020F0502020204030204" pitchFamily="34" charset="0"/>
            </a:endParaRPr>
          </a:p>
        </p:txBody>
      </p:sp>
      <p:pic>
        <p:nvPicPr>
          <p:cNvPr id="3" name="図 2" descr="草, 屋外, 道路, ストリート が含まれている画像&#10;&#10;自動的に生成された説明">
            <a:extLst>
              <a:ext uri="{FF2B5EF4-FFF2-40B4-BE49-F238E27FC236}">
                <a16:creationId xmlns:a16="http://schemas.microsoft.com/office/drawing/2014/main" id="{57C47359-0C05-FF4D-F3D2-2E091D8A40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784" y="633154"/>
            <a:ext cx="3684179" cy="2761318"/>
          </a:xfrm>
          <a:prstGeom prst="rect">
            <a:avLst/>
          </a:prstGeom>
        </p:spPr>
      </p:pic>
      <p:pic>
        <p:nvPicPr>
          <p:cNvPr id="4" name="図 3" descr="天井, 屋内, 荷物, 車 が含まれている画像&#10;&#10;自動的に生成された説明">
            <a:extLst>
              <a:ext uri="{FF2B5EF4-FFF2-40B4-BE49-F238E27FC236}">
                <a16:creationId xmlns:a16="http://schemas.microsoft.com/office/drawing/2014/main" id="{235FC402-05F2-A96C-F70B-957BCD7B90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2460" y="3530203"/>
            <a:ext cx="3449460" cy="2587095"/>
          </a:xfrm>
          <a:prstGeom prst="rect">
            <a:avLst/>
          </a:prstGeom>
        </p:spPr>
      </p:pic>
      <p:pic>
        <p:nvPicPr>
          <p:cNvPr id="5" name="図 4" descr="屋内, コンピュータ, 部屋, テーブル が含まれている画像&#10;&#10;自動的に生成された説明">
            <a:extLst>
              <a:ext uri="{FF2B5EF4-FFF2-40B4-BE49-F238E27FC236}">
                <a16:creationId xmlns:a16="http://schemas.microsoft.com/office/drawing/2014/main" id="{87C9FB51-96B6-ADE3-35B6-6475D18214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3573016"/>
            <a:ext cx="3816424" cy="2544282"/>
          </a:xfrm>
          <a:prstGeom prst="rect">
            <a:avLst/>
          </a:prstGeom>
        </p:spPr>
      </p:pic>
      <p:sp>
        <p:nvSpPr>
          <p:cNvPr id="6" name="AutoShape 6">
            <a:extLst>
              <a:ext uri="{FF2B5EF4-FFF2-40B4-BE49-F238E27FC236}">
                <a16:creationId xmlns:a16="http://schemas.microsoft.com/office/drawing/2014/main" id="{55DB4296-0822-5A40-477C-3529C9B39A04}"/>
              </a:ext>
            </a:extLst>
          </p:cNvPr>
          <p:cNvSpPr>
            <a:spLocks noChangeArrowheads="1"/>
          </p:cNvSpPr>
          <p:nvPr/>
        </p:nvSpPr>
        <p:spPr bwMode="auto">
          <a:xfrm>
            <a:off x="2453650" y="3024043"/>
            <a:ext cx="3990558"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altLang="ja-JP" sz="1400" b="1" dirty="0">
                <a:solidFill>
                  <a:srgbClr val="000000"/>
                </a:solidFill>
                <a:ea typeface="Calibri" panose="020F0502020204030204" pitchFamily="34" charset="0"/>
                <a:cs typeface="Calibri" panose="020F0502020204030204" pitchFamily="34" charset="0"/>
              </a:rPr>
              <a:t>Smart Agriculture Education and Research Center</a:t>
            </a:r>
            <a:endParaRPr lang="ja-JP" altLang="en-US" sz="1400" b="1" dirty="0">
              <a:solidFill>
                <a:srgbClr val="000000"/>
              </a:solidFill>
              <a:ea typeface="游ゴシック" panose="020B0400000000000000" pitchFamily="50" charset="-128"/>
              <a:cs typeface="Calibri" panose="020F0502020204030204" pitchFamily="34" charset="0"/>
            </a:endParaRPr>
          </a:p>
        </p:txBody>
      </p:sp>
      <p:sp>
        <p:nvSpPr>
          <p:cNvPr id="7" name="AutoShape 6">
            <a:extLst>
              <a:ext uri="{FF2B5EF4-FFF2-40B4-BE49-F238E27FC236}">
                <a16:creationId xmlns:a16="http://schemas.microsoft.com/office/drawing/2014/main" id="{F34A32BA-3FC9-8E22-F03D-7E1491A34149}"/>
              </a:ext>
            </a:extLst>
          </p:cNvPr>
          <p:cNvSpPr>
            <a:spLocks noChangeArrowheads="1"/>
          </p:cNvSpPr>
          <p:nvPr/>
        </p:nvSpPr>
        <p:spPr bwMode="auto">
          <a:xfrm>
            <a:off x="669028" y="5776779"/>
            <a:ext cx="2916324"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altLang="ja-JP" sz="1400" b="1" dirty="0">
                <a:solidFill>
                  <a:srgbClr val="000000"/>
                </a:solidFill>
                <a:ea typeface="Calibri" panose="020F0502020204030204" pitchFamily="34" charset="0"/>
                <a:cs typeface="Calibri" panose="020F0502020204030204" pitchFamily="34" charset="0"/>
              </a:rPr>
              <a:t>Autonomous Robot Hangar</a:t>
            </a:r>
            <a:endParaRPr lang="ja-JP" altLang="en-US" sz="1400" b="1" dirty="0">
              <a:solidFill>
                <a:srgbClr val="000000"/>
              </a:solidFill>
              <a:ea typeface="游ゴシック" panose="020B0400000000000000" pitchFamily="50" charset="-128"/>
              <a:cs typeface="Calibri" panose="020F0502020204030204" pitchFamily="34" charset="0"/>
            </a:endParaRPr>
          </a:p>
        </p:txBody>
      </p:sp>
      <p:sp>
        <p:nvSpPr>
          <p:cNvPr id="8" name="AutoShape 6">
            <a:extLst>
              <a:ext uri="{FF2B5EF4-FFF2-40B4-BE49-F238E27FC236}">
                <a16:creationId xmlns:a16="http://schemas.microsoft.com/office/drawing/2014/main" id="{39C2B9D0-7F35-2E58-AE1D-AAABE7881394}"/>
              </a:ext>
            </a:extLst>
          </p:cNvPr>
          <p:cNvSpPr>
            <a:spLocks noChangeArrowheads="1"/>
          </p:cNvSpPr>
          <p:nvPr/>
        </p:nvSpPr>
        <p:spPr bwMode="auto">
          <a:xfrm>
            <a:off x="4644008" y="5776779"/>
            <a:ext cx="4248472"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ts val="0"/>
              </a:spcBef>
              <a:buFontTx/>
              <a:buNone/>
            </a:pPr>
            <a:r>
              <a:rPr lang="en-US" altLang="ja-JP" sz="1400" b="1" dirty="0">
                <a:solidFill>
                  <a:srgbClr val="000000"/>
                </a:solidFill>
                <a:ea typeface="Calibri" panose="020F0502020204030204" pitchFamily="34" charset="0"/>
                <a:cs typeface="Calibri" panose="020F0502020204030204" pitchFamily="34" charset="0"/>
              </a:rPr>
              <a:t>Robot Control Room for Field Operations</a:t>
            </a:r>
            <a:endParaRPr lang="ja-JP" altLang="en-US" sz="1400" b="1" dirty="0">
              <a:solidFill>
                <a:srgbClr val="000000"/>
              </a:solidFill>
              <a:ea typeface="游ゴシック" panose="020B0400000000000000" pitchFamily="50" charset="-128"/>
              <a:cs typeface="Calibri" panose="020F0502020204030204" pitchFamily="34" charset="0"/>
            </a:endParaRPr>
          </a:p>
        </p:txBody>
      </p:sp>
    </p:spTree>
    <p:extLst>
      <p:ext uri="{BB962C8B-B14F-4D97-AF65-F5344CB8AC3E}">
        <p14:creationId xmlns:p14="http://schemas.microsoft.com/office/powerpoint/2010/main" val="22344732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7EA5BC-F0E2-03DE-8C08-DA2281D5A162}"/>
              </a:ext>
            </a:extLst>
          </p:cNvPr>
          <p:cNvSpPr>
            <a:spLocks noGrp="1"/>
          </p:cNvSpPr>
          <p:nvPr>
            <p:ph type="title"/>
          </p:nvPr>
        </p:nvSpPr>
        <p:spPr/>
        <p:txBody>
          <a:bodyPr/>
          <a:lstStyle/>
          <a:p>
            <a:r>
              <a:rPr kumimoji="1" lang="en-US" altLang="ja-JP" b="1" dirty="0">
                <a:latin typeface="Calibri" panose="020F0502020204030204" pitchFamily="34" charset="0"/>
                <a:ea typeface="Calibri" panose="020F0502020204030204" pitchFamily="34" charset="0"/>
                <a:cs typeface="Calibri" panose="020F0502020204030204" pitchFamily="34" charset="0"/>
              </a:rPr>
              <a:t>Center for Education and Research for Hokkaido Wines </a:t>
            </a:r>
            <a:endParaRPr kumimoji="1" lang="ja-JP" altLang="en-US" b="1" dirty="0">
              <a:latin typeface="Calibri" panose="020F0502020204030204" pitchFamily="34" charset="0"/>
              <a:cs typeface="Calibri" panose="020F0502020204030204" pitchFamily="34" charset="0"/>
            </a:endParaRPr>
          </a:p>
        </p:txBody>
      </p:sp>
      <p:pic>
        <p:nvPicPr>
          <p:cNvPr id="3" name="図 2" descr="ワインの瓶&#10;&#10;自動的に生成された説明">
            <a:extLst>
              <a:ext uri="{FF2B5EF4-FFF2-40B4-BE49-F238E27FC236}">
                <a16:creationId xmlns:a16="http://schemas.microsoft.com/office/drawing/2014/main" id="{FB6303EC-43DC-4936-BFF6-F567017A52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24378" y="3471695"/>
            <a:ext cx="1631747" cy="2447621"/>
          </a:xfrm>
          <a:prstGeom prst="rect">
            <a:avLst/>
          </a:prstGeom>
        </p:spPr>
      </p:pic>
      <p:pic>
        <p:nvPicPr>
          <p:cNvPr id="4" name="図 3" descr="建物の前の家&#10;&#10;自動的に生成された説明">
            <a:extLst>
              <a:ext uri="{FF2B5EF4-FFF2-40B4-BE49-F238E27FC236}">
                <a16:creationId xmlns:a16="http://schemas.microsoft.com/office/drawing/2014/main" id="{701DBB8E-CDC7-39E9-3BC6-E0521E8F23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518" y="566201"/>
            <a:ext cx="4038458" cy="2692305"/>
          </a:xfrm>
          <a:prstGeom prst="rect">
            <a:avLst/>
          </a:prstGeom>
        </p:spPr>
      </p:pic>
      <p:pic>
        <p:nvPicPr>
          <p:cNvPr id="5" name="図 4" descr="図書館のテーブル&#10;&#10;中程度の精度で自動的に生成された説明">
            <a:extLst>
              <a:ext uri="{FF2B5EF4-FFF2-40B4-BE49-F238E27FC236}">
                <a16:creationId xmlns:a16="http://schemas.microsoft.com/office/drawing/2014/main" id="{95276859-5885-8D9B-973D-28AC8D460F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1022" y="560644"/>
            <a:ext cx="4038458" cy="2692305"/>
          </a:xfrm>
          <a:prstGeom prst="rect">
            <a:avLst/>
          </a:prstGeom>
        </p:spPr>
      </p:pic>
      <p:pic>
        <p:nvPicPr>
          <p:cNvPr id="6" name="図 5" descr="家の庭&#10;&#10;自動的に生成された説明">
            <a:extLst>
              <a:ext uri="{FF2B5EF4-FFF2-40B4-BE49-F238E27FC236}">
                <a16:creationId xmlns:a16="http://schemas.microsoft.com/office/drawing/2014/main" id="{935672B4-E643-0EB4-0C24-DA8D66C27A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518" y="3349354"/>
            <a:ext cx="4038459" cy="2692305"/>
          </a:xfrm>
          <a:prstGeom prst="rect">
            <a:avLst/>
          </a:prstGeom>
        </p:spPr>
      </p:pic>
      <p:sp>
        <p:nvSpPr>
          <p:cNvPr id="7" name="AutoShape 6">
            <a:extLst>
              <a:ext uri="{FF2B5EF4-FFF2-40B4-BE49-F238E27FC236}">
                <a16:creationId xmlns:a16="http://schemas.microsoft.com/office/drawing/2014/main" id="{4585422F-853A-4752-0DCB-9F823D930004}"/>
              </a:ext>
            </a:extLst>
          </p:cNvPr>
          <p:cNvSpPr>
            <a:spLocks noChangeArrowheads="1"/>
          </p:cNvSpPr>
          <p:nvPr/>
        </p:nvSpPr>
        <p:spPr bwMode="auto">
          <a:xfrm>
            <a:off x="107504" y="2958445"/>
            <a:ext cx="4329900" cy="306467"/>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defPPr>
              <a:defRPr lang="ja-JP"/>
            </a:defPPr>
            <a:lvl1pPr algn="r" rtl="0" fontAlgn="base">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r" rtl="0" fontAlgn="base">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r" rtl="0" fontAlgn="base">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r" rtl="0" fontAlgn="base">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r" rtl="0" fontAlgn="base">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lgn="ctr" eaLnBrk="1" hangingPunct="1">
              <a:spcBef>
                <a:spcPct val="50000"/>
              </a:spcBef>
              <a:buFontTx/>
              <a:buNone/>
            </a:pPr>
            <a:r>
              <a:rPr lang="en-US" altLang="ja-JP" sz="1200" b="1" dirty="0">
                <a:solidFill>
                  <a:srgbClr val="000000"/>
                </a:solidFill>
                <a:ea typeface="Calibri" panose="020F0502020204030204" pitchFamily="34" charset="0"/>
                <a:cs typeface="Calibri" panose="020F0502020204030204" pitchFamily="34" charset="0"/>
              </a:rPr>
              <a:t>Center for Education and Research for Hokkaido Wines</a:t>
            </a:r>
            <a:endParaRPr lang="ja-JP" altLang="en-US" sz="1200" b="1" dirty="0">
              <a:solidFill>
                <a:srgbClr val="000000"/>
              </a:solidFill>
              <a:ea typeface="游ゴシック" panose="020B0400000000000000" pitchFamily="50" charset="-128"/>
              <a:cs typeface="Calibri" panose="020F0502020204030204" pitchFamily="34" charset="0"/>
            </a:endParaRPr>
          </a:p>
        </p:txBody>
      </p:sp>
      <p:sp>
        <p:nvSpPr>
          <p:cNvPr id="8" name="AutoShape 6">
            <a:extLst>
              <a:ext uri="{FF2B5EF4-FFF2-40B4-BE49-F238E27FC236}">
                <a16:creationId xmlns:a16="http://schemas.microsoft.com/office/drawing/2014/main" id="{EE84C105-F91A-E54D-989A-D367D72BC9D7}"/>
              </a:ext>
            </a:extLst>
          </p:cNvPr>
          <p:cNvSpPr>
            <a:spLocks noChangeArrowheads="1"/>
          </p:cNvSpPr>
          <p:nvPr/>
        </p:nvSpPr>
        <p:spPr bwMode="auto">
          <a:xfrm>
            <a:off x="395535" y="5701140"/>
            <a:ext cx="3816423"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defPPr>
              <a:defRPr lang="ja-JP"/>
            </a:defPPr>
            <a:lvl1pPr algn="r" rtl="0" fontAlgn="base">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r" rtl="0" fontAlgn="base">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r" rtl="0" fontAlgn="base">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r" rtl="0" fontAlgn="base">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r" rtl="0" fontAlgn="base">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lgn="ctr">
              <a:spcBef>
                <a:spcPct val="50000"/>
              </a:spcBef>
              <a:buNone/>
            </a:pPr>
            <a:r>
              <a:rPr lang="en-US" altLang="ja-JP" sz="1400" b="1" dirty="0">
                <a:solidFill>
                  <a:srgbClr val="000000"/>
                </a:solidFill>
                <a:ea typeface="Calibri" panose="020F0502020204030204" pitchFamily="34" charset="0"/>
                <a:cs typeface="Calibri" panose="020F0502020204030204" pitchFamily="34" charset="0"/>
              </a:rPr>
              <a:t>Wine Cellar “</a:t>
            </a:r>
            <a:r>
              <a:rPr lang="en-US" altLang="ja-JP" sz="1400" b="1" dirty="0" err="1">
                <a:solidFill>
                  <a:srgbClr val="000000"/>
                </a:solidFill>
                <a:ea typeface="Calibri" panose="020F0502020204030204" pitchFamily="34" charset="0"/>
                <a:cs typeface="Calibri" panose="020F0502020204030204" pitchFamily="34" charset="0"/>
              </a:rPr>
              <a:t>Insecta</a:t>
            </a:r>
            <a:r>
              <a:rPr lang="en-US" altLang="ja-JP" sz="1400" b="1" dirty="0">
                <a:solidFill>
                  <a:srgbClr val="000000"/>
                </a:solidFill>
                <a:ea typeface="Calibri" panose="020F0502020204030204" pitchFamily="34" charset="0"/>
                <a:cs typeface="Calibri" panose="020F0502020204030204" pitchFamily="34" charset="0"/>
              </a:rPr>
              <a:t> </a:t>
            </a:r>
            <a:r>
              <a:rPr lang="en-US" altLang="ja-JP" sz="1400" b="1" dirty="0" err="1">
                <a:solidFill>
                  <a:srgbClr val="000000"/>
                </a:solidFill>
                <a:ea typeface="Calibri" panose="020F0502020204030204" pitchFamily="34" charset="0"/>
                <a:cs typeface="Calibri" panose="020F0502020204030204" pitchFamily="34" charset="0"/>
              </a:rPr>
              <a:t>Matsumurana</a:t>
            </a:r>
            <a:r>
              <a:rPr lang="en-US" altLang="ja-JP" sz="1400" b="1" dirty="0">
                <a:solidFill>
                  <a:srgbClr val="000000"/>
                </a:solidFill>
                <a:ea typeface="Calibri" panose="020F0502020204030204" pitchFamily="34" charset="0"/>
                <a:cs typeface="Calibri" panose="020F0502020204030204" pitchFamily="34" charset="0"/>
              </a:rPr>
              <a:t>”</a:t>
            </a:r>
            <a:endParaRPr lang="ja-JP" altLang="en-US" sz="1400" b="1" dirty="0">
              <a:solidFill>
                <a:srgbClr val="000000"/>
              </a:solidFill>
              <a:ea typeface="游ゴシック" panose="020B0400000000000000" pitchFamily="50" charset="-128"/>
              <a:cs typeface="Calibri" panose="020F0502020204030204" pitchFamily="34" charset="0"/>
            </a:endParaRPr>
          </a:p>
        </p:txBody>
      </p:sp>
      <p:sp>
        <p:nvSpPr>
          <p:cNvPr id="9" name="AutoShape 6">
            <a:extLst>
              <a:ext uri="{FF2B5EF4-FFF2-40B4-BE49-F238E27FC236}">
                <a16:creationId xmlns:a16="http://schemas.microsoft.com/office/drawing/2014/main" id="{6F903DD3-1350-494D-160D-17A0BD7EEF6D}"/>
              </a:ext>
            </a:extLst>
          </p:cNvPr>
          <p:cNvSpPr>
            <a:spLocks noChangeArrowheads="1"/>
          </p:cNvSpPr>
          <p:nvPr/>
        </p:nvSpPr>
        <p:spPr bwMode="auto">
          <a:xfrm>
            <a:off x="5164561" y="2924393"/>
            <a:ext cx="3351379"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defPPr>
              <a:defRPr lang="ja-JP"/>
            </a:defPPr>
            <a:lvl1pPr algn="r" rtl="0" fontAlgn="base">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r" rtl="0" fontAlgn="base">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r" rtl="0" fontAlgn="base">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r" rtl="0" fontAlgn="base">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r" rtl="0" fontAlgn="base">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lgn="ctr">
              <a:spcBef>
                <a:spcPct val="50000"/>
              </a:spcBef>
              <a:buNone/>
            </a:pPr>
            <a:r>
              <a:rPr lang="en-US" altLang="ja-JP" sz="1400" b="1" dirty="0">
                <a:solidFill>
                  <a:srgbClr val="000000"/>
                </a:solidFill>
                <a:ea typeface="Calibri" panose="020F0502020204030204" pitchFamily="34" charset="0"/>
                <a:cs typeface="Calibri" panose="020F0502020204030204" pitchFamily="34" charset="0"/>
              </a:rPr>
              <a:t>Interior of “</a:t>
            </a:r>
            <a:r>
              <a:rPr lang="en-US" altLang="ja-JP" sz="1400" b="1" dirty="0" err="1">
                <a:solidFill>
                  <a:srgbClr val="000000"/>
                </a:solidFill>
                <a:ea typeface="Calibri" panose="020F0502020204030204" pitchFamily="34" charset="0"/>
                <a:cs typeface="Calibri" panose="020F0502020204030204" pitchFamily="34" charset="0"/>
              </a:rPr>
              <a:t>Insecta</a:t>
            </a:r>
            <a:r>
              <a:rPr lang="en-US" altLang="ja-JP" sz="1400" b="1" dirty="0">
                <a:solidFill>
                  <a:srgbClr val="000000"/>
                </a:solidFill>
                <a:ea typeface="Calibri" panose="020F0502020204030204" pitchFamily="34" charset="0"/>
                <a:cs typeface="Calibri" panose="020F0502020204030204" pitchFamily="34" charset="0"/>
              </a:rPr>
              <a:t> </a:t>
            </a:r>
            <a:r>
              <a:rPr lang="en-US" altLang="ja-JP" sz="1400" b="1" dirty="0" err="1">
                <a:solidFill>
                  <a:srgbClr val="000000"/>
                </a:solidFill>
                <a:ea typeface="Calibri" panose="020F0502020204030204" pitchFamily="34" charset="0"/>
                <a:cs typeface="Calibri" panose="020F0502020204030204" pitchFamily="34" charset="0"/>
              </a:rPr>
              <a:t>Matsumurana</a:t>
            </a:r>
            <a:r>
              <a:rPr lang="en-US" altLang="ja-JP" sz="1400" b="1" dirty="0">
                <a:solidFill>
                  <a:srgbClr val="000000"/>
                </a:solidFill>
                <a:ea typeface="Calibri" panose="020F0502020204030204" pitchFamily="34" charset="0"/>
                <a:cs typeface="Calibri" panose="020F0502020204030204" pitchFamily="34" charset="0"/>
              </a:rPr>
              <a:t>”</a:t>
            </a:r>
            <a:endParaRPr lang="ja-JP" altLang="en-US" sz="1400" b="1" dirty="0">
              <a:solidFill>
                <a:srgbClr val="000000"/>
              </a:solidFill>
              <a:ea typeface="游ゴシック" panose="020B0400000000000000" pitchFamily="50" charset="-128"/>
              <a:cs typeface="Calibri" panose="020F0502020204030204" pitchFamily="34" charset="0"/>
            </a:endParaRPr>
          </a:p>
        </p:txBody>
      </p:sp>
    </p:spTree>
    <p:extLst>
      <p:ext uri="{BB962C8B-B14F-4D97-AF65-F5344CB8AC3E}">
        <p14:creationId xmlns:p14="http://schemas.microsoft.com/office/powerpoint/2010/main" val="10553256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descr="室内, 天井, 床, 台所 が含まれている画像&#10;&#10;非常に高い精度で生成された説明">
            <a:extLst>
              <a:ext uri="{FF2B5EF4-FFF2-40B4-BE49-F238E27FC236}">
                <a16:creationId xmlns:a16="http://schemas.microsoft.com/office/drawing/2014/main" id="{89DD007D-BF88-44A6-84C8-03C36AAFB54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891501" y="3427786"/>
            <a:ext cx="4032000" cy="2738064"/>
          </a:xfrm>
          <a:prstGeom prst="rect">
            <a:avLst/>
          </a:prstGeom>
          <a:effectLst>
            <a:softEdge rad="38100"/>
          </a:effectLst>
        </p:spPr>
      </p:pic>
      <p:sp>
        <p:nvSpPr>
          <p:cNvPr id="2" name="タイトル 1">
            <a:extLst>
              <a:ext uri="{FF2B5EF4-FFF2-40B4-BE49-F238E27FC236}">
                <a16:creationId xmlns:a16="http://schemas.microsoft.com/office/drawing/2014/main" id="{B4E19DA3-7269-443D-8AA0-F1D11467CB32}"/>
              </a:ext>
            </a:extLst>
          </p:cNvPr>
          <p:cNvSpPr>
            <a:spLocks noGrp="1"/>
          </p:cNvSpPr>
          <p:nvPr>
            <p:ph type="title"/>
          </p:nvPr>
        </p:nvSpPr>
        <p:spPr/>
        <p:txBody>
          <a:bodyPr/>
          <a:lstStyle/>
          <a:p>
            <a:r>
              <a:rPr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Facilities: Experimental Farms (Agri-Food Center)</a:t>
            </a:r>
          </a:p>
        </p:txBody>
      </p:sp>
      <p:pic>
        <p:nvPicPr>
          <p:cNvPr id="6" name="Picture 8">
            <a:extLst>
              <a:ext uri="{FF2B5EF4-FFF2-40B4-BE49-F238E27FC236}">
                <a16:creationId xmlns:a16="http://schemas.microsoft.com/office/drawing/2014/main" id="{4C418897-C93B-4F02-89DB-22A31E3D6DEC}"/>
              </a:ext>
            </a:extLst>
          </p:cNvPr>
          <p:cNvPicPr>
            <a:picLocks noGrp="1" noChangeAspect="1" noChangeArrowheads="1"/>
          </p:cNvPicPr>
          <p:nvPr>
            <p:ph idx="4294967295"/>
          </p:nvPr>
        </p:nvPicPr>
        <p:blipFill rotWithShape="1">
          <a:blip r:embed="rId4">
            <a:extLst>
              <a:ext uri="{28A0092B-C50C-407E-A947-70E740481C1C}">
                <a14:useLocalDpi xmlns:a14="http://schemas.microsoft.com/office/drawing/2010/main" val="0"/>
              </a:ext>
            </a:extLst>
          </a:blip>
          <a:stretch/>
        </p:blipFill>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6">
            <a:extLst>
              <a:ext uri="{FF2B5EF4-FFF2-40B4-BE49-F238E27FC236}">
                <a16:creationId xmlns:a16="http://schemas.microsoft.com/office/drawing/2014/main" id="{608594B2-B643-4DA0-8B26-7F5E6B80848B}"/>
              </a:ext>
            </a:extLst>
          </p:cNvPr>
          <p:cNvSpPr>
            <a:spLocks noChangeArrowheads="1"/>
          </p:cNvSpPr>
          <p:nvPr/>
        </p:nvSpPr>
        <p:spPr bwMode="auto">
          <a:xfrm>
            <a:off x="7064658" y="5588695"/>
            <a:ext cx="1798638"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ea typeface="Calibri" panose="020F0502020204030204" pitchFamily="34" charset="0"/>
                <a:cs typeface="Calibri" panose="020F0502020204030204" pitchFamily="34" charset="0"/>
              </a:rPr>
              <a:t>Meat Processing Plant</a:t>
            </a:r>
          </a:p>
        </p:txBody>
      </p:sp>
      <p:pic>
        <p:nvPicPr>
          <p:cNvPr id="10" name="図 9">
            <a:extLst>
              <a:ext uri="{FF2B5EF4-FFF2-40B4-BE49-F238E27FC236}">
                <a16:creationId xmlns:a16="http://schemas.microsoft.com/office/drawing/2014/main" id="{CA992329-45A7-4457-AC82-40E7940E909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b="-2727"/>
          <a:stretch/>
        </p:blipFill>
        <p:spPr>
          <a:xfrm>
            <a:off x="2556224" y="669886"/>
            <a:ext cx="4032000" cy="2738064"/>
          </a:xfrm>
          <a:prstGeom prst="rect">
            <a:avLst/>
          </a:prstGeom>
          <a:effectLst>
            <a:softEdge rad="38100"/>
          </a:effectLst>
        </p:spPr>
      </p:pic>
      <p:pic>
        <p:nvPicPr>
          <p:cNvPr id="12" name="図 11" descr="室内, 人, 壁, キャビネット が含まれている画像&#10;&#10;高い精度で生成された説明">
            <a:extLst>
              <a:ext uri="{FF2B5EF4-FFF2-40B4-BE49-F238E27FC236}">
                <a16:creationId xmlns:a16="http://schemas.microsoft.com/office/drawing/2014/main" id="{6379FBE0-5E94-405D-B6EC-7885ED39BEC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35309" y="3494650"/>
            <a:ext cx="4032000" cy="2671200"/>
          </a:xfrm>
          <a:prstGeom prst="rect">
            <a:avLst/>
          </a:prstGeom>
          <a:effectLst>
            <a:softEdge rad="38100"/>
          </a:effectLst>
        </p:spPr>
      </p:pic>
      <p:sp>
        <p:nvSpPr>
          <p:cNvPr id="11" name="AutoShape 6">
            <a:extLst>
              <a:ext uri="{FF2B5EF4-FFF2-40B4-BE49-F238E27FC236}">
                <a16:creationId xmlns:a16="http://schemas.microsoft.com/office/drawing/2014/main" id="{2E8EF29F-F191-4D99-9A26-8361D5A67EFE}"/>
              </a:ext>
            </a:extLst>
          </p:cNvPr>
          <p:cNvSpPr>
            <a:spLocks noChangeArrowheads="1"/>
          </p:cNvSpPr>
          <p:nvPr/>
        </p:nvSpPr>
        <p:spPr bwMode="auto">
          <a:xfrm>
            <a:off x="2267744" y="5546725"/>
            <a:ext cx="1926610" cy="676345"/>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0" tIns="36000" rIns="0" bIns="36000"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solidFill>
                  <a:srgbClr val="000000"/>
                </a:solidFill>
                <a:ea typeface="Calibri" panose="020F0502020204030204" pitchFamily="34" charset="0"/>
                <a:cs typeface="Calibri" panose="020F0502020204030204" pitchFamily="34" charset="0"/>
              </a:rPr>
              <a:t>Sausage-making</a:t>
            </a:r>
          </a:p>
          <a:p>
            <a:pPr algn="ctr" eaLnBrk="1" hangingPunct="1">
              <a:spcBef>
                <a:spcPct val="50000"/>
              </a:spcBef>
              <a:buFontTx/>
              <a:buNone/>
            </a:pPr>
            <a:r>
              <a:rPr lang="en-US" sz="1400" b="1" dirty="0">
                <a:solidFill>
                  <a:srgbClr val="000000"/>
                </a:solidFill>
                <a:ea typeface="Calibri" panose="020F0502020204030204" pitchFamily="34" charset="0"/>
                <a:cs typeface="Calibri" panose="020F0502020204030204" pitchFamily="34" charset="0"/>
              </a:rPr>
              <a:t>Practice</a:t>
            </a:r>
          </a:p>
        </p:txBody>
      </p:sp>
    </p:spTree>
    <p:extLst>
      <p:ext uri="{BB962C8B-B14F-4D97-AF65-F5344CB8AC3E}">
        <p14:creationId xmlns:p14="http://schemas.microsoft.com/office/powerpoint/2010/main" val="41824426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l" eaLnBrk="1" hangingPunct="1"/>
            <a:r>
              <a:rPr lang="en-US" altLang="ja-JP" b="1" dirty="0">
                <a:solidFill>
                  <a:srgbClr val="F8F8F8"/>
                </a:solidFill>
                <a:latin typeface="Calibri" panose="020F0502020204030204" pitchFamily="34" charset="0"/>
                <a:ea typeface="Calibri" panose="020F0502020204030204" pitchFamily="34" charset="0"/>
                <a:cs typeface="Calibri" panose="020F0502020204030204" pitchFamily="34" charset="0"/>
              </a:rPr>
              <a:t>Facilities: </a:t>
            </a:r>
            <a:r>
              <a:rPr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Botanical Garden</a:t>
            </a:r>
          </a:p>
        </p:txBody>
      </p:sp>
      <p:pic>
        <p:nvPicPr>
          <p:cNvPr id="29699" name="Picture 10" descr="11"/>
          <p:cNvPicPr>
            <a:picLocks noChangeAspect="1" noChangeArrowheads="1"/>
          </p:cNvPicPr>
          <p:nvPr/>
        </p:nvPicPr>
        <p:blipFill>
          <a:blip r:embed="rId3" cstate="print">
            <a:lum contrast="6000"/>
            <a:extLst>
              <a:ext uri="{28A0092B-C50C-407E-A947-70E740481C1C}">
                <a14:useLocalDpi xmlns:a14="http://schemas.microsoft.com/office/drawing/2010/main"/>
              </a:ext>
            </a:extLst>
          </a:blip>
          <a:srcRect r="-41"/>
          <a:stretch>
            <a:fillRect/>
          </a:stretch>
        </p:blipFill>
        <p:spPr bwMode="auto">
          <a:xfrm>
            <a:off x="428328" y="3645024"/>
            <a:ext cx="3888000" cy="2511475"/>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1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36339" y="602134"/>
            <a:ext cx="3888000" cy="2917188"/>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10" descr="G:\大学\正１\17-画像２\各地\00-北海道大学\植物園\08-04-25 植物園\08-04-25植物園-100.JPG"/>
          <p:cNvPicPr>
            <a:picLocks noChangeAspect="1" noChangeArrowheads="1"/>
          </p:cNvPicPr>
          <p:nvPr/>
        </p:nvPicPr>
        <p:blipFill>
          <a:blip r:embed="rId5" cstate="print">
            <a:lum bright="-12000" contrast="2000"/>
            <a:extLst>
              <a:ext uri="{28A0092B-C50C-407E-A947-70E740481C1C}">
                <a14:useLocalDpi xmlns:a14="http://schemas.microsoft.com/office/drawing/2010/main"/>
              </a:ext>
            </a:extLst>
          </a:blip>
          <a:srcRect r="-11"/>
          <a:stretch>
            <a:fillRect/>
          </a:stretch>
        </p:blipFill>
        <p:spPr bwMode="auto">
          <a:xfrm>
            <a:off x="4788024" y="602134"/>
            <a:ext cx="3888000" cy="2689956"/>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11" descr="G:\大学\正１\17-画像２\各地\00-北海道大学\植物園\04-05-12植物園\P5120001.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788024" y="3429000"/>
            <a:ext cx="3888000" cy="2741272"/>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AutoShape 6"/>
          <p:cNvSpPr>
            <a:spLocks noChangeArrowheads="1"/>
          </p:cNvSpPr>
          <p:nvPr/>
        </p:nvSpPr>
        <p:spPr bwMode="auto">
          <a:xfrm>
            <a:off x="6309920" y="5772233"/>
            <a:ext cx="2303824"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ea typeface="Calibri" panose="020F0502020204030204" pitchFamily="34" charset="0"/>
                <a:cs typeface="Calibri" panose="020F0502020204030204" pitchFamily="34" charset="0"/>
              </a:rPr>
              <a:t>Japanese Wood Poppy</a:t>
            </a:r>
          </a:p>
        </p:txBody>
      </p:sp>
      <p:sp>
        <p:nvSpPr>
          <p:cNvPr id="29704" name="AutoShape 6"/>
          <p:cNvSpPr>
            <a:spLocks noChangeArrowheads="1"/>
          </p:cNvSpPr>
          <p:nvPr/>
        </p:nvSpPr>
        <p:spPr bwMode="auto">
          <a:xfrm>
            <a:off x="2388392" y="5768135"/>
            <a:ext cx="1864081"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ea typeface="Calibri" panose="020F0502020204030204" pitchFamily="34" charset="0"/>
                <a:cs typeface="Calibri" panose="020F0502020204030204" pitchFamily="34" charset="0"/>
              </a:rPr>
              <a:t>Amazon Water Lily</a:t>
            </a:r>
          </a:p>
        </p:txBody>
      </p:sp>
    </p:spTree>
    <p:extLst>
      <p:ext uri="{BB962C8B-B14F-4D97-AF65-F5344CB8AC3E}">
        <p14:creationId xmlns:p14="http://schemas.microsoft.com/office/powerpoint/2010/main" val="13552028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1" name="図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608142" y="4355790"/>
            <a:ext cx="2413000" cy="1800225"/>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図 1"/>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4357688" y="3211513"/>
            <a:ext cx="2787650" cy="2090737"/>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Rectangle 2"/>
          <p:cNvSpPr>
            <a:spLocks noGrp="1" noChangeArrowheads="1"/>
          </p:cNvSpPr>
          <p:nvPr>
            <p:ph type="title"/>
          </p:nvPr>
        </p:nvSpPr>
        <p:spPr>
          <a:prstGeom prst="rect">
            <a:avLst/>
          </a:prstGeom>
        </p:spPr>
        <p:txBody>
          <a:bodyPr>
            <a:noAutofit/>
          </a:bodyPr>
          <a:lstStyle/>
          <a:p>
            <a:pPr algn="l" eaLnBrk="1" hangingPunct="1"/>
            <a:r>
              <a:rPr lang="en-US" altLang="ja-JP" b="1" dirty="0">
                <a:solidFill>
                  <a:srgbClr val="F8F8F8"/>
                </a:solidFill>
                <a:latin typeface="Calibri" panose="020F0502020204030204" pitchFamily="34" charset="0"/>
                <a:ea typeface="Calibri" panose="020F0502020204030204" pitchFamily="34" charset="0"/>
                <a:cs typeface="Calibri" panose="020F0502020204030204" pitchFamily="34" charset="0"/>
              </a:rPr>
              <a:t>Facilities: </a:t>
            </a:r>
            <a:r>
              <a:rPr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Livestock Farm (</a:t>
            </a:r>
            <a:r>
              <a:rPr lang="en-US" altLang="ja-JP" b="1" dirty="0" err="1">
                <a:solidFill>
                  <a:srgbClr val="F8F8F8"/>
                </a:solidFill>
                <a:latin typeface="Calibri" panose="020F0502020204030204" pitchFamily="34" charset="0"/>
                <a:ea typeface="Calibri" panose="020F0502020204030204" pitchFamily="34" charset="0"/>
                <a:cs typeface="Calibri" panose="020F0502020204030204" pitchFamily="34" charset="0"/>
              </a:rPr>
              <a:t>Shizunai</a:t>
            </a:r>
            <a:r>
              <a:rPr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a:t>
            </a:r>
          </a:p>
        </p:txBody>
      </p:sp>
      <p:pic>
        <p:nvPicPr>
          <p:cNvPr id="30724" name="Picture 11"/>
          <p:cNvPicPr>
            <a:picLocks noChangeAspect="1" noChangeArrowheads="1"/>
          </p:cNvPicPr>
          <p:nvPr/>
        </p:nvPicPr>
        <p:blipFill>
          <a:blip r:embed="rId5" cstate="print">
            <a:extLst>
              <a:ext uri="{28A0092B-C50C-407E-A947-70E740481C1C}">
                <a14:useLocalDpi xmlns:a14="http://schemas.microsoft.com/office/drawing/2010/main"/>
              </a:ext>
            </a:extLst>
          </a:blip>
          <a:srcRect b="-15"/>
          <a:stretch>
            <a:fillRect/>
          </a:stretch>
        </p:blipFill>
        <p:spPr bwMode="auto">
          <a:xfrm>
            <a:off x="272639" y="3268067"/>
            <a:ext cx="3960000" cy="2860514"/>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12"/>
          <p:cNvPicPr>
            <a:picLocks noChangeAspect="1" noChangeArrowheads="1"/>
          </p:cNvPicPr>
          <p:nvPr/>
        </p:nvPicPr>
        <p:blipFill>
          <a:blip r:embed="rId6" cstate="print">
            <a:extLst>
              <a:ext uri="{28A0092B-C50C-407E-A947-70E740481C1C}">
                <a14:useLocalDpi xmlns:a14="http://schemas.microsoft.com/office/drawing/2010/main"/>
              </a:ext>
            </a:extLst>
          </a:blip>
          <a:srcRect b="-27"/>
          <a:stretch>
            <a:fillRect/>
          </a:stretch>
        </p:blipFill>
        <p:spPr bwMode="auto">
          <a:xfrm>
            <a:off x="266140" y="593236"/>
            <a:ext cx="3960000" cy="2617426"/>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AutoShape 6"/>
          <p:cNvSpPr>
            <a:spLocks noChangeArrowheads="1"/>
          </p:cNvSpPr>
          <p:nvPr/>
        </p:nvSpPr>
        <p:spPr bwMode="auto">
          <a:xfrm>
            <a:off x="2935272" y="5758879"/>
            <a:ext cx="1244837"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ea typeface="Calibri" panose="020F0502020204030204" pitchFamily="34" charset="0"/>
                <a:cs typeface="Calibri" panose="020F0502020204030204" pitchFamily="34" charset="0"/>
              </a:rPr>
              <a:t>Cattle Barn</a:t>
            </a:r>
          </a:p>
        </p:txBody>
      </p:sp>
      <p:sp>
        <p:nvSpPr>
          <p:cNvPr id="30727" name="AutoShape 6"/>
          <p:cNvSpPr>
            <a:spLocks noChangeArrowheads="1"/>
          </p:cNvSpPr>
          <p:nvPr/>
        </p:nvSpPr>
        <p:spPr bwMode="auto">
          <a:xfrm>
            <a:off x="3007280" y="2629898"/>
            <a:ext cx="1166308"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solidFill>
                  <a:srgbClr val="000000"/>
                </a:solidFill>
                <a:ea typeface="Calibri" panose="020F0502020204030204" pitchFamily="34" charset="0"/>
                <a:cs typeface="Calibri" panose="020F0502020204030204" pitchFamily="34" charset="0"/>
              </a:rPr>
              <a:t>Livestock Farm</a:t>
            </a:r>
          </a:p>
        </p:txBody>
      </p:sp>
      <p:pic>
        <p:nvPicPr>
          <p:cNvPr id="30729" name="図 2"/>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6659563" y="2028825"/>
            <a:ext cx="2376487" cy="1782763"/>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Picture 11" descr="農学部パンフレット43"/>
          <p:cNvPicPr>
            <a:picLocks noChangeAspect="1" noChangeArrowheads="1"/>
          </p:cNvPicPr>
          <p:nvPr/>
        </p:nvPicPr>
        <p:blipFill>
          <a:blip r:embed="rId8" cstate="print">
            <a:extLst>
              <a:ext uri="{28A0092B-C50C-407E-A947-70E740481C1C}">
                <a14:useLocalDpi xmlns:a14="http://schemas.microsoft.com/office/drawing/2010/main"/>
              </a:ext>
            </a:extLst>
          </a:blip>
          <a:srcRect b="-99"/>
          <a:stretch>
            <a:fillRect/>
          </a:stretch>
        </p:blipFill>
        <p:spPr bwMode="auto">
          <a:xfrm>
            <a:off x="4390430" y="675481"/>
            <a:ext cx="2882900" cy="1944688"/>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3183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ja-JP" b="1" dirty="0">
                <a:solidFill>
                  <a:srgbClr val="F8F8F8"/>
                </a:solidFill>
                <a:latin typeface="Calibri" panose="020F0502020204030204" pitchFamily="34" charset="0"/>
                <a:ea typeface="Calibri" panose="020F0502020204030204" pitchFamily="34" charset="0"/>
                <a:cs typeface="Calibri" panose="020F0502020204030204" pitchFamily="34" charset="0"/>
              </a:rPr>
              <a:t>Facilities: </a:t>
            </a:r>
            <a:r>
              <a:rPr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Forest Research Station / Experimental Forest</a:t>
            </a:r>
          </a:p>
        </p:txBody>
      </p:sp>
      <p:pic>
        <p:nvPicPr>
          <p:cNvPr id="31747" name="Picture 10" descr="名称未設定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7217" y="650051"/>
            <a:ext cx="3609279" cy="5455969"/>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11" descr="名称未設定 54"/>
          <p:cNvPicPr>
            <a:picLocks noChangeAspect="1" noChangeArrowheads="1"/>
          </p:cNvPicPr>
          <p:nvPr/>
        </p:nvPicPr>
        <p:blipFill>
          <a:blip r:embed="rId4">
            <a:extLst>
              <a:ext uri="{28A0092B-C50C-407E-A947-70E740481C1C}">
                <a14:useLocalDpi xmlns:a14="http://schemas.microsoft.com/office/drawing/2010/main" val="0"/>
              </a:ext>
            </a:extLst>
          </a:blip>
          <a:srcRect r="3"/>
          <a:stretch>
            <a:fillRect/>
          </a:stretch>
        </p:blipFill>
        <p:spPr bwMode="auto">
          <a:xfrm>
            <a:off x="107504" y="4293095"/>
            <a:ext cx="3124200" cy="1812925"/>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13" descr="8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4566" y="3585070"/>
            <a:ext cx="2071688" cy="252095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12" descr="名称未設定 56"/>
          <p:cNvPicPr>
            <a:picLocks noChangeAspect="1" noChangeArrowheads="1"/>
          </p:cNvPicPr>
          <p:nvPr/>
        </p:nvPicPr>
        <p:blipFill>
          <a:blip r:embed="rId6">
            <a:extLst>
              <a:ext uri="{28A0092B-C50C-407E-A947-70E740481C1C}">
                <a14:useLocalDpi xmlns:a14="http://schemas.microsoft.com/office/drawing/2010/main" val="0"/>
              </a:ext>
            </a:extLst>
          </a:blip>
          <a:srcRect r="-20"/>
          <a:stretch>
            <a:fillRect/>
          </a:stretch>
        </p:blipFill>
        <p:spPr bwMode="auto">
          <a:xfrm>
            <a:off x="107504" y="650051"/>
            <a:ext cx="5257800" cy="3062288"/>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0836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bwMode="auto">
          <a:xfrm>
            <a:off x="1633" y="3175536"/>
            <a:ext cx="5048695" cy="523220"/>
          </a:xfrm>
          <a:prstGeom prst="rect">
            <a:avLst/>
          </a:prstGeom>
          <a:gradFill flip="none" rotWithShape="1">
            <a:gsLst>
              <a:gs pos="50000">
                <a:srgbClr val="006600">
                  <a:alpha val="82000"/>
                </a:srgbClr>
              </a:gs>
              <a:gs pos="100000">
                <a:srgbClr val="006600"/>
              </a:gs>
              <a:gs pos="0">
                <a:srgbClr val="006600"/>
              </a:gs>
            </a:gsLst>
            <a:lin ang="10800000" scaled="1"/>
            <a:tileRect/>
          </a:gradFill>
          <a:ln w="9525">
            <a:noFill/>
            <a:miter lim="800000"/>
            <a:headEnd/>
            <a:tailEnd/>
          </a:ln>
        </p:spPr>
        <p:txBody>
          <a:bodyPr wrap="square" anchor="ctr">
            <a:spAutoFit/>
          </a:bodyPr>
          <a:lstStyle/>
          <a:p>
            <a:pPr algn="ctr" eaLnBrk="1" hangingPunct="1">
              <a:defRPr/>
            </a:pPr>
            <a:endParaRPr lang="ja-JP" altLang="en-US" sz="2800" dirty="0">
              <a:latin typeface="Calibri" panose="020F0502020204030204" pitchFamily="34" charset="0"/>
              <a:ea typeface="游ゴシック" panose="020B0400000000000000" pitchFamily="50" charset="-128"/>
              <a:cs typeface="Calibri" panose="020F0502020204030204" pitchFamily="34" charset="0"/>
            </a:endParaRPr>
          </a:p>
        </p:txBody>
      </p:sp>
      <p:sp>
        <p:nvSpPr>
          <p:cNvPr id="2" name="テキスト ボックス 1"/>
          <p:cNvSpPr txBox="1"/>
          <p:nvPr/>
        </p:nvSpPr>
        <p:spPr>
          <a:xfrm>
            <a:off x="1632" y="3196759"/>
            <a:ext cx="5048695" cy="461665"/>
          </a:xfrm>
          <a:prstGeom prst="rect">
            <a:avLst/>
          </a:prstGeom>
          <a:noFill/>
          <a:ln>
            <a:noFill/>
          </a:ln>
        </p:spPr>
        <p:txBody>
          <a:bodyPr wrap="square" anchor="ctr">
            <a:spAutoFit/>
          </a:bodyPr>
          <a:lstStyle/>
          <a:p>
            <a:pPr algn="ctr" eaLnBrk="1" hangingPunct="1">
              <a:defRPr/>
            </a:pPr>
            <a:r>
              <a:rPr lang="en-US" sz="2400" dirty="0">
                <a:solidFill>
                  <a:srgbClr val="F8F8F8"/>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Around the School of Agriculture</a:t>
            </a:r>
          </a:p>
        </p:txBody>
      </p:sp>
      <p:sp>
        <p:nvSpPr>
          <p:cNvPr id="32774" name="正方形/長方形 3"/>
          <p:cNvSpPr>
            <a:spLocks noChangeArrowheads="1"/>
          </p:cNvSpPr>
          <p:nvPr/>
        </p:nvSpPr>
        <p:spPr bwMode="auto">
          <a:xfrm>
            <a:off x="0" y="1871196"/>
            <a:ext cx="25558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ja-JP" altLang="en-US" sz="2800" dirty="0">
              <a:ea typeface="游ゴシック" panose="020B0400000000000000" pitchFamily="50" charset="-128"/>
              <a:cs typeface="Calibri" panose="020F0502020204030204" pitchFamily="34" charset="0"/>
            </a:endParaRPr>
          </a:p>
        </p:txBody>
      </p:sp>
      <p:pic>
        <p:nvPicPr>
          <p:cNvPr id="8" name="図 7" descr="空, 建物, 屋外, レンガ が含まれている画像&#10;&#10;自動的に生成された説明">
            <a:extLst>
              <a:ext uri="{FF2B5EF4-FFF2-40B4-BE49-F238E27FC236}">
                <a16:creationId xmlns:a16="http://schemas.microsoft.com/office/drawing/2014/main" id="{46CD4105-F23F-49BE-9A1F-6F26EBEC73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8695" y="548680"/>
            <a:ext cx="3742886" cy="5616623"/>
          </a:xfrm>
          <a:prstGeom prst="rect">
            <a:avLst/>
          </a:prstGeom>
        </p:spPr>
      </p:pic>
      <p:sp>
        <p:nvSpPr>
          <p:cNvPr id="4" name="タイトル 3">
            <a:extLst>
              <a:ext uri="{FF2B5EF4-FFF2-40B4-BE49-F238E27FC236}">
                <a16:creationId xmlns:a16="http://schemas.microsoft.com/office/drawing/2014/main" id="{DBA67998-ECE7-432B-ABE2-40875C9D39F1}"/>
              </a:ext>
            </a:extLst>
          </p:cNvPr>
          <p:cNvSpPr>
            <a:spLocks noGrp="1"/>
          </p:cNvSpPr>
          <p:nvPr>
            <p:ph type="title" idx="4294967295"/>
          </p:nvPr>
        </p:nvSpPr>
        <p:spPr>
          <a:xfrm>
            <a:off x="0" y="595313"/>
            <a:ext cx="7886700" cy="1325562"/>
          </a:xfrm>
          <a:prstGeom prst="rect">
            <a:avLst/>
          </a:prstGeom>
        </p:spPr>
        <p:txBody>
          <a:bodyPr/>
          <a:lstStyle/>
          <a:p>
            <a:r>
              <a:rPr kumimoji="1" lang="en-US" dirty="0">
                <a:solidFill>
                  <a:schemeClr val="bg1"/>
                </a:solidFill>
                <a:latin typeface="Calibri" panose="020F0502020204030204" pitchFamily="34" charset="0"/>
                <a:ea typeface="Calibri" panose="020F0502020204030204" pitchFamily="34" charset="0"/>
                <a:cs typeface="Calibri" panose="020F0502020204030204" pitchFamily="34" charset="0"/>
              </a:rPr>
              <a:t>School of Agriculture area</a:t>
            </a:r>
          </a:p>
        </p:txBody>
      </p:sp>
    </p:spTree>
    <p:extLst>
      <p:ext uri="{BB962C8B-B14F-4D97-AF65-F5344CB8AC3E}">
        <p14:creationId xmlns:p14="http://schemas.microsoft.com/office/powerpoint/2010/main" val="29175209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E163E90C-2D1D-469F-B67C-B62BA12663B5}"/>
              </a:ext>
            </a:extLst>
          </p:cNvPr>
          <p:cNvSpPr>
            <a:spLocks noGrp="1"/>
          </p:cNvSpPr>
          <p:nvPr>
            <p:ph type="title"/>
          </p:nvPr>
        </p:nvSpPr>
        <p:spPr>
          <a:prstGeom prst="rect">
            <a:avLst/>
          </a:prstGeom>
        </p:spPr>
        <p:txBody>
          <a:bodyPr/>
          <a:lstStyle/>
          <a:p>
            <a:r>
              <a:rPr kumimoji="1"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Around the School of Agriculture</a:t>
            </a:r>
          </a:p>
        </p:txBody>
      </p:sp>
      <p:sp>
        <p:nvSpPr>
          <p:cNvPr id="33799" name="AutoShape 6"/>
          <p:cNvSpPr>
            <a:spLocks noChangeArrowheads="1"/>
          </p:cNvSpPr>
          <p:nvPr/>
        </p:nvSpPr>
        <p:spPr bwMode="auto">
          <a:xfrm>
            <a:off x="7290746" y="2517593"/>
            <a:ext cx="1488927"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solidFill>
                  <a:srgbClr val="000000"/>
                </a:solidFill>
                <a:ea typeface="Calibri" panose="020F0502020204030204" pitchFamily="34" charset="0"/>
                <a:cs typeface="Calibri" panose="020F0502020204030204" pitchFamily="34" charset="0"/>
              </a:rPr>
              <a:t>Yellow star-of-Bethlehem</a:t>
            </a:r>
          </a:p>
        </p:txBody>
      </p:sp>
      <p:pic>
        <p:nvPicPr>
          <p:cNvPr id="5" name="Picture 3" descr="G:\大学\正１\17-画像２\各地\00-北海道大学\農学部中庭\11-06-07 農学部・中庭\IMG_4147.JPG">
            <a:extLst>
              <a:ext uri="{FF2B5EF4-FFF2-40B4-BE49-F238E27FC236}">
                <a16:creationId xmlns:a16="http://schemas.microsoft.com/office/drawing/2014/main" id="{63A62D25-D0F6-6B9C-7EF6-0CCB4A2B4216}"/>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b="-21"/>
          <a:stretch>
            <a:fillRect/>
          </a:stretch>
        </p:blipFill>
        <p:spPr bwMode="auto">
          <a:xfrm>
            <a:off x="336427" y="3695179"/>
            <a:ext cx="4287837" cy="2449513"/>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G:\大学\正１\17-画像２\各地\00-北海道大学\中央ローン\08-05-28北大・中央ローン\08-05-28中央ローン06.JPG">
            <a:extLst>
              <a:ext uri="{FF2B5EF4-FFF2-40B4-BE49-F238E27FC236}">
                <a16:creationId xmlns:a16="http://schemas.microsoft.com/office/drawing/2014/main" id="{18D2ADC7-3DBF-C5DE-A458-5081ECF1E2A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36427" y="599548"/>
            <a:ext cx="4287837" cy="2926196"/>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G:\大学\正１\17-画像２\各地\00-北海道大学\農学部前\08-09-05農学部・ビールパーティ\08-09-05農学部・ビールパーティ6.JPG">
            <a:extLst>
              <a:ext uri="{FF2B5EF4-FFF2-40B4-BE49-F238E27FC236}">
                <a16:creationId xmlns:a16="http://schemas.microsoft.com/office/drawing/2014/main" id="{AD89E683-5AB8-D45A-5AC6-E4240E240ACE}"/>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932040" y="3428082"/>
            <a:ext cx="3789362" cy="208915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G:\大学\正１\15-画像１\01-林床植物\カ行\キバナノアマナ\f-キバナノアマナ・北大構内\12-04-28 キバナノアマナ・北大草地\12-04-28キバナノアマナ・草地_15.jpg">
            <a:extLst>
              <a:ext uri="{FF2B5EF4-FFF2-40B4-BE49-F238E27FC236}">
                <a16:creationId xmlns:a16="http://schemas.microsoft.com/office/drawing/2014/main" id="{34CC71CF-F83F-C19D-5772-9D892050F7A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b="-37"/>
          <a:stretch>
            <a:fillRect/>
          </a:stretch>
        </p:blipFill>
        <p:spPr bwMode="auto">
          <a:xfrm>
            <a:off x="5861259" y="1182478"/>
            <a:ext cx="1879093" cy="145443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0" name="AutoShape 6"/>
          <p:cNvSpPr>
            <a:spLocks noChangeArrowheads="1"/>
          </p:cNvSpPr>
          <p:nvPr/>
        </p:nvSpPr>
        <p:spPr bwMode="auto">
          <a:xfrm>
            <a:off x="3131840" y="3354660"/>
            <a:ext cx="1492424"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solidFill>
                  <a:srgbClr val="000000"/>
                </a:solidFill>
                <a:ea typeface="Calibri" panose="020F0502020204030204" pitchFamily="34" charset="0"/>
                <a:cs typeface="Calibri" panose="020F0502020204030204" pitchFamily="34" charset="0"/>
              </a:rPr>
              <a:t>Central Lawn</a:t>
            </a:r>
          </a:p>
        </p:txBody>
      </p:sp>
      <p:sp>
        <p:nvSpPr>
          <p:cNvPr id="33802" name="AutoShape 6"/>
          <p:cNvSpPr>
            <a:spLocks noChangeArrowheads="1"/>
          </p:cNvSpPr>
          <p:nvPr/>
        </p:nvSpPr>
        <p:spPr bwMode="auto">
          <a:xfrm>
            <a:off x="1619672" y="5790282"/>
            <a:ext cx="3008287"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solidFill>
                  <a:srgbClr val="000000"/>
                </a:solidFill>
                <a:ea typeface="Calibri" panose="020F0502020204030204" pitchFamily="34" charset="0"/>
                <a:cs typeface="Calibri" panose="020F0502020204030204" pitchFamily="34" charset="0"/>
              </a:rPr>
              <a:t>School of Agriculture Courtyard</a:t>
            </a:r>
          </a:p>
        </p:txBody>
      </p:sp>
      <p:sp>
        <p:nvSpPr>
          <p:cNvPr id="33803" name="AutoShape 6"/>
          <p:cNvSpPr>
            <a:spLocks noChangeArrowheads="1"/>
          </p:cNvSpPr>
          <p:nvPr/>
        </p:nvSpPr>
        <p:spPr bwMode="auto">
          <a:xfrm>
            <a:off x="6194226" y="5301208"/>
            <a:ext cx="2733651"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en-US" sz="1400" b="1" dirty="0">
                <a:solidFill>
                  <a:srgbClr val="000000"/>
                </a:solidFill>
                <a:ea typeface="Calibri" panose="020F0502020204030204" pitchFamily="34" charset="0"/>
                <a:cs typeface="Calibri" panose="020F0502020204030204" pitchFamily="34" charset="0"/>
              </a:rPr>
              <a:t>Beer Party in the School of Agriculture Front Lawn</a:t>
            </a:r>
          </a:p>
        </p:txBody>
      </p:sp>
    </p:spTree>
    <p:extLst>
      <p:ext uri="{BB962C8B-B14F-4D97-AF65-F5344CB8AC3E}">
        <p14:creationId xmlns:p14="http://schemas.microsoft.com/office/powerpoint/2010/main" val="31602496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descr="G:\大学\正１\17-画像２\各地\00-北海道大学\北大・冬\07-02-08北大\CIMG12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38569" y="596250"/>
            <a:ext cx="3772472" cy="2827401"/>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descr="G:\大学\正１\17-画像２\各地\00-北海道大学\北大・冬\12-01-10 北大農学部・冬\12-01-10 農学部・冬人物・藻岩山_03.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1496" y="596251"/>
            <a:ext cx="3772472" cy="2796159"/>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タイトル 2">
            <a:extLst>
              <a:ext uri="{FF2B5EF4-FFF2-40B4-BE49-F238E27FC236}">
                <a16:creationId xmlns:a16="http://schemas.microsoft.com/office/drawing/2014/main" id="{9A5D5C0D-5B5B-42F6-8925-D5E3F20EAD01}"/>
              </a:ext>
            </a:extLst>
          </p:cNvPr>
          <p:cNvSpPr>
            <a:spLocks noGrp="1"/>
          </p:cNvSpPr>
          <p:nvPr>
            <p:ph type="title"/>
          </p:nvPr>
        </p:nvSpPr>
        <p:spPr>
          <a:prstGeom prst="rect">
            <a:avLst/>
          </a:prstGeom>
        </p:spPr>
        <p:txBody>
          <a:bodyPr/>
          <a:lstStyle/>
          <a:p>
            <a:pPr rtl="0" fontAlgn="base"/>
            <a:r>
              <a:rPr kumimoji="1"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Winter C</a:t>
            </a:r>
            <a:r>
              <a:rPr lang="en-US" b="1" dirty="0">
                <a:solidFill>
                  <a:srgbClr val="F8F8F8"/>
                </a:solidFill>
                <a:latin typeface="Calibri" panose="020F0502020204030204" pitchFamily="34" charset="0"/>
                <a:ea typeface="Calibri" panose="020F0502020204030204" pitchFamily="34" charset="0"/>
                <a:cs typeface="Calibri" panose="020F0502020204030204" pitchFamily="34" charset="0"/>
              </a:rPr>
              <a:t>an Be Intense, but Breathtakingly Beautiful</a:t>
            </a:r>
            <a:endParaRPr kumimoji="1" lang="en-US" b="1" dirty="0">
              <a:solidFill>
                <a:srgbClr val="F8F8F8"/>
              </a:solidFill>
              <a:latin typeface="Calibri" panose="020F0502020204030204" pitchFamily="34" charset="0"/>
              <a:ea typeface="Calibri" panose="020F0502020204030204" pitchFamily="34" charset="0"/>
              <a:cs typeface="Calibri" panose="020F0502020204030204" pitchFamily="34" charset="0"/>
            </a:endParaRPr>
          </a:p>
        </p:txBody>
      </p:sp>
      <p:pic>
        <p:nvPicPr>
          <p:cNvPr id="34818" name="Picture 2" descr="G:\大学\正１\17-画像２\各地\00-北海道大学\北大・冬\冬の朝.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837087" y="3317121"/>
            <a:ext cx="3772472" cy="2827401"/>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descr="G:\大学\正１\17-画像２\各地\00-北海道大学\北大・冬\09-01-21北大\09-01-21北大01.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10404" y="3317121"/>
            <a:ext cx="3772472" cy="2827401"/>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2165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D248F924-094B-60A2-7918-340922FDC773}"/>
              </a:ext>
            </a:extLst>
          </p:cNvPr>
          <p:cNvSpPr>
            <a:spLocks noGrp="1"/>
          </p:cNvSpPr>
          <p:nvPr>
            <p:ph type="body" sz="quarter" idx="10"/>
          </p:nvPr>
        </p:nvSpPr>
        <p:spPr/>
        <p:txBody>
          <a:bodyPr/>
          <a:lstStyle/>
          <a:p>
            <a:r>
              <a:rPr lang="en-US" altLang="ja-JP" dirty="0">
                <a:latin typeface="Calibri" panose="020F0502020204030204" pitchFamily="34" charset="0"/>
                <a:ea typeface="Calibri" panose="020F0502020204030204" pitchFamily="34" charset="0"/>
                <a:cs typeface="Calibri" panose="020F0502020204030204" pitchFamily="34" charset="0"/>
              </a:rPr>
              <a:t>6. Appendix</a:t>
            </a:r>
            <a:endParaRPr lang="ja-JP"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83372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01CBFCD6-6DA7-4A65-810E-52DA5A7DB7BF}"/>
              </a:ext>
            </a:extLst>
          </p:cNvPr>
          <p:cNvSpPr>
            <a:spLocks noGrp="1"/>
          </p:cNvSpPr>
          <p:nvPr>
            <p:ph type="title"/>
          </p:nvPr>
        </p:nvSpPr>
        <p:spPr/>
        <p:txBody>
          <a:bodyPr/>
          <a:lstStyle/>
          <a:p>
            <a:pPr rtl="0" fontAlgn="base"/>
            <a:r>
              <a:rPr kumimoji="1" lang="en-US" b="1" dirty="0">
                <a:solidFill>
                  <a:srgbClr val="FFFFFF"/>
                </a:solidFill>
                <a:latin typeface="Calibri" panose="020F0502020204030204" pitchFamily="34" charset="0"/>
                <a:ea typeface="Calibri" panose="020F0502020204030204" pitchFamily="34" charset="0"/>
                <a:cs typeface="Calibri" panose="020F0502020204030204" pitchFamily="34" charset="0"/>
              </a:rPr>
              <a:t>The School of Agriculture Now</a:t>
            </a:r>
          </a:p>
        </p:txBody>
      </p:sp>
      <p:sp>
        <p:nvSpPr>
          <p:cNvPr id="2" name="正方形/長方形 1"/>
          <p:cNvSpPr/>
          <p:nvPr/>
        </p:nvSpPr>
        <p:spPr>
          <a:xfrm>
            <a:off x="323528" y="1287045"/>
            <a:ext cx="8893496" cy="4985980"/>
          </a:xfrm>
          <a:prstGeom prst="rect">
            <a:avLst/>
          </a:prstGeom>
        </p:spPr>
        <p:txBody>
          <a:bodyPr wrap="square">
            <a:spAutoFit/>
          </a:bodyPr>
          <a:lstStyle/>
          <a:p>
            <a:pPr marL="285750" indent="-285750" algn="l">
              <a:buFont typeface="Arial" panose="020B0604020202020204" pitchFamily="34" charset="0"/>
              <a:buChar char="•"/>
            </a:pPr>
            <a:r>
              <a:rPr lang="en-US" b="1" u="sng" dirty="0">
                <a:latin typeface="Calibri" panose="020F0502020204030204" pitchFamily="34" charset="0"/>
                <a:ea typeface="Calibri" panose="020F0502020204030204" pitchFamily="34" charset="0"/>
                <a:cs typeface="Calibri" panose="020F0502020204030204" pitchFamily="34" charset="0"/>
              </a:rPr>
              <a:t>Department of Agrobiology and Bioresources</a:t>
            </a:r>
          </a:p>
          <a:p>
            <a:pPr indent="982663" algn="l">
              <a:spcAft>
                <a:spcPts val="600"/>
              </a:spcAft>
              <a:tabLst>
                <a:tab pos="1701800" algn="l"/>
              </a:tabLst>
            </a:pPr>
            <a:r>
              <a:rPr lang="en-US" b="1" dirty="0">
                <a:latin typeface="Calibri" panose="020F0502020204030204" pitchFamily="34" charset="0"/>
                <a:ea typeface="Calibri" panose="020F0502020204030204" pitchFamily="34" charset="0"/>
                <a:cs typeface="Calibri" panose="020F0502020204030204" pitchFamily="34" charset="0"/>
              </a:rPr>
              <a:t>- Plant protection, crop improvement, landscape</a:t>
            </a:r>
          </a:p>
          <a:p>
            <a:pPr marL="285750" indent="-285750" algn="l">
              <a:buFont typeface="Arial" panose="020B0604020202020204" pitchFamily="34" charset="0"/>
              <a:buChar char="•"/>
              <a:tabLst>
                <a:tab pos="1701800" algn="l"/>
              </a:tabLst>
            </a:pPr>
            <a:r>
              <a:rPr lang="en-US" b="1" u="sng" dirty="0">
                <a:latin typeface="Calibri" panose="020F0502020204030204" pitchFamily="34" charset="0"/>
                <a:ea typeface="Calibri" panose="020F0502020204030204" pitchFamily="34" charset="0"/>
                <a:cs typeface="Calibri" panose="020F0502020204030204" pitchFamily="34" charset="0"/>
              </a:rPr>
              <a:t>Department of Applied Bioscience </a:t>
            </a:r>
          </a:p>
          <a:p>
            <a:pPr indent="982663" algn="l">
              <a:spcAft>
                <a:spcPts val="600"/>
              </a:spcAft>
              <a:tabLst>
                <a:tab pos="1701800" algn="l"/>
              </a:tabLst>
            </a:pPr>
            <a:r>
              <a:rPr lang="en-US" b="1" dirty="0">
                <a:latin typeface="Calibri" panose="020F0502020204030204" pitchFamily="34" charset="0"/>
                <a:ea typeface="Calibri" panose="020F0502020204030204" pitchFamily="34" charset="0"/>
                <a:cs typeface="Calibri" panose="020F0502020204030204" pitchFamily="34" charset="0"/>
              </a:rPr>
              <a:t>- Genome science, molecular control, genetics</a:t>
            </a:r>
          </a:p>
          <a:p>
            <a:pPr marL="285750" indent="-285750" algn="l">
              <a:buFont typeface="Arial" panose="020B0604020202020204" pitchFamily="34" charset="0"/>
              <a:buChar char="•"/>
              <a:tabLst>
                <a:tab pos="1701800" algn="l"/>
              </a:tabLst>
            </a:pPr>
            <a:r>
              <a:rPr lang="en-US" b="1" u="sng" dirty="0">
                <a:latin typeface="Calibri" panose="020F0502020204030204" pitchFamily="34" charset="0"/>
                <a:ea typeface="Calibri" panose="020F0502020204030204" pitchFamily="34" charset="0"/>
                <a:cs typeface="Calibri" panose="020F0502020204030204" pitchFamily="34" charset="0"/>
              </a:rPr>
              <a:t>Department of Bioscience and Chemistry: </a:t>
            </a:r>
          </a:p>
          <a:p>
            <a:pPr indent="982663" algn="l">
              <a:spcAft>
                <a:spcPts val="600"/>
              </a:spcAft>
              <a:tabLst>
                <a:tab pos="534988" algn="l"/>
                <a:tab pos="1701800" algn="l"/>
              </a:tabLst>
            </a:pPr>
            <a:r>
              <a:rPr lang="en-US" b="1" dirty="0">
                <a:latin typeface="Calibri" panose="020F0502020204030204" pitchFamily="34" charset="0"/>
                <a:ea typeface="Calibri" panose="020F0502020204030204" pitchFamily="34" charset="0"/>
                <a:cs typeface="Calibri" panose="020F0502020204030204" pitchFamily="34" charset="0"/>
              </a:rPr>
              <a:t>- Microbes, biochemistry, food products, environmental chemistry</a:t>
            </a:r>
          </a:p>
          <a:p>
            <a:pPr marL="285750" indent="-285750" algn="l">
              <a:buFont typeface="Arial" panose="020B0604020202020204" pitchFamily="34" charset="0"/>
              <a:buChar char="•"/>
              <a:tabLst>
                <a:tab pos="534988" algn="l"/>
                <a:tab pos="1701800" algn="l"/>
              </a:tabLst>
            </a:pPr>
            <a:r>
              <a:rPr lang="en-US" b="1" u="sng" dirty="0">
                <a:latin typeface="Calibri" panose="020F0502020204030204" pitchFamily="34" charset="0"/>
                <a:ea typeface="Calibri" panose="020F0502020204030204" pitchFamily="34" charset="0"/>
                <a:cs typeface="Calibri" panose="020F0502020204030204" pitchFamily="34" charset="0"/>
              </a:rPr>
              <a:t>Department of Forest Science:</a:t>
            </a:r>
          </a:p>
          <a:p>
            <a:pPr indent="982663" algn="l">
              <a:tabLst>
                <a:tab pos="1701800" algn="l"/>
              </a:tabLst>
            </a:pPr>
            <a:r>
              <a:rPr lang="en-US" b="1" dirty="0">
                <a:latin typeface="Calibri" panose="020F0502020204030204" pitchFamily="34" charset="0"/>
                <a:ea typeface="Calibri" panose="020F0502020204030204" pitchFamily="34" charset="0"/>
                <a:cs typeface="Calibri" panose="020F0502020204030204" pitchFamily="34" charset="0"/>
              </a:rPr>
              <a:t>- Forest resources, environmental protection (disasters),</a:t>
            </a:r>
          </a:p>
          <a:p>
            <a:pPr indent="1166813" algn="l">
              <a:spcAft>
                <a:spcPts val="600"/>
              </a:spcAft>
              <a:tabLst>
                <a:tab pos="1701800" algn="l"/>
              </a:tabLst>
            </a:pPr>
            <a:r>
              <a:rPr lang="en-US" b="1" dirty="0">
                <a:latin typeface="Calibri" panose="020F0502020204030204" pitchFamily="34" charset="0"/>
                <a:ea typeface="Calibri" panose="020F0502020204030204" pitchFamily="34" charset="0"/>
                <a:cs typeface="Calibri" panose="020F0502020204030204" pitchFamily="34" charset="0"/>
              </a:rPr>
              <a:t>forest production and processing, wood materials</a:t>
            </a:r>
          </a:p>
          <a:p>
            <a:pPr marL="285750" indent="-285750" algn="l">
              <a:buFont typeface="Arial" panose="020B0604020202020204" pitchFamily="34" charset="0"/>
              <a:buChar char="•"/>
              <a:tabLst>
                <a:tab pos="1701800" algn="l"/>
              </a:tabLst>
            </a:pPr>
            <a:r>
              <a:rPr lang="en-US" b="1" u="sng" dirty="0">
                <a:latin typeface="Calibri" panose="020F0502020204030204" pitchFamily="34" charset="0"/>
                <a:ea typeface="Calibri" panose="020F0502020204030204" pitchFamily="34" charset="0"/>
                <a:cs typeface="Calibri" panose="020F0502020204030204" pitchFamily="34" charset="0"/>
              </a:rPr>
              <a:t>Department of Animal Science</a:t>
            </a:r>
          </a:p>
          <a:p>
            <a:pPr indent="982663" algn="l">
              <a:spcAft>
                <a:spcPts val="600"/>
              </a:spcAft>
              <a:tabLst>
                <a:tab pos="1701800" algn="l"/>
              </a:tabLst>
            </a:pPr>
            <a:r>
              <a:rPr lang="en-US" b="1" dirty="0">
                <a:latin typeface="Calibri" panose="020F0502020204030204" pitchFamily="34" charset="0"/>
                <a:ea typeface="Calibri" panose="020F0502020204030204" pitchFamily="34" charset="0"/>
                <a:cs typeface="Calibri" panose="020F0502020204030204" pitchFamily="34" charset="0"/>
              </a:rPr>
              <a:t>- Domestic animal management, animal product use, dairy products</a:t>
            </a:r>
          </a:p>
          <a:p>
            <a:pPr marL="285750" indent="-285750" algn="l">
              <a:buFont typeface="Arial" panose="020B0604020202020204" pitchFamily="34" charset="0"/>
              <a:buChar char="•"/>
              <a:tabLst>
                <a:tab pos="1701800" algn="l"/>
              </a:tabLst>
            </a:pPr>
            <a:r>
              <a:rPr lang="en-US" b="1" u="sng" dirty="0">
                <a:latin typeface="Calibri" panose="020F0502020204030204" pitchFamily="34" charset="0"/>
                <a:ea typeface="Calibri" panose="020F0502020204030204" pitchFamily="34" charset="0"/>
                <a:cs typeface="Calibri" panose="020F0502020204030204" pitchFamily="34" charset="0"/>
              </a:rPr>
              <a:t>Department of Bioresource and Environmental Engineering</a:t>
            </a:r>
          </a:p>
          <a:p>
            <a:pPr indent="982663" algn="l">
              <a:spcAft>
                <a:spcPts val="600"/>
              </a:spcAft>
              <a:tabLst>
                <a:tab pos="1701800" algn="l"/>
              </a:tabLst>
            </a:pPr>
            <a:r>
              <a:rPr lang="en-US" b="1" dirty="0">
                <a:latin typeface="Calibri" panose="020F0502020204030204" pitchFamily="34" charset="0"/>
                <a:ea typeface="Calibri" panose="020F0502020204030204" pitchFamily="34" charset="0"/>
                <a:cs typeface="Calibri" panose="020F0502020204030204" pitchFamily="34" charset="0"/>
              </a:rPr>
              <a:t>- Environmental monitoring, land use, Bio-E</a:t>
            </a:r>
          </a:p>
          <a:p>
            <a:pPr marL="285750" indent="-285750" algn="l">
              <a:buFont typeface="Arial" panose="020B0604020202020204" pitchFamily="34" charset="0"/>
              <a:buChar char="•"/>
              <a:tabLst>
                <a:tab pos="1701800" algn="l"/>
              </a:tabLst>
            </a:pPr>
            <a:r>
              <a:rPr lang="en-US" b="1" u="sng" dirty="0">
                <a:latin typeface="Calibri" panose="020F0502020204030204" pitchFamily="34" charset="0"/>
                <a:ea typeface="Calibri" panose="020F0502020204030204" pitchFamily="34" charset="0"/>
                <a:cs typeface="Calibri" panose="020F0502020204030204" pitchFamily="34" charset="0"/>
              </a:rPr>
              <a:t>Department of Agricultural Economics</a:t>
            </a:r>
          </a:p>
          <a:p>
            <a:pPr indent="982663" algn="l">
              <a:tabLst>
                <a:tab pos="1701800" algn="l"/>
              </a:tabLst>
            </a:pPr>
            <a:r>
              <a:rPr lang="en-US" b="1" dirty="0">
                <a:latin typeface="Calibri" panose="020F0502020204030204" pitchFamily="34" charset="0"/>
                <a:ea typeface="Calibri" panose="020F0502020204030204" pitchFamily="34" charset="0"/>
                <a:cs typeface="Calibri" panose="020F0502020204030204" pitchFamily="34" charset="0"/>
              </a:rPr>
              <a:t>- Food logistics, farming villages, environmental costs　　　　　</a:t>
            </a:r>
          </a:p>
          <a:p>
            <a:pPr algn="l"/>
            <a:r>
              <a:rPr lang="en-US" b="1" dirty="0">
                <a:latin typeface="Calibri" panose="020F0502020204030204" pitchFamily="34" charset="0"/>
                <a:ea typeface="Calibri" panose="020F0502020204030204" pitchFamily="34" charset="0"/>
                <a:cs typeface="Calibri" panose="020F0502020204030204" pitchFamily="34" charset="0"/>
              </a:rPr>
              <a:t>　　　　　</a:t>
            </a:r>
          </a:p>
        </p:txBody>
      </p:sp>
      <p:sp>
        <p:nvSpPr>
          <p:cNvPr id="5" name="正方形/長方形 4">
            <a:extLst>
              <a:ext uri="{FF2B5EF4-FFF2-40B4-BE49-F238E27FC236}">
                <a16:creationId xmlns:a16="http://schemas.microsoft.com/office/drawing/2014/main" id="{A5F7BE38-DF3F-43BA-8C21-6CA4D303042F}"/>
              </a:ext>
            </a:extLst>
          </p:cNvPr>
          <p:cNvSpPr/>
          <p:nvPr/>
        </p:nvSpPr>
        <p:spPr>
          <a:xfrm>
            <a:off x="179512" y="764704"/>
            <a:ext cx="6768752" cy="707886"/>
          </a:xfrm>
          <a:prstGeom prst="rect">
            <a:avLst/>
          </a:prstGeom>
        </p:spPr>
        <p:txBody>
          <a:bodyPr wrap="square">
            <a:spAutoFit/>
          </a:bodyPr>
          <a:lstStyle/>
          <a:p>
            <a:pPr algn="l"/>
            <a:r>
              <a:rPr lang="en-US" sz="2000" b="1" dirty="0">
                <a:latin typeface="Calibri" panose="020F0502020204030204" pitchFamily="34" charset="0"/>
                <a:ea typeface="Calibri" panose="020F0502020204030204" pitchFamily="34" charset="0"/>
                <a:cs typeface="Calibri" panose="020F0502020204030204" pitchFamily="34" charset="0"/>
              </a:rPr>
              <a:t>Research Keywords</a:t>
            </a:r>
            <a:endParaRPr lang="en-US" altLang="ja-JP" sz="20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gn="l"/>
            <a:endParaRPr lang="en-US" sz="20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正方形/長方形 2">
            <a:extLst>
              <a:ext uri="{FF2B5EF4-FFF2-40B4-BE49-F238E27FC236}">
                <a16:creationId xmlns:a16="http://schemas.microsoft.com/office/drawing/2014/main" id="{22976FE6-8DFA-4360-B639-FC23F562968A}"/>
              </a:ext>
            </a:extLst>
          </p:cNvPr>
          <p:cNvSpPr/>
          <p:nvPr/>
        </p:nvSpPr>
        <p:spPr>
          <a:xfrm>
            <a:off x="3181736" y="764704"/>
            <a:ext cx="3889912" cy="369332"/>
          </a:xfrm>
          <a:prstGeom prst="rect">
            <a:avLst/>
          </a:prstGeom>
        </p:spPr>
        <p:txBody>
          <a:bodyPr wrap="none">
            <a:spAutoFit/>
          </a:bodyPr>
          <a:lstStyle/>
          <a:p>
            <a:r>
              <a:rPr lang="en-US" altLang="ja-JP" b="1" dirty="0">
                <a:solidFill>
                  <a:srgbClr val="FF0000"/>
                </a:solidFill>
                <a:latin typeface="Calibri" panose="020F0502020204030204" pitchFamily="34" charset="0"/>
                <a:ea typeface="Calibri" panose="020F0502020204030204" pitchFamily="34" charset="0"/>
                <a:cs typeface="Calibri" panose="020F0502020204030204" pitchFamily="34" charset="0"/>
              </a:rPr>
              <a:t>"Food“         "Environment“         "Life" </a:t>
            </a:r>
            <a:endParaRPr lang="ja-JP"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995443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bwMode="auto">
          <a:xfrm>
            <a:off x="1691680" y="2767201"/>
            <a:ext cx="5976664" cy="230832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Calibri" panose="020F0502020204030204" pitchFamily="34" charset="0"/>
              <a:ea typeface="游ゴシック" panose="020B0400000000000000" pitchFamily="50" charset="-128"/>
              <a:cs typeface="Calibri" panose="020F0502020204030204" pitchFamily="34" charset="0"/>
            </a:endParaRPr>
          </a:p>
        </p:txBody>
      </p:sp>
      <p:sp>
        <p:nvSpPr>
          <p:cNvPr id="2" name="正方形/長方形 1"/>
          <p:cNvSpPr/>
          <p:nvPr/>
        </p:nvSpPr>
        <p:spPr>
          <a:xfrm>
            <a:off x="395536" y="836712"/>
            <a:ext cx="8352928" cy="1200329"/>
          </a:xfrm>
          <a:prstGeom prst="rect">
            <a:avLst/>
          </a:prstGeom>
        </p:spPr>
        <p:txBody>
          <a:bodyPr wrap="square">
            <a:spAutoFit/>
          </a:bodyPr>
          <a:lstStyle/>
          <a:p>
            <a:pPr algn="l"/>
            <a:r>
              <a:rPr lang="en-US" dirty="0">
                <a:latin typeface="Calibri" panose="020F0502020204030204" pitchFamily="34" charset="0"/>
                <a:ea typeface="Calibri" panose="020F0502020204030204" pitchFamily="34" charset="0"/>
                <a:cs typeface="Calibri" panose="020F0502020204030204" pitchFamily="34" charset="0"/>
              </a:rPr>
              <a:t>Universities are tasked with the essential work of developing science and technology while furthering invention and discovery. However, every bit of this work is ultimately done by human beings. Thus, the essential work of the university is to nurture talented students capable of making a mark on society.</a:t>
            </a:r>
          </a:p>
        </p:txBody>
      </p:sp>
      <p:sp>
        <p:nvSpPr>
          <p:cNvPr id="3" name="正方形/長方形 2"/>
          <p:cNvSpPr/>
          <p:nvPr/>
        </p:nvSpPr>
        <p:spPr>
          <a:xfrm>
            <a:off x="1763688" y="2420888"/>
            <a:ext cx="5688632" cy="2308324"/>
          </a:xfrm>
          <a:prstGeom prst="rect">
            <a:avLst/>
          </a:prstGeom>
        </p:spPr>
        <p:txBody>
          <a:bodyPr wrap="square">
            <a:spAutoFit/>
          </a:bodyPr>
          <a:lstStyle/>
          <a:p>
            <a:pPr algn="ctr"/>
            <a:r>
              <a:rPr lang="en-US" dirty="0">
                <a:latin typeface="Calibri" panose="020F0502020204030204" pitchFamily="34" charset="0"/>
                <a:ea typeface="Calibri" panose="020F0502020204030204" pitchFamily="34" charset="0"/>
                <a:cs typeface="Calibri" panose="020F0502020204030204" pitchFamily="34" charset="0"/>
              </a:rPr>
              <a:t>From Guan Zhong's "Guanzi"</a:t>
            </a:r>
          </a:p>
          <a:p>
            <a:pPr algn="ctr"/>
            <a:endParaRPr lang="en-US" altLang="ja-JP" dirty="0">
              <a:latin typeface="Calibri" panose="020F0502020204030204" pitchFamily="34" charset="0"/>
              <a:ea typeface="Calibri" panose="020F0502020204030204" pitchFamily="34" charset="0"/>
              <a:cs typeface="Calibri" panose="020F0502020204030204" pitchFamily="34" charset="0"/>
            </a:endParaRPr>
          </a:p>
          <a:p>
            <a:pPr algn="ctr"/>
            <a:r>
              <a:rPr lang="en-US" dirty="0">
                <a:latin typeface="Calibri" panose="020F0502020204030204" pitchFamily="34" charset="0"/>
                <a:ea typeface="Calibri" panose="020F0502020204030204" pitchFamily="34" charset="0"/>
                <a:cs typeface="Calibri" panose="020F0502020204030204" pitchFamily="34" charset="0"/>
              </a:rPr>
              <a:t>  To plan for one year, plant grain.</a:t>
            </a:r>
          </a:p>
          <a:p>
            <a:pPr algn="ctr"/>
            <a:r>
              <a:rPr lang="en-US" dirty="0">
                <a:latin typeface="Calibri" panose="020F0502020204030204" pitchFamily="34" charset="0"/>
                <a:ea typeface="Calibri" panose="020F0502020204030204" pitchFamily="34" charset="0"/>
                <a:cs typeface="Calibri" panose="020F0502020204030204" pitchFamily="34" charset="0"/>
              </a:rPr>
              <a:t>  To plan for ten years, plant trees.</a:t>
            </a:r>
          </a:p>
          <a:p>
            <a:pPr algn="ctr"/>
            <a:r>
              <a:rPr lang="en-US" dirty="0">
                <a:latin typeface="Calibri" panose="020F0502020204030204" pitchFamily="34" charset="0"/>
                <a:ea typeface="Calibri" panose="020F0502020204030204" pitchFamily="34" charset="0"/>
                <a:cs typeface="Calibri" panose="020F0502020204030204" pitchFamily="34" charset="0"/>
              </a:rPr>
              <a:t>  To plan for a lifetime, plant people.</a:t>
            </a:r>
          </a:p>
          <a:p>
            <a:pPr algn="ctr"/>
            <a:r>
              <a:rPr lang="en-US" dirty="0">
                <a:latin typeface="Calibri" panose="020F0502020204030204" pitchFamily="34" charset="0"/>
                <a:ea typeface="Calibri" panose="020F0502020204030204" pitchFamily="34" charset="0"/>
                <a:cs typeface="Calibri" panose="020F0502020204030204" pitchFamily="34" charset="0"/>
              </a:rPr>
              <a:t>One grain planting grants one harvest.</a:t>
            </a:r>
          </a:p>
          <a:p>
            <a:pPr algn="ctr"/>
            <a:r>
              <a:rPr lang="en-US" dirty="0">
                <a:latin typeface="Calibri" panose="020F0502020204030204" pitchFamily="34" charset="0"/>
                <a:ea typeface="Calibri" panose="020F0502020204030204" pitchFamily="34" charset="0"/>
                <a:cs typeface="Calibri" panose="020F0502020204030204" pitchFamily="34" charset="0"/>
              </a:rPr>
              <a:t>One tree planting grants ten harvests.</a:t>
            </a:r>
          </a:p>
          <a:p>
            <a:pPr algn="ctr"/>
            <a:r>
              <a:rPr lang="en-US" dirty="0">
                <a:latin typeface="Calibri" panose="020F0502020204030204" pitchFamily="34" charset="0"/>
                <a:ea typeface="Calibri" panose="020F0502020204030204" pitchFamily="34" charset="0"/>
                <a:cs typeface="Calibri" panose="020F0502020204030204" pitchFamily="34" charset="0"/>
              </a:rPr>
              <a:t>One person planted grants a lifetime's harvests. </a:t>
            </a:r>
          </a:p>
        </p:txBody>
      </p:sp>
    </p:spTree>
    <p:extLst>
      <p:ext uri="{BB962C8B-B14F-4D97-AF65-F5344CB8AC3E}">
        <p14:creationId xmlns:p14="http://schemas.microsoft.com/office/powerpoint/2010/main" val="1300340532"/>
      </p:ext>
    </p:extLst>
  </p:cSld>
  <p:clrMapOvr>
    <a:masterClrMapping/>
  </p:clrMapOvr>
</p:sld>
</file>

<file path=ppt/theme/theme1.xml><?xml version="1.0" encoding="utf-8"?>
<a:theme xmlns:a="http://schemas.openxmlformats.org/drawingml/2006/main" name="1_ppt2j">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pt2j">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ppt2j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2j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2j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2j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2j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2j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2j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2j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2j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2j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2j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2j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ppt2j</Template>
  <TotalTime>22568</TotalTime>
  <Words>7372</Words>
  <Application>Microsoft Office PowerPoint</Application>
  <PresentationFormat>画面に合わせる (4:3)</PresentationFormat>
  <Paragraphs>943</Paragraphs>
  <Slides>67</Slides>
  <Notes>42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67</vt:i4>
      </vt:variant>
    </vt:vector>
  </HeadingPairs>
  <TitlesOfParts>
    <vt:vector size="72" baseType="lpstr">
      <vt:lpstr>游ゴシック</vt:lpstr>
      <vt:lpstr>Arial</vt:lpstr>
      <vt:lpstr>Calibri</vt:lpstr>
      <vt:lpstr>Wingdings</vt:lpstr>
      <vt:lpstr>1_ppt2j</vt:lpstr>
      <vt:lpstr>School of Agriculture, Hokkaido University:  150 Years of History and Looking to the Future</vt:lpstr>
      <vt:lpstr>Contents</vt:lpstr>
      <vt:lpstr>PowerPoint プレゼンテーション</vt:lpstr>
      <vt:lpstr>PowerPoint プレゼンテーション</vt:lpstr>
      <vt:lpstr>History of School of Agriculture, Hokkaido University </vt:lpstr>
      <vt:lpstr>Founders of Sapporo Agricultural College</vt:lpstr>
      <vt:lpstr>Prominent Figures of Sapporo Agricultural College </vt:lpstr>
      <vt:lpstr>Principles based on the university's philosophy</vt:lpstr>
      <vt:lpstr>Issues for Agriculture in the 21st Century</vt:lpstr>
      <vt:lpstr>Issues for Agriculture in the 21st Century</vt:lpstr>
      <vt:lpstr>The School of Agriculture Today</vt:lpstr>
      <vt:lpstr>The School of Agriculture Today</vt:lpstr>
      <vt:lpstr>PowerPoint プレゼンテーション</vt:lpstr>
      <vt:lpstr>Changes in the School of Agriculture Organizational Structure:   Establishment of Majors (from 1953)</vt:lpstr>
      <vt:lpstr>Changes in the School of Agriculture Organizational Structure:   Establishment of Research Faculty and Graduate School (from 2006)</vt:lpstr>
      <vt:lpstr>Changes in the School of Agriculture Organizational Structure:   Establishment of a New Research Division (2011; renamed the Division of Research Innovation and Cooperation in 2013)</vt:lpstr>
      <vt:lpstr>Changes in the School of Agriculture Organizational Structure:   Problems (Only two faculty members in each lab and mismatch between research groups and departments)</vt:lpstr>
      <vt:lpstr>Changes in the School of Agriculture Organizational Structure:   Reorganization of Research Faculty (from 2015)</vt:lpstr>
      <vt:lpstr>Changes in the School of Agriculture Organizational Structure:  Reorganization of the Graduate School (2019 on)</vt:lpstr>
      <vt:lpstr>Lab Structure (as of April 2026)　</vt:lpstr>
      <vt:lpstr>Number of Faculty and Students (as of May 2026)</vt:lpstr>
      <vt:lpstr>PowerPoint プレゼンテーション</vt:lpstr>
      <vt:lpstr>Focused Research Areas (1)</vt:lpstr>
      <vt:lpstr>Focused Research Areas (2)</vt:lpstr>
      <vt:lpstr>Globalization of Education</vt:lpstr>
      <vt:lpstr>Globalization of Education (Nitobe College)</vt:lpstr>
      <vt:lpstr>Globalization of Education (Nitobe College)</vt:lpstr>
      <vt:lpstr>Available Qualifications</vt:lpstr>
      <vt:lpstr>Annual Student Enrollment Capacity by Department</vt:lpstr>
      <vt:lpstr>Students from All Over Japan Enroll in the School of Agriculture.</vt:lpstr>
      <vt:lpstr>Education program</vt:lpstr>
      <vt:lpstr>Learn Agriculture Firsthand in Hokkaido, One of Japan’s Major Food-Producing Regions</vt:lpstr>
      <vt:lpstr>Experiments</vt:lpstr>
      <vt:lpstr>Surveys</vt:lpstr>
      <vt:lpstr>Practical Training</vt:lpstr>
      <vt:lpstr>Seminars</vt:lpstr>
      <vt:lpstr>Career Paths After Graduation </vt:lpstr>
      <vt:lpstr>Career Paths After Graduation (very few become farmers)</vt:lpstr>
      <vt:lpstr>Strengths and Features of School of Agriculture</vt:lpstr>
      <vt:lpstr>PowerPoint プレゼンテーション</vt:lpstr>
      <vt:lpstr>The Division of Agriculture and its Three Courses  (Established April 2019)</vt:lpstr>
      <vt:lpstr>Frontiers in Production Science</vt:lpstr>
      <vt:lpstr>Frontiers in Biosciences</vt:lpstr>
      <vt:lpstr>Frontiers in Environmental Sciences</vt:lpstr>
      <vt:lpstr>Research Achievements in Research Faculty and Graduate School of Agriculture (University Rankings by Subject)</vt:lpstr>
      <vt:lpstr>Special English Program:      Global Education Program for Agriscience Frontiers</vt:lpstr>
      <vt:lpstr>Special English Program:      Three Focused Research Areas Based on Bioscience and Participating Labs</vt:lpstr>
      <vt:lpstr>Exchanges between the Research Faculty and overseas universities and institutions</vt:lpstr>
      <vt:lpstr>Exchanges with Universities and Institutions Overseas</vt:lpstr>
      <vt:lpstr>PowerPoint プレゼンテーション</vt:lpstr>
      <vt:lpstr>Inside the School of Agriculture</vt:lpstr>
      <vt:lpstr>Inside the School of Agriculture</vt:lpstr>
      <vt:lpstr>Abundant Equipment and Educational Facilities</vt:lpstr>
      <vt:lpstr>Facilities: Experimental Farms (Sapporo Farm / Yoichi Orchard)</vt:lpstr>
      <vt:lpstr>Facilities: Experimental Farms (Sapporo Farm)</vt:lpstr>
      <vt:lpstr>Smart Agriculture Education and Research Center</vt:lpstr>
      <vt:lpstr>Center for Education and Research for Hokkaido Wines </vt:lpstr>
      <vt:lpstr>Facilities: Experimental Farms (Agri-Food Center)</vt:lpstr>
      <vt:lpstr>Facilities: Botanical Garden</vt:lpstr>
      <vt:lpstr>Facilities: Livestock Farm (Shizunai)</vt:lpstr>
      <vt:lpstr>Facilities: Forest Research Station / Experimental Forest</vt:lpstr>
      <vt:lpstr>School of Agriculture area</vt:lpstr>
      <vt:lpstr>Around the School of Agriculture</vt:lpstr>
      <vt:lpstr>Winter Can Be Intense, but Breathtakingly Beautiful</vt:lpstr>
      <vt:lpstr>PowerPoint プレゼンテーション</vt:lpstr>
      <vt:lpstr>The School of Agriculture Now</vt:lpstr>
      <vt:lpstr>PowerPoint プレゼンテーション</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ユニバーシティ・アイデンティティの 定義と運用に関する研究</dc:title>
  <dc:creator>TOSHIBA</dc:creator>
  <cp:lastModifiedBy>小松 美由起</cp:lastModifiedBy>
  <cp:revision>1350</cp:revision>
  <cp:lastPrinted>2026-06-25T02:15:01Z</cp:lastPrinted>
  <dcterms:created xsi:type="dcterms:W3CDTF">2013-05-17T09:53:45Z</dcterms:created>
  <dcterms:modified xsi:type="dcterms:W3CDTF">2026-09-29T06:25:57Z</dcterms:modified>
</cp:coreProperties>
</file>