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9" r:id="rId1"/>
  </p:sldMasterIdLst>
  <p:notesMasterIdLst>
    <p:notesMasterId r:id="rId67"/>
  </p:notesMasterIdLst>
  <p:handoutMasterIdLst>
    <p:handoutMasterId r:id="rId68"/>
  </p:handoutMasterIdLst>
  <p:sldIdLst>
    <p:sldId id="318" r:id="rId2"/>
    <p:sldId id="456" r:id="rId3"/>
    <p:sldId id="382" r:id="rId4"/>
    <p:sldId id="328" r:id="rId5"/>
    <p:sldId id="329" r:id="rId6"/>
    <p:sldId id="332" r:id="rId7"/>
    <p:sldId id="462" r:id="rId8"/>
    <p:sldId id="404" r:id="rId9"/>
    <p:sldId id="409" r:id="rId10"/>
    <p:sldId id="423" r:id="rId11"/>
    <p:sldId id="405" r:id="rId12"/>
    <p:sldId id="408" r:id="rId13"/>
    <p:sldId id="383" r:id="rId14"/>
    <p:sldId id="407" r:id="rId15"/>
    <p:sldId id="373" r:id="rId16"/>
    <p:sldId id="449" r:id="rId17"/>
    <p:sldId id="377" r:id="rId18"/>
    <p:sldId id="378" r:id="rId19"/>
    <p:sldId id="446" r:id="rId20"/>
    <p:sldId id="429" r:id="rId21"/>
    <p:sldId id="430" r:id="rId22"/>
    <p:sldId id="384" r:id="rId23"/>
    <p:sldId id="431" r:id="rId24"/>
    <p:sldId id="432" r:id="rId25"/>
    <p:sldId id="463" r:id="rId26"/>
    <p:sldId id="424" r:id="rId27"/>
    <p:sldId id="464" r:id="rId28"/>
    <p:sldId id="412" r:id="rId29"/>
    <p:sldId id="433" r:id="rId30"/>
    <p:sldId id="434" r:id="rId31"/>
    <p:sldId id="452" r:id="rId32"/>
    <p:sldId id="352" r:id="rId33"/>
    <p:sldId id="461" r:id="rId34"/>
    <p:sldId id="437" r:id="rId35"/>
    <p:sldId id="438" r:id="rId36"/>
    <p:sldId id="439" r:id="rId37"/>
    <p:sldId id="453" r:id="rId38"/>
    <p:sldId id="363" r:id="rId39"/>
    <p:sldId id="413" r:id="rId40"/>
    <p:sldId id="385" r:id="rId41"/>
    <p:sldId id="448" r:id="rId42"/>
    <p:sldId id="425" r:id="rId43"/>
    <p:sldId id="426" r:id="rId44"/>
    <p:sldId id="427" r:id="rId45"/>
    <p:sldId id="444" r:id="rId46"/>
    <p:sldId id="454" r:id="rId47"/>
    <p:sldId id="442" r:id="rId48"/>
    <p:sldId id="441" r:id="rId49"/>
    <p:sldId id="440" r:id="rId50"/>
    <p:sldId id="386" r:id="rId51"/>
    <p:sldId id="361" r:id="rId52"/>
    <p:sldId id="422" r:id="rId53"/>
    <p:sldId id="353" r:id="rId54"/>
    <p:sldId id="364" r:id="rId55"/>
    <p:sldId id="457" r:id="rId56"/>
    <p:sldId id="459" r:id="rId57"/>
    <p:sldId id="365" r:id="rId58"/>
    <p:sldId id="366" r:id="rId59"/>
    <p:sldId id="367" r:id="rId60"/>
    <p:sldId id="368" r:id="rId61"/>
    <p:sldId id="369" r:id="rId62"/>
    <p:sldId id="370" r:id="rId63"/>
    <p:sldId id="387" r:id="rId64"/>
    <p:sldId id="336" r:id="rId65"/>
    <p:sldId id="333" r:id="rId66"/>
  </p:sldIdLst>
  <p:sldSz cx="9144000" cy="6858000" type="screen4x3"/>
  <p:notesSz cx="9866313" cy="6735763"/>
  <p:defaultTextStyle>
    <a:defPPr>
      <a:defRPr lang="ja-JP"/>
    </a:defPPr>
    <a:lvl1pPr algn="r"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r"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r"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r"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r"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521415D9-36F7-43E2-AB2F-B90AF26B5E84}">
      <p14:sectionLst xmlns:p14="http://schemas.microsoft.com/office/powerpoint/2010/main">
        <p14:section name="Existing section" id="{92D2ADAF-C7FB-4F20-AEA4-571C5595FEDA}">
          <p14:sldIdLst>
            <p14:sldId id="318"/>
            <p14:sldId id="456"/>
            <p14:sldId id="382"/>
            <p14:sldId id="328"/>
            <p14:sldId id="329"/>
            <p14:sldId id="332"/>
            <p14:sldId id="462"/>
            <p14:sldId id="404"/>
            <p14:sldId id="409"/>
            <p14:sldId id="423"/>
            <p14:sldId id="405"/>
            <p14:sldId id="408"/>
            <p14:sldId id="383"/>
            <p14:sldId id="407"/>
            <p14:sldId id="373"/>
            <p14:sldId id="449"/>
            <p14:sldId id="377"/>
            <p14:sldId id="378"/>
            <p14:sldId id="446"/>
            <p14:sldId id="429"/>
            <p14:sldId id="430"/>
            <p14:sldId id="384"/>
            <p14:sldId id="431"/>
            <p14:sldId id="432"/>
            <p14:sldId id="463"/>
            <p14:sldId id="424"/>
            <p14:sldId id="464"/>
            <p14:sldId id="412"/>
            <p14:sldId id="433"/>
            <p14:sldId id="434"/>
            <p14:sldId id="452"/>
            <p14:sldId id="352"/>
            <p14:sldId id="461"/>
            <p14:sldId id="437"/>
            <p14:sldId id="438"/>
            <p14:sldId id="439"/>
            <p14:sldId id="453"/>
            <p14:sldId id="363"/>
            <p14:sldId id="413"/>
            <p14:sldId id="385"/>
            <p14:sldId id="448"/>
            <p14:sldId id="425"/>
            <p14:sldId id="426"/>
            <p14:sldId id="427"/>
            <p14:sldId id="444"/>
            <p14:sldId id="454"/>
            <p14:sldId id="442"/>
            <p14:sldId id="441"/>
            <p14:sldId id="440"/>
            <p14:sldId id="386"/>
            <p14:sldId id="361"/>
            <p14:sldId id="422"/>
            <p14:sldId id="353"/>
            <p14:sldId id="364"/>
            <p14:sldId id="457"/>
            <p14:sldId id="459"/>
          </p14:sldIdLst>
        </p14:section>
        <p14:section name="Section without title" id="{899897F4-4509-4B71-9DCE-45F58E344ED9}">
          <p14:sldIdLst>
            <p14:sldId id="365"/>
            <p14:sldId id="366"/>
            <p14:sldId id="367"/>
            <p14:sldId id="368"/>
            <p14:sldId id="369"/>
            <p14:sldId id="370"/>
            <p14:sldId id="387"/>
            <p14:sldId id="336"/>
            <p14:sldId id="3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MOU" lastIdx="8" clrIdx="6"/>
  <p:cmAuthor id="1" name="yohei koide" initials="yk" lastIdx="8" clrIdx="0"/>
  <p:cmAuthor id="2" name="shomu3" initials="S" lastIdx="26" clrIdx="1"/>
  <p:cmAuthor id="3" name="SUZUKI Yutaka" initials="SY" lastIdx="19" clrIdx="2"/>
  <p:cmAuthor id="4" name="ykoide" initials="y" lastIdx="11" clrIdx="3"/>
  <p:cmAuthor id="5" name="nadya" initials="n" lastIdx="13" clrIdx="4"/>
  <p:cmAuthor id="6" name="鈴木　裕" initials="鈴木　裕" lastIdx="35" clrIdx="5">
    <p:extLst>
      <p:ext uri="{19B8F6BF-5375-455C-9EA6-DF929625EA0E}">
        <p15:presenceInfo xmlns:p15="http://schemas.microsoft.com/office/powerpoint/2012/main" userId="鈴木　裕"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FF"/>
    <a:srgbClr val="003300"/>
    <a:srgbClr val="4478B6"/>
    <a:srgbClr val="2A3517"/>
    <a:srgbClr val="0B0E06"/>
    <a:srgbClr val="544D2A"/>
    <a:srgbClr val="766E3E"/>
    <a:srgbClr val="605932"/>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34" autoAdjust="0"/>
    <p:restoredTop sz="94463" autoAdjust="0"/>
  </p:normalViewPr>
  <p:slideViewPr>
    <p:cSldViewPr>
      <p:cViewPr varScale="1">
        <p:scale>
          <a:sx n="114" d="100"/>
          <a:sy n="114" d="100"/>
        </p:scale>
        <p:origin x="1314" y="28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69" d="100"/>
          <a:sy n="69" d="100"/>
        </p:scale>
        <p:origin x="1652" y="3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ougakujimubu-k\Desktop\&#36942;&#21435;3&#24180;&#21330;&#26989;&#12539;&#20462;&#20102;&#36914;&#36335;&#12487;&#12540;&#12479;.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nougakujimubu-k\Desktop\&#36942;&#21435;3&#24180;&#21330;&#26989;&#12539;&#20462;&#20102;&#36914;&#36335;&#12487;&#12540;&#12479;.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600" b="1" i="0" u="none" strike="noStrike" kern="1200" spc="0" normalizeH="0" baseline="0">
                <a:solidFill>
                  <a:schemeClr val="dk1">
                    <a:lumMod val="50000"/>
                    <a:lumOff val="50000"/>
                  </a:schemeClr>
                </a:solidFill>
                <a:latin typeface="+mj-lt"/>
                <a:ea typeface="+mj-ea"/>
                <a:cs typeface="+mj-cs"/>
              </a:defRPr>
            </a:pPr>
            <a:r>
              <a:rPr lang="en-US" sz="1800" b="1" dirty="0">
                <a:solidFill>
                  <a:schemeClr val="tx1">
                    <a:lumMod val="65000"/>
                    <a:lumOff val="35000"/>
                  </a:schemeClr>
                </a:solidFill>
              </a:rPr>
              <a:t>Data on School graduates for the past 3 years</a:t>
            </a:r>
          </a:p>
        </c:rich>
      </c:tx>
      <c:overlay val="0"/>
      <c:spPr>
        <a:noFill/>
        <a:ln>
          <a:noFill/>
        </a:ln>
        <a:effectLst/>
      </c:spPr>
      <c:txPr>
        <a:bodyPr rot="0" spcFirstLastPara="1" vertOverflow="ellipsis" vert="horz" wrap="square" anchor="ctr" anchorCtr="1"/>
        <a:lstStyle/>
        <a:p>
          <a:pPr>
            <a:defRPr lang="ja-JP" sz="1600" b="1" i="0" u="none" strike="noStrike" kern="1200" spc="0" normalizeH="0" baseline="0">
              <a:solidFill>
                <a:schemeClr val="dk1">
                  <a:lumMod val="50000"/>
                  <a:lumOff val="50000"/>
                </a:schemeClr>
              </a:solidFill>
              <a:latin typeface="+mj-lt"/>
              <a:ea typeface="+mj-ea"/>
              <a:cs typeface="+mj-cs"/>
            </a:defRPr>
          </a:pPr>
          <a:endParaRPr lang="ja-JP"/>
        </a:p>
      </c:txPr>
    </c:title>
    <c:autoTitleDeleted val="0"/>
    <c:plotArea>
      <c:layout/>
      <c:pie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7016-4EA0-BB11-7645946B4B1D}"/>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7016-4EA0-BB11-7645946B4B1D}"/>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7016-4EA0-BB11-7645946B4B1D}"/>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7016-4EA0-BB11-7645946B4B1D}"/>
              </c:ext>
            </c:extLst>
          </c:dPt>
          <c:dLbls>
            <c:dLbl>
              <c:idx val="0"/>
              <c:layout>
                <c:manualLayout>
                  <c:x val="-0.37028499562554679"/>
                  <c:y val="-0.1530265700015891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016-4EA0-BB11-7645946B4B1D}"/>
                </c:ext>
              </c:extLst>
            </c:dLbl>
            <c:dLbl>
              <c:idx val="1"/>
              <c:delete val="1"/>
              <c:extLst>
                <c:ext xmlns:c15="http://schemas.microsoft.com/office/drawing/2012/chart" uri="{CE6537A1-D6FC-4f65-9D91-7224C49458BB}"/>
                <c:ext xmlns:c16="http://schemas.microsoft.com/office/drawing/2014/chart" uri="{C3380CC4-5D6E-409C-BE32-E72D297353CC}">
                  <c16:uniqueId val="{00000003-7016-4EA0-BB11-7645946B4B1D}"/>
                </c:ext>
              </c:extLst>
            </c:dLbl>
            <c:dLbl>
              <c:idx val="2"/>
              <c:delete val="1"/>
              <c:extLst>
                <c:ext xmlns:c15="http://schemas.microsoft.com/office/drawing/2012/chart" uri="{CE6537A1-D6FC-4f65-9D91-7224C49458BB}"/>
                <c:ext xmlns:c16="http://schemas.microsoft.com/office/drawing/2014/chart" uri="{C3380CC4-5D6E-409C-BE32-E72D297353CC}">
                  <c16:uniqueId val="{00000005-7016-4EA0-BB11-7645946B4B1D}"/>
                </c:ext>
              </c:extLst>
            </c:dLbl>
            <c:dLbl>
              <c:idx val="3"/>
              <c:delete val="1"/>
              <c:extLst>
                <c:ext xmlns:c15="http://schemas.microsoft.com/office/drawing/2012/chart" uri="{CE6537A1-D6FC-4f65-9D91-7224C49458BB}"/>
                <c:ext xmlns:c16="http://schemas.microsoft.com/office/drawing/2014/chart" uri="{C3380CC4-5D6E-409C-BE32-E72D297353CC}">
                  <c16:uniqueId val="{00000007-7016-4EA0-BB11-7645946B4B1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lang="ja-JP" sz="1400" b="1" i="0" u="none" strike="noStrike" kern="1200" baseline="0">
                    <a:solidFill>
                      <a:schemeClr val="dk1">
                        <a:lumMod val="75000"/>
                        <a:lumOff val="25000"/>
                      </a:schemeClr>
                    </a:solidFill>
                    <a:latin typeface="+mn-lt"/>
                    <a:ea typeface="+mn-ea"/>
                    <a:cs typeface="+mn-cs"/>
                  </a:defRPr>
                </a:pPr>
                <a:endParaRPr lang="ja-JP"/>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Sheet1!$C$8:$F$8</c:f>
              <c:strCache>
                <c:ptCount val="4"/>
                <c:pt idx="0">
                  <c:v>進学者</c:v>
                </c:pt>
                <c:pt idx="1">
                  <c:v>公務員・教育研究機関</c:v>
                </c:pt>
                <c:pt idx="2">
                  <c:v>民間企業</c:v>
                </c:pt>
                <c:pt idx="3">
                  <c:v>その他</c:v>
                </c:pt>
              </c:strCache>
            </c:strRef>
          </c:cat>
          <c:val>
            <c:numRef>
              <c:f>Sheet1!$C$9:$F$9</c:f>
              <c:numCache>
                <c:formatCode>General</c:formatCode>
                <c:ptCount val="4"/>
                <c:pt idx="0">
                  <c:v>486</c:v>
                </c:pt>
                <c:pt idx="1">
                  <c:v>52</c:v>
                </c:pt>
                <c:pt idx="2">
                  <c:v>96</c:v>
                </c:pt>
                <c:pt idx="3">
                  <c:v>30</c:v>
                </c:pt>
              </c:numCache>
            </c:numRef>
          </c:val>
          <c:extLst>
            <c:ext xmlns:c16="http://schemas.microsoft.com/office/drawing/2014/chart" uri="{C3380CC4-5D6E-409C-BE32-E72D297353CC}">
              <c16:uniqueId val="{00000008-7016-4EA0-BB11-7645946B4B1D}"/>
            </c:ext>
          </c:extLst>
        </c:ser>
        <c:ser>
          <c:idx val="1"/>
          <c:order val="1"/>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A-7016-4EA0-BB11-7645946B4B1D}"/>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C-7016-4EA0-BB11-7645946B4B1D}"/>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E-7016-4EA0-BB11-7645946B4B1D}"/>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10-7016-4EA0-BB11-7645946B4B1D}"/>
              </c:ext>
            </c:extLst>
          </c:dPt>
          <c:dLbls>
            <c:spPr>
              <a:noFill/>
              <a:ln>
                <a:noFill/>
              </a:ln>
              <a:effectLst/>
            </c:spPr>
            <c:txPr>
              <a:bodyPr rot="0" spcFirstLastPara="1" vertOverflow="ellipsis" vert="horz" wrap="square" lIns="38100" tIns="19050" rIns="38100" bIns="19050" anchor="ctr" anchorCtr="1">
                <a:spAutoFit/>
              </a:bodyPr>
              <a:lstStyle/>
              <a:p>
                <a:pPr>
                  <a:defRPr lang="ja-JP" sz="900" b="0" i="0" u="none" strike="noStrike" kern="1200" baseline="0">
                    <a:solidFill>
                      <a:schemeClr val="dk1">
                        <a:lumMod val="75000"/>
                        <a:lumOff val="25000"/>
                      </a:schemeClr>
                    </a:solidFill>
                    <a:latin typeface="+mn-lt"/>
                    <a:ea typeface="+mn-ea"/>
                    <a:cs typeface="+mn-cs"/>
                  </a:defRPr>
                </a:pPr>
                <a:endParaRPr lang="ja-JP"/>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Sheet1!$C$8:$F$8</c:f>
              <c:strCache>
                <c:ptCount val="4"/>
                <c:pt idx="0">
                  <c:v>進学者</c:v>
                </c:pt>
                <c:pt idx="1">
                  <c:v>公務員・教育研究機関</c:v>
                </c:pt>
                <c:pt idx="2">
                  <c:v>民間企業</c:v>
                </c:pt>
                <c:pt idx="3">
                  <c:v>その他</c:v>
                </c:pt>
              </c:strCache>
            </c:strRef>
          </c:cat>
          <c:val>
            <c:numRef>
              <c:f>Sheet1!$C$10:$F$10</c:f>
              <c:numCache>
                <c:formatCode>0.0%</c:formatCode>
                <c:ptCount val="4"/>
                <c:pt idx="0">
                  <c:v>0.73192771084337349</c:v>
                </c:pt>
                <c:pt idx="1">
                  <c:v>7.8313253012048195E-2</c:v>
                </c:pt>
                <c:pt idx="2">
                  <c:v>0.14457831325301204</c:v>
                </c:pt>
                <c:pt idx="3">
                  <c:v>4.5180722891566265E-2</c:v>
                </c:pt>
              </c:numCache>
            </c:numRef>
          </c:val>
          <c:extLst>
            <c:ext xmlns:c16="http://schemas.microsoft.com/office/drawing/2014/chart" uri="{C3380CC4-5D6E-409C-BE32-E72D297353CC}">
              <c16:uniqueId val="{00000011-7016-4EA0-BB11-7645946B4B1D}"/>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600" b="1" i="0" u="none" strike="noStrike" kern="1200" spc="0" normalizeH="0" baseline="0">
                <a:solidFill>
                  <a:schemeClr val="dk1">
                    <a:lumMod val="50000"/>
                    <a:lumOff val="50000"/>
                  </a:schemeClr>
                </a:solidFill>
                <a:latin typeface="+mj-lt"/>
                <a:ea typeface="+mj-ea"/>
                <a:cs typeface="+mj-cs"/>
              </a:defRPr>
            </a:pPr>
            <a:r>
              <a:rPr lang="en-US" sz="1800" dirty="0">
                <a:solidFill>
                  <a:schemeClr val="tx1">
                    <a:lumMod val="65000"/>
                    <a:lumOff val="35000"/>
                  </a:schemeClr>
                </a:solidFill>
              </a:rPr>
              <a:t>Data on masters' graduates for the past 3 years</a:t>
            </a:r>
          </a:p>
        </c:rich>
      </c:tx>
      <c:overlay val="0"/>
      <c:spPr>
        <a:noFill/>
        <a:ln>
          <a:noFill/>
        </a:ln>
        <a:effectLst/>
      </c:spPr>
      <c:txPr>
        <a:bodyPr rot="0" spcFirstLastPara="1" vertOverflow="ellipsis" vert="horz" wrap="square" anchor="ctr" anchorCtr="1"/>
        <a:lstStyle/>
        <a:p>
          <a:pPr>
            <a:defRPr lang="ja-JP" sz="1600" b="1" i="0" u="none" strike="noStrike" kern="1200" spc="0" normalizeH="0" baseline="0">
              <a:solidFill>
                <a:schemeClr val="dk1">
                  <a:lumMod val="50000"/>
                  <a:lumOff val="50000"/>
                </a:schemeClr>
              </a:solidFill>
              <a:latin typeface="+mj-lt"/>
              <a:ea typeface="+mj-ea"/>
              <a:cs typeface="+mj-cs"/>
            </a:defRPr>
          </a:pPr>
          <a:endParaRPr lang="ja-JP"/>
        </a:p>
      </c:txPr>
    </c:title>
    <c:autoTitleDeleted val="0"/>
    <c:plotArea>
      <c:layout/>
      <c:pie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3376-496E-8633-87FF130A87F3}"/>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3376-496E-8633-87FF130A87F3}"/>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3376-496E-8633-87FF130A87F3}"/>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3376-496E-8633-87FF130A87F3}"/>
              </c:ext>
            </c:extLst>
          </c:dPt>
          <c:dLbls>
            <c:dLbl>
              <c:idx val="0"/>
              <c:layout>
                <c:manualLayout>
                  <c:x val="-0.12294860017497813"/>
                  <c:y val="0.1954201691679665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376-496E-8633-87FF130A87F3}"/>
                </c:ext>
              </c:extLst>
            </c:dLbl>
            <c:dLbl>
              <c:idx val="1"/>
              <c:delete val="1"/>
              <c:extLst>
                <c:ext xmlns:c15="http://schemas.microsoft.com/office/drawing/2012/chart" uri="{CE6537A1-D6FC-4f65-9D91-7224C49458BB}"/>
                <c:ext xmlns:c16="http://schemas.microsoft.com/office/drawing/2014/chart" uri="{C3380CC4-5D6E-409C-BE32-E72D297353CC}">
                  <c16:uniqueId val="{00000003-3376-496E-8633-87FF130A87F3}"/>
                </c:ext>
              </c:extLst>
            </c:dLbl>
            <c:dLbl>
              <c:idx val="2"/>
              <c:layout>
                <c:manualLayout>
                  <c:x val="0.31429396325459313"/>
                  <c:y val="-0.1884413233658387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376-496E-8633-87FF130A87F3}"/>
                </c:ext>
              </c:extLst>
            </c:dLbl>
            <c:dLbl>
              <c:idx val="3"/>
              <c:delete val="1"/>
              <c:extLst>
                <c:ext xmlns:c15="http://schemas.microsoft.com/office/drawing/2012/chart" uri="{CE6537A1-D6FC-4f65-9D91-7224C49458BB}"/>
                <c:ext xmlns:c16="http://schemas.microsoft.com/office/drawing/2014/chart" uri="{C3380CC4-5D6E-409C-BE32-E72D297353CC}">
                  <c16:uniqueId val="{00000007-3376-496E-8633-87FF130A87F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lang="ja-JP" sz="1400" b="1" i="0" u="none" strike="noStrike" kern="1200" baseline="0">
                    <a:solidFill>
                      <a:schemeClr val="dk1">
                        <a:lumMod val="75000"/>
                        <a:lumOff val="25000"/>
                      </a:schemeClr>
                    </a:solidFill>
                    <a:latin typeface="+mn-lt"/>
                    <a:ea typeface="+mn-ea"/>
                    <a:cs typeface="+mn-cs"/>
                  </a:defRPr>
                </a:pPr>
                <a:endParaRPr lang="ja-JP"/>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Sheet2!$C$8:$F$8</c:f>
              <c:strCache>
                <c:ptCount val="4"/>
                <c:pt idx="0">
                  <c:v>進学者</c:v>
                </c:pt>
                <c:pt idx="1">
                  <c:v>公務員・教育研究機関</c:v>
                </c:pt>
                <c:pt idx="2">
                  <c:v>民間企業</c:v>
                </c:pt>
                <c:pt idx="3">
                  <c:v>その他</c:v>
                </c:pt>
              </c:strCache>
            </c:strRef>
          </c:cat>
          <c:val>
            <c:numRef>
              <c:f>Sheet2!$C$9:$F$9</c:f>
              <c:numCache>
                <c:formatCode>General</c:formatCode>
                <c:ptCount val="4"/>
                <c:pt idx="0">
                  <c:v>61</c:v>
                </c:pt>
                <c:pt idx="1">
                  <c:v>67</c:v>
                </c:pt>
                <c:pt idx="2">
                  <c:v>310</c:v>
                </c:pt>
                <c:pt idx="3">
                  <c:v>34</c:v>
                </c:pt>
              </c:numCache>
            </c:numRef>
          </c:val>
          <c:extLst>
            <c:ext xmlns:c16="http://schemas.microsoft.com/office/drawing/2014/chart" uri="{C3380CC4-5D6E-409C-BE32-E72D297353CC}">
              <c16:uniqueId val="{00000008-3376-496E-8633-87FF130A87F3}"/>
            </c:ext>
          </c:extLst>
        </c:ser>
        <c:ser>
          <c:idx val="1"/>
          <c:order val="1"/>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A-3376-496E-8633-87FF130A87F3}"/>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C-3376-496E-8633-87FF130A87F3}"/>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E-3376-496E-8633-87FF130A87F3}"/>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10-3376-496E-8633-87FF130A87F3}"/>
              </c:ext>
            </c:extLst>
          </c:dPt>
          <c:dLbls>
            <c:spPr>
              <a:noFill/>
              <a:ln>
                <a:noFill/>
              </a:ln>
              <a:effectLst/>
            </c:spPr>
            <c:txPr>
              <a:bodyPr rot="0" spcFirstLastPara="1" vertOverflow="ellipsis" vert="horz" wrap="square" lIns="38100" tIns="19050" rIns="38100" bIns="19050" anchor="ctr" anchorCtr="1">
                <a:spAutoFit/>
              </a:bodyPr>
              <a:lstStyle/>
              <a:p>
                <a:pPr>
                  <a:defRPr lang="ja-JP" sz="900" b="0" i="0" u="none" strike="noStrike" kern="1200" baseline="0">
                    <a:solidFill>
                      <a:schemeClr val="dk1">
                        <a:lumMod val="75000"/>
                        <a:lumOff val="25000"/>
                      </a:schemeClr>
                    </a:solidFill>
                    <a:latin typeface="+mn-lt"/>
                    <a:ea typeface="+mn-ea"/>
                    <a:cs typeface="+mn-cs"/>
                  </a:defRPr>
                </a:pPr>
                <a:endParaRPr lang="ja-JP"/>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Sheet2!$C$8:$F$8</c:f>
              <c:strCache>
                <c:ptCount val="4"/>
                <c:pt idx="0">
                  <c:v>進学者</c:v>
                </c:pt>
                <c:pt idx="1">
                  <c:v>公務員・教育研究機関</c:v>
                </c:pt>
                <c:pt idx="2">
                  <c:v>民間企業</c:v>
                </c:pt>
                <c:pt idx="3">
                  <c:v>その他</c:v>
                </c:pt>
              </c:strCache>
            </c:strRef>
          </c:cat>
          <c:val>
            <c:numRef>
              <c:f>Sheet2!$C$10:$F$10</c:f>
              <c:numCache>
                <c:formatCode>0.0%</c:formatCode>
                <c:ptCount val="4"/>
                <c:pt idx="0">
                  <c:v>0.12923728813559321</c:v>
                </c:pt>
                <c:pt idx="1">
                  <c:v>0.14194915254237289</c:v>
                </c:pt>
                <c:pt idx="2">
                  <c:v>0.65677966101694918</c:v>
                </c:pt>
                <c:pt idx="3">
                  <c:v>7.2033898305084748E-2</c:v>
                </c:pt>
              </c:numCache>
            </c:numRef>
          </c:val>
          <c:extLst>
            <c:ext xmlns:c16="http://schemas.microsoft.com/office/drawing/2014/chart" uri="{C3380CC4-5D6E-409C-BE32-E72D297353CC}">
              <c16:uniqueId val="{00000011-3376-496E-8633-87FF130A87F3}"/>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0.26875</cdr:x>
      <cdr:y>0.94271</cdr:y>
    </cdr:from>
    <cdr:to>
      <cdr:x>0.74583</cdr:x>
      <cdr:y>0.97396</cdr:y>
    </cdr:to>
    <cdr:sp macro="" textlink="">
      <cdr:nvSpPr>
        <cdr:cNvPr id="2" name="テキスト ボックス 1">
          <a:extLst xmlns:a="http://schemas.openxmlformats.org/drawingml/2006/main">
            <a:ext uri="{FF2B5EF4-FFF2-40B4-BE49-F238E27FC236}">
              <a16:creationId xmlns:a16="http://schemas.microsoft.com/office/drawing/2014/main" id="{4D7A454C-E10E-4DC3-9189-31875AA2CA42}"/>
            </a:ext>
          </a:extLst>
        </cdr:cNvPr>
        <cdr:cNvSpPr txBox="1"/>
      </cdr:nvSpPr>
      <cdr:spPr>
        <a:xfrm xmlns:a="http://schemas.openxmlformats.org/drawingml/2006/main">
          <a:off x="1228725" y="2586038"/>
          <a:ext cx="2181225" cy="857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a:p>
      </cdr:txBody>
    </cdr:sp>
  </cdr:relSizeAnchor>
  <cdr:relSizeAnchor xmlns:cdr="http://schemas.openxmlformats.org/drawingml/2006/chartDrawing">
    <cdr:from>
      <cdr:x>0.64807</cdr:x>
      <cdr:y>0.8719</cdr:y>
    </cdr:from>
    <cdr:to>
      <cdr:x>1</cdr:x>
      <cdr:y>0.98493</cdr:y>
    </cdr:to>
    <cdr:sp macro="" textlink="">
      <cdr:nvSpPr>
        <cdr:cNvPr id="3" name="Rectangle 5">
          <a:extLst xmlns:a="http://schemas.openxmlformats.org/drawingml/2006/main">
            <a:ext uri="{FF2B5EF4-FFF2-40B4-BE49-F238E27FC236}">
              <a16:creationId xmlns:a16="http://schemas.microsoft.com/office/drawing/2014/main" id="{E324484F-7E2A-4DB8-8C52-BB1D3A29AEDA}"/>
            </a:ext>
          </a:extLst>
        </cdr:cNvPr>
        <cdr:cNvSpPr>
          <a:spLocks xmlns:a="http://schemas.openxmlformats.org/drawingml/2006/main" noChangeArrowheads="1"/>
        </cdr:cNvSpPr>
      </cdr:nvSpPr>
      <cdr:spPr bwMode="auto">
        <a:xfrm xmlns:a="http://schemas.openxmlformats.org/drawingml/2006/main">
          <a:off x="2962976" y="3561139"/>
          <a:ext cx="1609024" cy="46166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square" anchor="t" anchorCtr="0">
          <a:spAutoFit/>
        </a:bodyPr>
        <a:lstStyle xmlns:a="http://schemas.openxmlformats.org/drawingml/2006/main">
          <a:defPPr>
            <a:defRPr lang="ja-JP"/>
          </a:defPPr>
          <a:lvl1pPr algn="r"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r"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r"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r"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r"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xmlns:a="http://schemas.openxmlformats.org/drawingml/2006/main">
          <a:pPr eaLnBrk="1" hangingPunct="1">
            <a:spcBef>
              <a:spcPct val="0"/>
            </a:spcBef>
            <a:buFontTx/>
            <a:buNone/>
          </a:pPr>
          <a:r>
            <a:rPr lang="en-US" sz="1200" dirty="0">
              <a:latin typeface="+mn-lt"/>
              <a:ea typeface="游ゴシック" panose="020B0400000000000000" pitchFamily="50" charset="-128"/>
            </a:rPr>
            <a:t>Number of graduates: 664</a:t>
          </a:r>
        </a:p>
      </cdr:txBody>
    </cdr:sp>
  </cdr:relSizeAnchor>
  <cdr:relSizeAnchor xmlns:cdr="http://schemas.openxmlformats.org/drawingml/2006/chartDrawing">
    <cdr:from>
      <cdr:x>0.03919</cdr:x>
      <cdr:y>0.48669</cdr:y>
    </cdr:from>
    <cdr:to>
      <cdr:x>0.37277</cdr:x>
      <cdr:y>0.62798</cdr:y>
    </cdr:to>
    <cdr:sp macro="" textlink="">
      <cdr:nvSpPr>
        <cdr:cNvPr id="4" name="テキスト ボックス 14">
          <a:extLst xmlns:a="http://schemas.openxmlformats.org/drawingml/2006/main">
            <a:ext uri="{FF2B5EF4-FFF2-40B4-BE49-F238E27FC236}">
              <a16:creationId xmlns:a16="http://schemas.microsoft.com/office/drawing/2014/main" id="{7BB1BCA2-6991-40E9-AE38-589078B2AC7F}"/>
            </a:ext>
          </a:extLst>
        </cdr:cNvPr>
        <cdr:cNvSpPr txBox="1"/>
      </cdr:nvSpPr>
      <cdr:spPr>
        <a:xfrm xmlns:a="http://schemas.openxmlformats.org/drawingml/2006/main">
          <a:off x="179195" y="1987798"/>
          <a:ext cx="1525127" cy="577077"/>
        </a:xfrm>
        <a:prstGeom xmlns:a="http://schemas.openxmlformats.org/drawingml/2006/main" prst="rect">
          <a:avLst/>
        </a:prstGeom>
        <a:solidFill xmlns:a="http://schemas.openxmlformats.org/drawingml/2006/main">
          <a:schemeClr val="accent2">
            <a:lumMod val="60000"/>
            <a:lumOff val="40000"/>
          </a:schemeClr>
        </a:solidFill>
      </cdr:spPr>
      <cdr:txBody>
        <a:bodyPr xmlns:a="http://schemas.openxmlformats.org/drawingml/2006/main" wrap="square" rtlCol="0">
          <a:spAutoFit/>
        </a:bodyPr>
        <a:lstStyle xmlns:a="http://schemas.openxmlformats.org/drawingml/2006/main">
          <a:defPPr>
            <a:defRPr lang="ja-JP"/>
          </a:defPPr>
          <a:lvl1pPr algn="r"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r"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r"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r"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r"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xmlns:a="http://schemas.openxmlformats.org/drawingml/2006/main">
          <a:pPr algn="ctr"/>
          <a:r>
            <a:rPr kumimoji="1" lang="en-US" altLang="ja-JP" sz="1050" dirty="0"/>
            <a:t>Civil service/education &amp; research</a:t>
          </a:r>
        </a:p>
        <a:p xmlns:a="http://schemas.openxmlformats.org/drawingml/2006/main">
          <a:pPr algn="ctr"/>
          <a:r>
            <a:rPr lang="en-US" altLang="ja-JP" sz="1050" dirty="0"/>
            <a:t>7</a:t>
          </a:r>
          <a:r>
            <a:rPr kumimoji="1" lang="en-US" altLang="ja-JP" sz="1050" dirty="0"/>
            <a:t>.8%</a:t>
          </a:r>
          <a:endParaRPr kumimoji="1" lang="ja-JP" altLang="en-US" sz="1050" dirty="0"/>
        </a:p>
      </cdr:txBody>
    </cdr:sp>
  </cdr:relSizeAnchor>
</c:userShapes>
</file>

<file path=ppt/drawings/drawing2.xml><?xml version="1.0" encoding="utf-8"?>
<c:userShapes xmlns:c="http://schemas.openxmlformats.org/drawingml/2006/chart">
  <cdr:relSizeAnchor xmlns:cdr="http://schemas.openxmlformats.org/drawingml/2006/chartDrawing">
    <cdr:from>
      <cdr:x>0.26875</cdr:x>
      <cdr:y>0.94271</cdr:y>
    </cdr:from>
    <cdr:to>
      <cdr:x>0.74583</cdr:x>
      <cdr:y>0.97396</cdr:y>
    </cdr:to>
    <cdr:sp macro="" textlink="">
      <cdr:nvSpPr>
        <cdr:cNvPr id="2" name="テキスト ボックス 1">
          <a:extLst xmlns:a="http://schemas.openxmlformats.org/drawingml/2006/main">
            <a:ext uri="{FF2B5EF4-FFF2-40B4-BE49-F238E27FC236}">
              <a16:creationId xmlns:a16="http://schemas.microsoft.com/office/drawing/2014/main" id="{4D7A454C-E10E-4DC3-9189-31875AA2CA42}"/>
            </a:ext>
          </a:extLst>
        </cdr:cNvPr>
        <cdr:cNvSpPr txBox="1"/>
      </cdr:nvSpPr>
      <cdr:spPr>
        <a:xfrm xmlns:a="http://schemas.openxmlformats.org/drawingml/2006/main">
          <a:off x="1228725" y="2586038"/>
          <a:ext cx="2181225" cy="857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a:p>
      </cdr:txBody>
    </cdr:sp>
  </cdr:relSizeAnchor>
  <cdr:relSizeAnchor xmlns:cdr="http://schemas.openxmlformats.org/drawingml/2006/chartDrawing">
    <cdr:from>
      <cdr:x>0.57179</cdr:x>
      <cdr:y>0.88224</cdr:y>
    </cdr:from>
    <cdr:to>
      <cdr:x>0.99181</cdr:x>
      <cdr:y>0.99527</cdr:y>
    </cdr:to>
    <cdr:sp macro="" textlink="">
      <cdr:nvSpPr>
        <cdr:cNvPr id="3" name="Rectangle 5">
          <a:extLst xmlns:a="http://schemas.openxmlformats.org/drawingml/2006/main">
            <a:ext uri="{FF2B5EF4-FFF2-40B4-BE49-F238E27FC236}">
              <a16:creationId xmlns:a16="http://schemas.microsoft.com/office/drawing/2014/main" id="{E324484F-7E2A-4DB8-8C52-BB1D3A29AEDA}"/>
            </a:ext>
          </a:extLst>
        </cdr:cNvPr>
        <cdr:cNvSpPr>
          <a:spLocks xmlns:a="http://schemas.openxmlformats.org/drawingml/2006/main" noChangeArrowheads="1"/>
        </cdr:cNvSpPr>
      </cdr:nvSpPr>
      <cdr:spPr bwMode="auto">
        <a:xfrm xmlns:a="http://schemas.openxmlformats.org/drawingml/2006/main">
          <a:off x="2614204" y="3603369"/>
          <a:ext cx="1920333" cy="46166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square" anchor="t" anchorCtr="0">
          <a:spAutoFit/>
        </a:bodyPr>
        <a:lstStyle xmlns:a="http://schemas.openxmlformats.org/drawingml/2006/main">
          <a:defPPr>
            <a:defRPr lang="ja-JP"/>
          </a:defPPr>
          <a:lvl1pPr algn="r"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r"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r"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r"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r"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xmlns:a="http://schemas.openxmlformats.org/drawingml/2006/main">
          <a:pPr eaLnBrk="1" hangingPunct="1">
            <a:spcBef>
              <a:spcPct val="0"/>
            </a:spcBef>
            <a:buFontTx/>
            <a:buNone/>
          </a:pPr>
          <a:r>
            <a:rPr lang="en-US" sz="1200" dirty="0">
              <a:latin typeface="+mn-lt"/>
              <a:ea typeface="游ゴシック" panose="020B0400000000000000" pitchFamily="50" charset="-128"/>
            </a:rPr>
            <a:t>Number of students finishing the course: 472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6" y="1"/>
            <a:ext cx="4275403" cy="336519"/>
          </a:xfrm>
          <a:prstGeom prst="rect">
            <a:avLst/>
          </a:prstGeom>
        </p:spPr>
        <p:txBody>
          <a:bodyPr vert="horz" lIns="90298" tIns="45149" rIns="90298" bIns="45149" rtlCol="0"/>
          <a:lstStyle>
            <a:lvl1pPr algn="l">
              <a:defRPr sz="1200"/>
            </a:lvl1pPr>
          </a:lstStyle>
          <a:p>
            <a:endParaRPr kumimoji="1" lang="ja-JP" altLang="en-US" dirty="0">
              <a:latin typeface="游ゴシック" panose="020B0400000000000000" pitchFamily="50" charset="-128"/>
              <a:ea typeface="游ゴシック" panose="020B0400000000000000" pitchFamily="50" charset="-128"/>
            </a:endParaRPr>
          </a:p>
        </p:txBody>
      </p:sp>
      <p:sp>
        <p:nvSpPr>
          <p:cNvPr id="3" name="日付プレースホルダー 2"/>
          <p:cNvSpPr>
            <a:spLocks noGrp="1"/>
          </p:cNvSpPr>
          <p:nvPr>
            <p:ph type="dt" sz="quarter" idx="1"/>
          </p:nvPr>
        </p:nvSpPr>
        <p:spPr>
          <a:xfrm>
            <a:off x="5588631" y="1"/>
            <a:ext cx="4275403" cy="336519"/>
          </a:xfrm>
          <a:prstGeom prst="rect">
            <a:avLst/>
          </a:prstGeom>
        </p:spPr>
        <p:txBody>
          <a:bodyPr vert="horz" lIns="90298" tIns="45149" rIns="90298" bIns="45149" rtlCol="0"/>
          <a:lstStyle>
            <a:lvl1pPr algn="r">
              <a:defRPr sz="1200"/>
            </a:lvl1pPr>
          </a:lstStyle>
          <a:p>
            <a:endParaRPr kumimoji="1" lang="ja-JP" altLang="en-US" dirty="0">
              <a:latin typeface="游ゴシック" panose="020B0400000000000000" pitchFamily="50" charset="-128"/>
              <a:ea typeface="游ゴシック" panose="020B0400000000000000" pitchFamily="50" charset="-128"/>
            </a:endParaRPr>
          </a:p>
        </p:txBody>
      </p:sp>
      <p:sp>
        <p:nvSpPr>
          <p:cNvPr id="4" name="フッター プレースホルダー 3"/>
          <p:cNvSpPr>
            <a:spLocks noGrp="1"/>
          </p:cNvSpPr>
          <p:nvPr>
            <p:ph type="ftr" sz="quarter" idx="2"/>
          </p:nvPr>
        </p:nvSpPr>
        <p:spPr>
          <a:xfrm>
            <a:off x="6" y="6398172"/>
            <a:ext cx="4275403" cy="336519"/>
          </a:xfrm>
          <a:prstGeom prst="rect">
            <a:avLst/>
          </a:prstGeom>
        </p:spPr>
        <p:txBody>
          <a:bodyPr vert="horz" lIns="90298" tIns="45149" rIns="90298" bIns="45149" rtlCol="0" anchor="b"/>
          <a:lstStyle>
            <a:lvl1pPr algn="l">
              <a:defRPr sz="1200"/>
            </a:lvl1pPr>
          </a:lstStyle>
          <a:p>
            <a:endParaRPr kumimoji="1" lang="ja-JP" altLang="en-US" dirty="0">
              <a:latin typeface="游ゴシック" panose="020B0400000000000000" pitchFamily="50" charset="-128"/>
              <a:ea typeface="游ゴシック" panose="020B0400000000000000" pitchFamily="50" charset="-128"/>
            </a:endParaRPr>
          </a:p>
        </p:txBody>
      </p:sp>
      <p:sp>
        <p:nvSpPr>
          <p:cNvPr id="5" name="スライド番号プレースホルダー 4"/>
          <p:cNvSpPr>
            <a:spLocks noGrp="1"/>
          </p:cNvSpPr>
          <p:nvPr>
            <p:ph type="sldNum" sz="quarter" idx="3"/>
          </p:nvPr>
        </p:nvSpPr>
        <p:spPr>
          <a:xfrm>
            <a:off x="5588631" y="6398172"/>
            <a:ext cx="4275403" cy="336519"/>
          </a:xfrm>
          <a:prstGeom prst="rect">
            <a:avLst/>
          </a:prstGeom>
        </p:spPr>
        <p:txBody>
          <a:bodyPr vert="horz" lIns="90298" tIns="45149" rIns="90298" bIns="45149" rtlCol="0" anchor="b"/>
          <a:lstStyle>
            <a:lvl1pPr algn="r">
              <a:defRPr sz="1200"/>
            </a:lvl1pPr>
          </a:lstStyle>
          <a:p>
            <a:fld id="{1E40015C-24EA-460E-A644-15DB22689E91}" type="slidenum">
              <a:rPr kumimoji="1" lang="ja-JP" altLang="en-US" smtClean="0">
                <a:latin typeface="游ゴシック" panose="020B0400000000000000" pitchFamily="50" charset="-128"/>
                <a:ea typeface="游ゴシック" panose="020B0400000000000000" pitchFamily="50" charset="-128"/>
              </a:rPr>
              <a:t>‹#›</a:t>
            </a:fld>
            <a:endParaRPr kumimoji="1" lang="ja-JP" altLang="en-US"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30049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8" y="2"/>
            <a:ext cx="4275403" cy="3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294" tIns="45147" rIns="90294" bIns="45147" numCol="1" anchor="t" anchorCtr="0" compatLnSpc="1">
            <a:prstTxWarp prst="textNoShape">
              <a:avLst/>
            </a:prstTxWarp>
          </a:bodyPr>
          <a:lstStyle>
            <a:lvl1pPr algn="l">
              <a:defRPr sz="1200">
                <a:latin typeface="游ゴシック" panose="020B0400000000000000" pitchFamily="50" charset="-128"/>
                <a:ea typeface="游ゴシック" panose="020B0400000000000000" pitchFamily="50" charset="-128"/>
              </a:defRPr>
            </a:lvl1pPr>
          </a:lstStyle>
          <a:p>
            <a:endParaRPr lang="en-US" altLang="ja-JP" dirty="0"/>
          </a:p>
        </p:txBody>
      </p:sp>
      <p:sp>
        <p:nvSpPr>
          <p:cNvPr id="20483" name="Rectangle 3"/>
          <p:cNvSpPr>
            <a:spLocks noGrp="1" noChangeArrowheads="1"/>
          </p:cNvSpPr>
          <p:nvPr>
            <p:ph type="dt" idx="1"/>
          </p:nvPr>
        </p:nvSpPr>
        <p:spPr bwMode="auto">
          <a:xfrm>
            <a:off x="5588631" y="2"/>
            <a:ext cx="4275403" cy="3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294" tIns="45147" rIns="90294" bIns="45147" numCol="1" anchor="t" anchorCtr="0" compatLnSpc="1">
            <a:prstTxWarp prst="textNoShape">
              <a:avLst/>
            </a:prstTxWarp>
          </a:bodyPr>
          <a:lstStyle>
            <a:lvl1pPr>
              <a:defRPr sz="1200">
                <a:latin typeface="游ゴシック" panose="020B0400000000000000" pitchFamily="50" charset="-128"/>
                <a:ea typeface="游ゴシック" panose="020B0400000000000000" pitchFamily="50" charset="-128"/>
              </a:defRPr>
            </a:lvl1pPr>
          </a:lstStyle>
          <a:p>
            <a:endParaRPr lang="en-US" altLang="ja-JP" dirty="0"/>
          </a:p>
        </p:txBody>
      </p:sp>
      <p:sp>
        <p:nvSpPr>
          <p:cNvPr id="20484" name="Rectangle 4"/>
          <p:cNvSpPr>
            <a:spLocks noGrp="1" noRot="1" noChangeAspect="1" noChangeArrowheads="1" noTextEdit="1"/>
          </p:cNvSpPr>
          <p:nvPr>
            <p:ph type="sldImg" idx="2"/>
          </p:nvPr>
        </p:nvSpPr>
        <p:spPr bwMode="auto">
          <a:xfrm>
            <a:off x="3248025" y="504825"/>
            <a:ext cx="3370263" cy="25273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986632" y="3199491"/>
            <a:ext cx="7893050" cy="3031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294" tIns="45147" rIns="90294" bIns="45147"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20486" name="Rectangle 6"/>
          <p:cNvSpPr>
            <a:spLocks noGrp="1" noChangeArrowheads="1"/>
          </p:cNvSpPr>
          <p:nvPr>
            <p:ph type="ftr" sz="quarter" idx="4"/>
          </p:nvPr>
        </p:nvSpPr>
        <p:spPr bwMode="auto">
          <a:xfrm>
            <a:off x="8" y="6397809"/>
            <a:ext cx="4275403" cy="3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294" tIns="45147" rIns="90294" bIns="45147" numCol="1" anchor="b" anchorCtr="0" compatLnSpc="1">
            <a:prstTxWarp prst="textNoShape">
              <a:avLst/>
            </a:prstTxWarp>
          </a:bodyPr>
          <a:lstStyle>
            <a:lvl1pPr algn="l">
              <a:defRPr sz="1200">
                <a:latin typeface="游ゴシック" panose="020B0400000000000000" pitchFamily="50" charset="-128"/>
                <a:ea typeface="游ゴシック" panose="020B0400000000000000" pitchFamily="50" charset="-128"/>
              </a:defRPr>
            </a:lvl1pPr>
          </a:lstStyle>
          <a:p>
            <a:endParaRPr lang="en-US" altLang="ja-JP" dirty="0"/>
          </a:p>
        </p:txBody>
      </p:sp>
      <p:sp>
        <p:nvSpPr>
          <p:cNvPr id="20487" name="Rectangle 7"/>
          <p:cNvSpPr>
            <a:spLocks noGrp="1" noChangeArrowheads="1"/>
          </p:cNvSpPr>
          <p:nvPr>
            <p:ph type="sldNum" sz="quarter" idx="5"/>
          </p:nvPr>
        </p:nvSpPr>
        <p:spPr bwMode="auto">
          <a:xfrm>
            <a:off x="5588631" y="6397809"/>
            <a:ext cx="4275403" cy="3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294" tIns="45147" rIns="90294" bIns="45147" numCol="1" anchor="b" anchorCtr="0" compatLnSpc="1">
            <a:prstTxWarp prst="textNoShape">
              <a:avLst/>
            </a:prstTxWarp>
          </a:bodyPr>
          <a:lstStyle>
            <a:lvl1pPr>
              <a:defRPr sz="1200">
                <a:latin typeface="游ゴシック" panose="020B0400000000000000" pitchFamily="50" charset="-128"/>
                <a:ea typeface="游ゴシック" panose="020B0400000000000000" pitchFamily="50" charset="-128"/>
              </a:defRPr>
            </a:lvl1pPr>
          </a:lstStyle>
          <a:p>
            <a:fld id="{7025220A-503E-413B-983D-8EE6F7FC54A0}" type="slidenum">
              <a:rPr lang="en-US" altLang="ja-JP" smtClean="0"/>
              <a:pPr/>
              <a:t>‹#›</a:t>
            </a:fld>
            <a:endParaRPr lang="en-US" altLang="ja-JP" dirty="0"/>
          </a:p>
        </p:txBody>
      </p:sp>
    </p:spTree>
    <p:extLst>
      <p:ext uri="{BB962C8B-B14F-4D97-AF65-F5344CB8AC3E}">
        <p14:creationId xmlns:p14="http://schemas.microsoft.com/office/powerpoint/2010/main" val="133154469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游ゴシック" panose="020B0400000000000000" pitchFamily="50" charset="-128"/>
        <a:ea typeface="ＭＳ Ｐ明朝" pitchFamily="18" charset="-128"/>
        <a:cs typeface="+mn-cs"/>
      </a:defRPr>
    </a:lvl1pPr>
    <a:lvl2pPr marL="457200" algn="l" rtl="0" fontAlgn="base">
      <a:spcBef>
        <a:spcPct val="30000"/>
      </a:spcBef>
      <a:spcAft>
        <a:spcPct val="0"/>
      </a:spcAft>
      <a:defRPr kumimoji="1" sz="1200" kern="1200">
        <a:solidFill>
          <a:schemeClr val="tx1"/>
        </a:solidFill>
        <a:latin typeface="游ゴシック" panose="020B0400000000000000" pitchFamily="50" charset="-128"/>
        <a:ea typeface="ＭＳ Ｐ明朝" pitchFamily="18" charset="-128"/>
        <a:cs typeface="+mn-cs"/>
      </a:defRPr>
    </a:lvl2pPr>
    <a:lvl3pPr marL="914400" algn="l" rtl="0" fontAlgn="base">
      <a:spcBef>
        <a:spcPct val="30000"/>
      </a:spcBef>
      <a:spcAft>
        <a:spcPct val="0"/>
      </a:spcAft>
      <a:defRPr kumimoji="1" sz="1200" kern="1200">
        <a:solidFill>
          <a:schemeClr val="tx1"/>
        </a:solidFill>
        <a:latin typeface="游ゴシック" panose="020B0400000000000000" pitchFamily="50" charset="-128"/>
        <a:ea typeface="ＭＳ Ｐ明朝" pitchFamily="18" charset="-128"/>
        <a:cs typeface="+mn-cs"/>
      </a:defRPr>
    </a:lvl3pPr>
    <a:lvl4pPr marL="1371600" algn="l" rtl="0" fontAlgn="base">
      <a:spcBef>
        <a:spcPct val="30000"/>
      </a:spcBef>
      <a:spcAft>
        <a:spcPct val="0"/>
      </a:spcAft>
      <a:defRPr kumimoji="1" sz="1200" kern="1200">
        <a:solidFill>
          <a:schemeClr val="tx1"/>
        </a:solidFill>
        <a:latin typeface="游ゴシック" panose="020B0400000000000000" pitchFamily="50" charset="-128"/>
        <a:ea typeface="ＭＳ Ｐ明朝" pitchFamily="18" charset="-128"/>
        <a:cs typeface="+mn-cs"/>
      </a:defRPr>
    </a:lvl4pPr>
    <a:lvl5pPr marL="1828800" algn="l" rtl="0" fontAlgn="base">
      <a:spcBef>
        <a:spcPct val="30000"/>
      </a:spcBef>
      <a:spcAft>
        <a:spcPct val="0"/>
      </a:spcAft>
      <a:defRPr kumimoji="1" sz="1200" kern="1200">
        <a:solidFill>
          <a:schemeClr val="tx1"/>
        </a:solidFill>
        <a:latin typeface="游ゴシック" panose="020B0400000000000000" pitchFamily="50" charset="-128"/>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25220A-503E-413B-983D-8EE6F7FC54A0}" type="slidenum">
              <a:rPr lang="en-US" altLang="ja-JP" smtClean="0"/>
              <a:pPr/>
              <a:t>1</a:t>
            </a:fld>
            <a:endParaRPr lang="en-US" altLang="ja-JP" dirty="0"/>
          </a:p>
        </p:txBody>
      </p:sp>
    </p:spTree>
    <p:extLst>
      <p:ext uri="{BB962C8B-B14F-4D97-AF65-F5344CB8AC3E}">
        <p14:creationId xmlns:p14="http://schemas.microsoft.com/office/powerpoint/2010/main" val="2938443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dirty="0"/>
              <a:t>In April 2019, the existing "four major, 15 course" system was reorganized into one major and three courses, in order to respond to social needs, student needs, and existing Graduate School issues. The Graduate School itself replaced the existing majors, divided into three courses: Frontiers in Production Sciences, in Biosciences, and in Environmental Sciences.</a:t>
            </a:r>
          </a:p>
          <a:p>
            <a:r>
              <a:rPr lang="en-US" dirty="0"/>
              <a:t>By removing the borders between majors, this enabled interdisciplinary research and educational guidance, realizing the focused cultivation in the new major of four capacities: (1) the capacity to take a wide view and think with a broader perspective, (2) the capacity to act individually based on advanced specialist knowledge and ethics, (3) the capacity to engage, interact, and collaborate in multiple languages, and (4) the capacity to recognize the mission of agricultural studies and give back to society.</a:t>
            </a:r>
          </a:p>
        </p:txBody>
      </p:sp>
      <p:sp>
        <p:nvSpPr>
          <p:cNvPr id="4" name="スライド番号プレースホルダ 3"/>
          <p:cNvSpPr>
            <a:spLocks noGrp="1"/>
          </p:cNvSpPr>
          <p:nvPr>
            <p:ph type="sldNum" sz="quarter" idx="10"/>
          </p:nvPr>
        </p:nvSpPr>
        <p:spPr/>
        <p:txBody>
          <a:bodyPr/>
          <a:lstStyle/>
          <a:p>
            <a:fld id="{FA165C96-5AF2-4041-9E24-1DA8416CBAD9}" type="slidenum">
              <a:rPr lang="ja-JP" altLang="en-US" smtClean="0"/>
              <a:pPr/>
              <a:t>19</a:t>
            </a:fld>
            <a:endParaRPr lang="ja-JP" altLang="en-US"/>
          </a:p>
        </p:txBody>
      </p:sp>
    </p:spTree>
    <p:extLst>
      <p:ext uri="{BB962C8B-B14F-4D97-AF65-F5344CB8AC3E}">
        <p14:creationId xmlns:p14="http://schemas.microsoft.com/office/powerpoint/2010/main" val="547081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295775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dirty="0">
                <a:solidFill>
                  <a:srgbClr val="FF0000"/>
                </a:solidFill>
              </a:rPr>
              <a:t>From the 2019-2020 Overview of the Research Faculty of Agriculture/Graduate School of Agriculture/School of Agriculture</a:t>
            </a:r>
          </a:p>
          <a:p>
            <a:endParaRPr kumimoji="1" lang="ja-JP" altLang="en-US" dirty="0"/>
          </a:p>
        </p:txBody>
      </p:sp>
      <p:sp>
        <p:nvSpPr>
          <p:cNvPr id="4" name="スライド番号プレースホルダー 3"/>
          <p:cNvSpPr>
            <a:spLocks noGrp="1"/>
          </p:cNvSpPr>
          <p:nvPr>
            <p:ph type="sldNum" sz="quarter" idx="10"/>
          </p:nvPr>
        </p:nvSpPr>
        <p:spPr/>
        <p:txBody>
          <a:bodyPr/>
          <a:lstStyle/>
          <a:p>
            <a:fld id="{7025220A-503E-413B-983D-8EE6F7FC54A0}" type="slidenum">
              <a:rPr lang="en-US" altLang="ja-JP" smtClean="0"/>
              <a:pPr/>
              <a:t>21</a:t>
            </a:fld>
            <a:endParaRPr lang="en-US" altLang="ja-JP" dirty="0"/>
          </a:p>
        </p:txBody>
      </p:sp>
    </p:spTree>
    <p:extLst>
      <p:ext uri="{BB962C8B-B14F-4D97-AF65-F5344CB8AC3E}">
        <p14:creationId xmlns:p14="http://schemas.microsoft.com/office/powerpoint/2010/main" val="3751548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dirty="0"/>
              <a:t>You have probably grasped the wide range of academic fields that awaits your diverse interests. Rather than studying your own interests</a:t>
            </a:r>
            <a:r>
              <a:rPr lang="en-US" baseline="0" dirty="0"/>
              <a:t> alone, however,</a:t>
            </a:r>
            <a:r>
              <a:rPr lang="en-US" dirty="0"/>
              <a:t> as noted above you should be thoroughly aware and proactive about how your research contributes to the achievement of objectives. This is an essential stance as you</a:t>
            </a:r>
            <a:r>
              <a:rPr lang="en-US" baseline="0" dirty="0"/>
              <a:t> approach </a:t>
            </a:r>
            <a:r>
              <a:rPr lang="en-US" dirty="0"/>
              <a:t>your experience as a student in the School of Agriculture. For example, what if you like insects? You cannot simply devote yourself to classifying insects and discovering new species. Instead,</a:t>
            </a:r>
            <a:r>
              <a:rPr lang="en-US" baseline="0" dirty="0"/>
              <a:t> y</a:t>
            </a:r>
            <a:r>
              <a:rPr lang="en-US" dirty="0"/>
              <a:t>ou should remain aware of the contributions your work can make to food production. For example, insect elimination can contribute to increased food production. This is what it means to study entomology in the School of Agriculture, in contrast to the School of Science.</a:t>
            </a:r>
          </a:p>
        </p:txBody>
      </p:sp>
      <p:sp>
        <p:nvSpPr>
          <p:cNvPr id="4" name="スライド番号プレースホルダ 3"/>
          <p:cNvSpPr>
            <a:spLocks noGrp="1"/>
          </p:cNvSpPr>
          <p:nvPr>
            <p:ph type="sldNum" sz="quarter" idx="10"/>
          </p:nvPr>
        </p:nvSpPr>
        <p:spPr/>
        <p:txBody>
          <a:bodyPr/>
          <a:lstStyle/>
          <a:p>
            <a:fld id="{7025220A-503E-413B-983D-8EE6F7FC54A0}" type="slidenum">
              <a:rPr lang="en-US" altLang="ja-JP" smtClean="0"/>
              <a:pPr/>
              <a:t>23</a:t>
            </a:fld>
            <a:endParaRPr lang="en-US" altLang="ja-JP" dirty="0"/>
          </a:p>
        </p:txBody>
      </p:sp>
    </p:spTree>
    <p:extLst>
      <p:ext uri="{BB962C8B-B14F-4D97-AF65-F5344CB8AC3E}">
        <p14:creationId xmlns:p14="http://schemas.microsoft.com/office/powerpoint/2010/main" val="2339455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dirty="0"/>
              <a:t>You have probably grasped the wide range of academic fields that awaits your diverse interests. Rather than studying your own interests</a:t>
            </a:r>
            <a:r>
              <a:rPr lang="en-US" baseline="0" dirty="0"/>
              <a:t> alone, however,</a:t>
            </a:r>
            <a:r>
              <a:rPr lang="en-US" dirty="0"/>
              <a:t> as noted above you should be thoroughly aware and proactive about how your research contributes to the achievement of objectives. This is an essential stance as you</a:t>
            </a:r>
            <a:r>
              <a:rPr lang="en-US" baseline="0" dirty="0"/>
              <a:t> approach </a:t>
            </a:r>
            <a:r>
              <a:rPr lang="en-US" dirty="0"/>
              <a:t>your experience as a student in the School of Agriculture. For example, what if you like insects? You cannot simply devote yourself to classifying insects and discovering new species. Instead,</a:t>
            </a:r>
            <a:r>
              <a:rPr lang="en-US" baseline="0" dirty="0"/>
              <a:t> y</a:t>
            </a:r>
            <a:r>
              <a:rPr lang="en-US" dirty="0"/>
              <a:t>ou should remain aware of the contributions your work can make to food production. For example, insect elimination can contribute to increased food production. This is what it means to study entomology in the School of Agriculture, in contrast to the School of Science.</a:t>
            </a:r>
          </a:p>
        </p:txBody>
      </p:sp>
      <p:sp>
        <p:nvSpPr>
          <p:cNvPr id="4" name="スライド番号プレースホルダ 3"/>
          <p:cNvSpPr>
            <a:spLocks noGrp="1"/>
          </p:cNvSpPr>
          <p:nvPr>
            <p:ph type="sldNum" sz="quarter" idx="10"/>
          </p:nvPr>
        </p:nvSpPr>
        <p:spPr/>
        <p:txBody>
          <a:bodyPr/>
          <a:lstStyle/>
          <a:p>
            <a:fld id="{7025220A-503E-413B-983D-8EE6F7FC54A0}" type="slidenum">
              <a:rPr lang="en-US" altLang="ja-JP" smtClean="0"/>
              <a:pPr/>
              <a:t>24</a:t>
            </a:fld>
            <a:endParaRPr lang="en-US" altLang="ja-JP" dirty="0"/>
          </a:p>
        </p:txBody>
      </p:sp>
    </p:spTree>
    <p:extLst>
      <p:ext uri="{BB962C8B-B14F-4D97-AF65-F5344CB8AC3E}">
        <p14:creationId xmlns:p14="http://schemas.microsoft.com/office/powerpoint/2010/main" val="1912415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dirty="0"/>
              <a:t>Reflecting</a:t>
            </a:r>
            <a:r>
              <a:rPr lang="en-US" baseline="0" dirty="0"/>
              <a:t> our</a:t>
            </a:r>
            <a:r>
              <a:rPr lang="en-US" dirty="0"/>
              <a:t> philosophy, these programs constitute specific frameworks for the cultivation of internationality and have become particularly popular over</a:t>
            </a:r>
            <a:r>
              <a:rPr lang="en-US" baseline="0" dirty="0"/>
              <a:t> the last two to three years.</a:t>
            </a:r>
            <a:endParaRPr lang="en-US" dirty="0"/>
          </a:p>
        </p:txBody>
      </p:sp>
      <p:sp>
        <p:nvSpPr>
          <p:cNvPr id="4" name="スライド番号プレースホルダ 3"/>
          <p:cNvSpPr>
            <a:spLocks noGrp="1"/>
          </p:cNvSpPr>
          <p:nvPr>
            <p:ph type="sldNum" sz="quarter" idx="10"/>
          </p:nvPr>
        </p:nvSpPr>
        <p:spPr/>
        <p:txBody>
          <a:bodyPr/>
          <a:lstStyle/>
          <a:p>
            <a:fld id="{7025220A-503E-413B-983D-8EE6F7FC54A0}" type="slidenum">
              <a:rPr lang="en-US" altLang="ja-JP" smtClean="0"/>
              <a:pPr/>
              <a:t>26</a:t>
            </a:fld>
            <a:endParaRPr lang="en-US" altLang="ja-JP" dirty="0"/>
          </a:p>
        </p:txBody>
      </p:sp>
    </p:spTree>
    <p:extLst>
      <p:ext uri="{BB962C8B-B14F-4D97-AF65-F5344CB8AC3E}">
        <p14:creationId xmlns:p14="http://schemas.microsoft.com/office/powerpoint/2010/main" val="688929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游ゴシック" panose="020B0400000000000000" pitchFamily="50" charset="-128"/>
              </a:rPr>
              <a:t>From the School of Agriculture Students' Guide "IV. Specialist Courses and Academic Advancement 1) </a:t>
            </a:r>
            <a:r>
              <a:rPr lang="en-US" baseline="0" dirty="0">
                <a:ea typeface="游ゴシック" panose="020B0400000000000000" pitchFamily="50" charset="-128"/>
              </a:rPr>
              <a:t>1. Accepted Student Numbers</a:t>
            </a:r>
            <a:r>
              <a:rPr lang="en-US" dirty="0">
                <a:ea typeface="游ゴシック" panose="020B0400000000000000" pitchFamily="50" charset="-128"/>
              </a:rPr>
              <a:t>"</a:t>
            </a:r>
          </a:p>
        </p:txBody>
      </p:sp>
    </p:spTree>
    <p:extLst>
      <p:ext uri="{BB962C8B-B14F-4D97-AF65-F5344CB8AC3E}">
        <p14:creationId xmlns:p14="http://schemas.microsoft.com/office/powerpoint/2010/main" val="3810553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1779086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p:cNvSpPr>
            <a:spLocks noGrp="1" noRot="1" noChangeAspect="1" noTextEdit="1"/>
          </p:cNvSpPr>
          <p:nvPr>
            <p:ph type="sldImg"/>
          </p:nvPr>
        </p:nvSpPr>
        <p:spPr>
          <a:ln/>
        </p:spPr>
      </p:sp>
      <p:sp>
        <p:nvSpPr>
          <p:cNvPr id="5632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dirty="0">
              <a:ea typeface="游ゴシック" panose="020B0400000000000000" pitchFamily="50" charset="-128"/>
            </a:endParaRPr>
          </a:p>
        </p:txBody>
      </p:sp>
      <p:sp>
        <p:nvSpPr>
          <p:cNvPr id="5632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300">
                <a:solidFill>
                  <a:schemeClr val="tx1"/>
                </a:solidFill>
                <a:latin typeface="Arial" panose="020B0604020202020204" pitchFamily="34" charset="0"/>
                <a:ea typeface="ＭＳ Ｐゴシック" panose="020B0600070205080204" pitchFamily="50" charset="-128"/>
              </a:defRPr>
            </a:lvl1pPr>
            <a:lvl2pPr marL="742680" indent="-285646">
              <a:defRPr kumimoji="1" sz="3300">
                <a:solidFill>
                  <a:schemeClr val="tx1"/>
                </a:solidFill>
                <a:latin typeface="Arial" panose="020B0604020202020204" pitchFamily="34" charset="0"/>
                <a:ea typeface="ＭＳ Ｐゴシック" panose="020B0600070205080204" pitchFamily="50" charset="-128"/>
              </a:defRPr>
            </a:lvl2pPr>
            <a:lvl3pPr marL="1142584" indent="-228517">
              <a:defRPr kumimoji="1" sz="3300">
                <a:solidFill>
                  <a:schemeClr val="tx1"/>
                </a:solidFill>
                <a:latin typeface="Arial" panose="020B0604020202020204" pitchFamily="34" charset="0"/>
                <a:ea typeface="ＭＳ Ｐゴシック" panose="020B0600070205080204" pitchFamily="50" charset="-128"/>
              </a:defRPr>
            </a:lvl3pPr>
            <a:lvl4pPr marL="1599619" indent="-228517">
              <a:defRPr kumimoji="1" sz="3300">
                <a:solidFill>
                  <a:schemeClr val="tx1"/>
                </a:solidFill>
                <a:latin typeface="Arial" panose="020B0604020202020204" pitchFamily="34" charset="0"/>
                <a:ea typeface="ＭＳ Ｐゴシック" panose="020B0600070205080204" pitchFamily="50" charset="-128"/>
              </a:defRPr>
            </a:lvl4pPr>
            <a:lvl5pPr marL="2056651" indent="-228517">
              <a:defRPr kumimoji="1" sz="3300">
                <a:solidFill>
                  <a:schemeClr val="tx1"/>
                </a:solidFill>
                <a:latin typeface="Arial" panose="020B0604020202020204" pitchFamily="34" charset="0"/>
                <a:ea typeface="ＭＳ Ｐゴシック" panose="020B0600070205080204" pitchFamily="50" charset="-128"/>
              </a:defRPr>
            </a:lvl5pPr>
            <a:lvl6pPr marL="2513684" indent="-228517" eaLnBrk="0" fontAlgn="base" hangingPunct="0">
              <a:spcBef>
                <a:spcPct val="0"/>
              </a:spcBef>
              <a:spcAft>
                <a:spcPct val="0"/>
              </a:spcAft>
              <a:defRPr kumimoji="1" sz="3300">
                <a:solidFill>
                  <a:schemeClr val="tx1"/>
                </a:solidFill>
                <a:latin typeface="Arial" panose="020B0604020202020204" pitchFamily="34" charset="0"/>
                <a:ea typeface="ＭＳ Ｐゴシック" panose="020B0600070205080204" pitchFamily="50" charset="-128"/>
              </a:defRPr>
            </a:lvl6pPr>
            <a:lvl7pPr marL="2970719" indent="-228517" eaLnBrk="0" fontAlgn="base" hangingPunct="0">
              <a:spcBef>
                <a:spcPct val="0"/>
              </a:spcBef>
              <a:spcAft>
                <a:spcPct val="0"/>
              </a:spcAft>
              <a:defRPr kumimoji="1" sz="3300">
                <a:solidFill>
                  <a:schemeClr val="tx1"/>
                </a:solidFill>
                <a:latin typeface="Arial" panose="020B0604020202020204" pitchFamily="34" charset="0"/>
                <a:ea typeface="ＭＳ Ｐゴシック" panose="020B0600070205080204" pitchFamily="50" charset="-128"/>
              </a:defRPr>
            </a:lvl7pPr>
            <a:lvl8pPr marL="3427751" indent="-228517" eaLnBrk="0" fontAlgn="base" hangingPunct="0">
              <a:spcBef>
                <a:spcPct val="0"/>
              </a:spcBef>
              <a:spcAft>
                <a:spcPct val="0"/>
              </a:spcAft>
              <a:defRPr kumimoji="1" sz="3300">
                <a:solidFill>
                  <a:schemeClr val="tx1"/>
                </a:solidFill>
                <a:latin typeface="Arial" panose="020B0604020202020204" pitchFamily="34" charset="0"/>
                <a:ea typeface="ＭＳ Ｐゴシック" panose="020B0600070205080204" pitchFamily="50" charset="-128"/>
              </a:defRPr>
            </a:lvl8pPr>
            <a:lvl9pPr marL="3884786" indent="-228517" eaLnBrk="0" fontAlgn="base" hangingPunct="0">
              <a:spcBef>
                <a:spcPct val="0"/>
              </a:spcBef>
              <a:spcAft>
                <a:spcPct val="0"/>
              </a:spcAft>
              <a:defRPr kumimoji="1" sz="33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8B154A-A463-4274-84CA-08A41D247C24}" type="slidenum">
              <a:rPr kumimoji="1" lang="ja-JP" altLang="en-US" sz="16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ヒラギノ角ゴ Pro W3"/>
                <a:sym typeface="ヒラギノ角ゴ Pro W3"/>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ja-JP" altLang="en-US" sz="16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ヒラギノ角ゴ Pro W3"/>
              <a:sym typeface="ヒラギノ角ゴ Pro W3"/>
            </a:endParaRPr>
          </a:p>
        </p:txBody>
      </p:sp>
    </p:spTree>
    <p:extLst>
      <p:ext uri="{BB962C8B-B14F-4D97-AF65-F5344CB8AC3E}">
        <p14:creationId xmlns:p14="http://schemas.microsoft.com/office/powerpoint/2010/main" val="2717288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204056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025220A-503E-413B-983D-8EE6F7FC54A0}" type="slidenum">
              <a:rPr lang="en-US" altLang="ja-JP" smtClean="0"/>
              <a:pPr/>
              <a:t>2</a:t>
            </a:fld>
            <a:endParaRPr lang="en-US" altLang="ja-JP" dirty="0"/>
          </a:p>
        </p:txBody>
      </p:sp>
    </p:spTree>
    <p:extLst>
      <p:ext uri="{BB962C8B-B14F-4D97-AF65-F5344CB8AC3E}">
        <p14:creationId xmlns:p14="http://schemas.microsoft.com/office/powerpoint/2010/main" val="1503907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850585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2149568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497341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1437268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1659990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621653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dirty="0"/>
              <a:t>Learning in the Graduate School of Agriculture is characterized using the Graduate School/Research Faculty system to bring together instructors from the Research Faculty, Field Science Center for the Northern Biosphere, and University Museum, as well as supplementary external instructors from the NARO Hokkaido Agricultural Research Center and AIST to realize interdisciplinary education. Furthermore, there has been a shift from the existing system</a:t>
            </a:r>
            <a:r>
              <a:rPr kumimoji="1" lang="en-US" baseline="0" dirty="0"/>
              <a:t> of </a:t>
            </a:r>
            <a:r>
              <a:rPr kumimoji="1" lang="en-US" dirty="0"/>
              <a:t>one-on-one guidance system to multifaceted guidance through mentor committees. This enables research guidance from multiple perspectives at the planning and experimental design stage as well as course guidance with attention to students' pursuit of expertise and pertinent social issues. Other characteristics include a T-type human resources cultivation system in which a broad perspective is cultivated from the outset, followed by the evolution of expertise and the improved fluidity of studying abroad and fieldwork, with every course (with one exception) worth one credit. We</a:t>
            </a:r>
            <a:r>
              <a:rPr kumimoji="1" lang="en-US" baseline="0" dirty="0"/>
              <a:t> also focus</a:t>
            </a:r>
            <a:r>
              <a:rPr kumimoji="1" lang="en-US" dirty="0"/>
              <a:t> on research and practical credits.</a:t>
            </a:r>
          </a:p>
          <a:p>
            <a:r>
              <a:rPr kumimoji="1" lang="en-US" dirty="0"/>
              <a:t>.</a:t>
            </a:r>
          </a:p>
        </p:txBody>
      </p:sp>
      <p:sp>
        <p:nvSpPr>
          <p:cNvPr id="4" name="スライド番号プレースホルダー 3"/>
          <p:cNvSpPr>
            <a:spLocks noGrp="1"/>
          </p:cNvSpPr>
          <p:nvPr>
            <p:ph type="sldNum" sz="quarter" idx="5"/>
          </p:nvPr>
        </p:nvSpPr>
        <p:spPr/>
        <p:txBody>
          <a:bodyPr/>
          <a:lstStyle/>
          <a:p>
            <a:fld id="{7025220A-503E-413B-983D-8EE6F7FC54A0}" type="slidenum">
              <a:rPr lang="en-US" altLang="ja-JP" smtClean="0"/>
              <a:pPr/>
              <a:t>41</a:t>
            </a:fld>
            <a:endParaRPr lang="en-US" altLang="ja-JP" dirty="0"/>
          </a:p>
        </p:txBody>
      </p:sp>
    </p:spTree>
    <p:extLst>
      <p:ext uri="{BB962C8B-B14F-4D97-AF65-F5344CB8AC3E}">
        <p14:creationId xmlns:p14="http://schemas.microsoft.com/office/powerpoint/2010/main" val="28991684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dirty="0">
                <a:ea typeface="游ゴシック" panose="020B0400000000000000" pitchFamily="50" charset="-128"/>
              </a:rPr>
              <a:t>　In 2015, the Research Faculty of Agriculture was reorganized into a new Division of Fundamental Agriscience Research, along</a:t>
            </a:r>
            <a:r>
              <a:rPr lang="en-US" baseline="0" dirty="0">
                <a:ea typeface="游ゴシック" panose="020B0400000000000000" pitchFamily="50" charset="-128"/>
              </a:rPr>
              <a:t> the same lines as </a:t>
            </a:r>
            <a:r>
              <a:rPr lang="en-US" dirty="0">
                <a:ea typeface="游ゴシック" panose="020B0400000000000000" pitchFamily="50" charset="-128"/>
              </a:rPr>
              <a:t>the seven undergraduate departments, and the existing Division of Research Innovation and Cooperation. The Division of Fundamental Agriscience Research includes the Agrobiology and Bioresources, Applied Bioscience, Bioscience and Chemistry, Forest Science, Animal Science, Bioresource and Agricultural Engineering, and Agricultural Economics research groups, corresponding to the seven departments. The Division of Research Innovation and Cooperation includes the existing Cooperative and Integrated Research Groups. This reorganization of the Research Faculty from the current four divisions and 17 fields to two divisions and nine fields has enabled the development of high-quality education and research while responding to the needs of the times, while handling educational system reform flexibly, and strictly observing the principles of education and research.</a:t>
            </a:r>
          </a:p>
        </p:txBody>
      </p:sp>
      <p:sp>
        <p:nvSpPr>
          <p:cNvPr id="4" name="スライド番号プレースホルダ 3"/>
          <p:cNvSpPr>
            <a:spLocks noGrp="1"/>
          </p:cNvSpPr>
          <p:nvPr>
            <p:ph type="sldNum" sz="quarter" idx="10"/>
          </p:nvPr>
        </p:nvSpPr>
        <p:spPr/>
        <p:txBody>
          <a:bodyPr/>
          <a:lstStyle/>
          <a:p>
            <a:fld id="{FA165C96-5AF2-4041-9E24-1DA8416CBAD9}" type="slidenum">
              <a:rPr lang="ja-JP" altLang="en-US" smtClean="0"/>
              <a:pPr/>
              <a:t>42</a:t>
            </a:fld>
            <a:endParaRPr lang="ja-JP" altLang="en-US"/>
          </a:p>
        </p:txBody>
      </p:sp>
    </p:spTree>
    <p:extLst>
      <p:ext uri="{BB962C8B-B14F-4D97-AF65-F5344CB8AC3E}">
        <p14:creationId xmlns:p14="http://schemas.microsoft.com/office/powerpoint/2010/main" val="1303261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dirty="0">
                <a:ea typeface="游ゴシック" panose="020B0400000000000000" pitchFamily="50" charset="-128"/>
              </a:rPr>
              <a:t>　In 2015, the Research Faculty of Agriculture was reorganized into a new Division of Fundamental Agriscience Research, along</a:t>
            </a:r>
            <a:r>
              <a:rPr lang="en-US" baseline="0" dirty="0">
                <a:ea typeface="游ゴシック" panose="020B0400000000000000" pitchFamily="50" charset="-128"/>
              </a:rPr>
              <a:t> the same lines as </a:t>
            </a:r>
            <a:r>
              <a:rPr lang="en-US" dirty="0">
                <a:ea typeface="游ゴシック" panose="020B0400000000000000" pitchFamily="50" charset="-128"/>
              </a:rPr>
              <a:t>the seven undergraduate departments, and the existing Division of Research Innovation and Cooperation. The Division of Fundamental Agriscience Research includes the Agrobiology and Bioresources, Applied Bioscience, Bioscience and Chemistry, Forest Science, Animal Science, Bioresource and Agricultural Engineering, and Agricultural Economics research groups, corresponding to the seven departments. The Division of Research Innovation and Cooperation includes the existing Cooperative and Integrated Research Groups. This reorganization of the Research Faculty from the current four divisions and 17 fields to two divisions and nine fields has enabled the development of high-quality education and research while responding to the needs of the times, while handling educational system reform flexibly, and strictly observing the principles of education and research.</a:t>
            </a:r>
          </a:p>
        </p:txBody>
      </p:sp>
      <p:sp>
        <p:nvSpPr>
          <p:cNvPr id="4" name="スライド番号プレースホルダ 3"/>
          <p:cNvSpPr>
            <a:spLocks noGrp="1"/>
          </p:cNvSpPr>
          <p:nvPr>
            <p:ph type="sldNum" sz="quarter" idx="10"/>
          </p:nvPr>
        </p:nvSpPr>
        <p:spPr/>
        <p:txBody>
          <a:bodyPr/>
          <a:lstStyle/>
          <a:p>
            <a:fld id="{FA165C96-5AF2-4041-9E24-1DA8416CBAD9}" type="slidenum">
              <a:rPr lang="ja-JP" altLang="en-US" smtClean="0"/>
              <a:pPr/>
              <a:t>43</a:t>
            </a:fld>
            <a:endParaRPr lang="ja-JP" altLang="en-US"/>
          </a:p>
        </p:txBody>
      </p:sp>
    </p:spTree>
    <p:extLst>
      <p:ext uri="{BB962C8B-B14F-4D97-AF65-F5344CB8AC3E}">
        <p14:creationId xmlns:p14="http://schemas.microsoft.com/office/powerpoint/2010/main" val="941252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dirty="0">
                <a:ea typeface="游ゴシック" panose="020B0400000000000000" pitchFamily="50" charset="-128"/>
              </a:rPr>
              <a:t>　In 2015, the Research Faculty of Agriculture was reorganized into a new Division of Fundamental Agriscience Research, along</a:t>
            </a:r>
            <a:r>
              <a:rPr lang="en-US" baseline="0" dirty="0">
                <a:ea typeface="游ゴシック" panose="020B0400000000000000" pitchFamily="50" charset="-128"/>
              </a:rPr>
              <a:t> the same lines as </a:t>
            </a:r>
            <a:r>
              <a:rPr lang="en-US" dirty="0">
                <a:ea typeface="游ゴシック" panose="020B0400000000000000" pitchFamily="50" charset="-128"/>
              </a:rPr>
              <a:t>the seven undergraduate departments, and the existing Division of Research Innovation and Cooperation. The Division of Fundamental Agriscience Research includes the Agrobiology and Bioresources, Applied Bioscience, Bioscience and Chemistry, Forest Science, Animal Science, Bioresource and Agricultural Engineering, and Agricultural Economics research groups, corresponding to the seven departments. The Division of Research Innovation and Cooperation includes the existing Cooperative and Integrated Research Groups. This reorganization of the Research Faculty from the current four divisions and 17 fields to two divisions and nine fields has enabled the development of high-quality education and research while responding to the needs of the times, while handling educational system reform flexibly, and strictly observing the principles of education and research.</a:t>
            </a:r>
          </a:p>
        </p:txBody>
      </p:sp>
      <p:sp>
        <p:nvSpPr>
          <p:cNvPr id="4" name="スライド番号プレースホルダ 3"/>
          <p:cNvSpPr>
            <a:spLocks noGrp="1"/>
          </p:cNvSpPr>
          <p:nvPr>
            <p:ph type="sldNum" sz="quarter" idx="10"/>
          </p:nvPr>
        </p:nvSpPr>
        <p:spPr/>
        <p:txBody>
          <a:bodyPr/>
          <a:lstStyle/>
          <a:p>
            <a:fld id="{FA165C96-5AF2-4041-9E24-1DA8416CBAD9}" type="slidenum">
              <a:rPr lang="ja-JP" altLang="en-US" smtClean="0"/>
              <a:pPr/>
              <a:t>44</a:t>
            </a:fld>
            <a:endParaRPr lang="ja-JP" altLang="en-US"/>
          </a:p>
        </p:txBody>
      </p:sp>
    </p:spTree>
    <p:extLst>
      <p:ext uri="{BB962C8B-B14F-4D97-AF65-F5344CB8AC3E}">
        <p14:creationId xmlns:p14="http://schemas.microsoft.com/office/powerpoint/2010/main" val="1154481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sz="800" dirty="0"/>
              <a:t>What ideas do you have about agricultural studies?</a:t>
            </a:r>
          </a:p>
          <a:p>
            <a:r>
              <a:rPr lang="en-US" sz="800" dirty="0"/>
              <a:t>　The ultimate mission demanded of the school of agriculture now is to "establish sustainable food production technology to nourish the rapidly increasing global population." Based on the principle of the School of Agriculture, "contributing to sustainable human prosperity through the establishment of infrastructure for survival based on the biosphere," we pursue education and research in order to respond to these pressing issues. The School of Agriculture is a four-year undergraduate college. You will be a part of this institution if you join us. About 70% of our undergraduates go on to graduate school. This includes the master's course and the doctoral course. The Research Faculty of Agriculture is the teachers' institution. These are the three levels of our faculty.</a:t>
            </a:r>
          </a:p>
          <a:p>
            <a:endParaRPr lang="ja-JP" altLang="en-US" dirty="0"/>
          </a:p>
        </p:txBody>
      </p:sp>
      <p:sp>
        <p:nvSpPr>
          <p:cNvPr id="4" name="スライド番号プレースホルダ 3"/>
          <p:cNvSpPr>
            <a:spLocks noGrp="1"/>
          </p:cNvSpPr>
          <p:nvPr>
            <p:ph type="sldNum" sz="quarter" idx="10"/>
          </p:nvPr>
        </p:nvSpPr>
        <p:spPr/>
        <p:txBody>
          <a:bodyPr/>
          <a:lstStyle/>
          <a:p>
            <a:fld id="{7025220A-503E-413B-983D-8EE6F7FC54A0}" type="slidenum">
              <a:rPr lang="en-US" altLang="ja-JP" smtClean="0"/>
              <a:pPr/>
              <a:t>11</a:t>
            </a:fld>
            <a:endParaRPr lang="en-US" altLang="ja-JP" dirty="0"/>
          </a:p>
        </p:txBody>
      </p:sp>
    </p:spTree>
    <p:extLst>
      <p:ext uri="{BB962C8B-B14F-4D97-AF65-F5344CB8AC3E}">
        <p14:creationId xmlns:p14="http://schemas.microsoft.com/office/powerpoint/2010/main" val="41866864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1275003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2292154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25220A-503E-413B-983D-8EE6F7FC54A0}" type="slidenum">
              <a:rPr lang="en-US" altLang="ja-JP" smtClean="0"/>
              <a:pPr/>
              <a:t>47</a:t>
            </a:fld>
            <a:endParaRPr lang="en-US" altLang="ja-JP" dirty="0"/>
          </a:p>
        </p:txBody>
      </p:sp>
    </p:spTree>
    <p:extLst>
      <p:ext uri="{BB962C8B-B14F-4D97-AF65-F5344CB8AC3E}">
        <p14:creationId xmlns:p14="http://schemas.microsoft.com/office/powerpoint/2010/main" val="1575027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025220A-503E-413B-983D-8EE6F7FC54A0}" type="slidenum">
              <a:rPr lang="en-US" altLang="ja-JP" smtClean="0"/>
              <a:pPr/>
              <a:t>50</a:t>
            </a:fld>
            <a:endParaRPr lang="en-US" altLang="ja-JP" dirty="0"/>
          </a:p>
        </p:txBody>
      </p:sp>
    </p:spTree>
    <p:extLst>
      <p:ext uri="{BB962C8B-B14F-4D97-AF65-F5344CB8AC3E}">
        <p14:creationId xmlns:p14="http://schemas.microsoft.com/office/powerpoint/2010/main" val="22159700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129392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p:cNvSpPr>
            <a:spLocks noGrp="1" noRot="1" noChangeAspect="1" noTextEdit="1"/>
          </p:cNvSpPr>
          <p:nvPr>
            <p:ph type="sldImg"/>
          </p:nvPr>
        </p:nvSpPr>
        <p:spPr>
          <a:ln/>
        </p:spPr>
      </p:sp>
      <p:sp>
        <p:nvSpPr>
          <p:cNvPr id="5325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
        <p:nvSpPr>
          <p:cNvPr id="532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300">
                <a:solidFill>
                  <a:schemeClr val="tx1"/>
                </a:solidFill>
                <a:latin typeface="Arial" panose="020B0604020202020204" pitchFamily="34" charset="0"/>
                <a:ea typeface="ＭＳ Ｐゴシック" panose="020B0600070205080204" pitchFamily="50" charset="-128"/>
              </a:defRPr>
            </a:lvl1pPr>
            <a:lvl2pPr marL="742680" indent="-285646">
              <a:defRPr kumimoji="1" sz="3300">
                <a:solidFill>
                  <a:schemeClr val="tx1"/>
                </a:solidFill>
                <a:latin typeface="Arial" panose="020B0604020202020204" pitchFamily="34" charset="0"/>
                <a:ea typeface="ＭＳ Ｐゴシック" panose="020B0600070205080204" pitchFamily="50" charset="-128"/>
              </a:defRPr>
            </a:lvl2pPr>
            <a:lvl3pPr marL="1142584" indent="-228517">
              <a:defRPr kumimoji="1" sz="3300">
                <a:solidFill>
                  <a:schemeClr val="tx1"/>
                </a:solidFill>
                <a:latin typeface="Arial" panose="020B0604020202020204" pitchFamily="34" charset="0"/>
                <a:ea typeface="ＭＳ Ｐゴシック" panose="020B0600070205080204" pitchFamily="50" charset="-128"/>
              </a:defRPr>
            </a:lvl3pPr>
            <a:lvl4pPr marL="1599619" indent="-228517">
              <a:defRPr kumimoji="1" sz="3300">
                <a:solidFill>
                  <a:schemeClr val="tx1"/>
                </a:solidFill>
                <a:latin typeface="Arial" panose="020B0604020202020204" pitchFamily="34" charset="0"/>
                <a:ea typeface="ＭＳ Ｐゴシック" panose="020B0600070205080204" pitchFamily="50" charset="-128"/>
              </a:defRPr>
            </a:lvl4pPr>
            <a:lvl5pPr marL="2056651" indent="-228517">
              <a:defRPr kumimoji="1" sz="3300">
                <a:solidFill>
                  <a:schemeClr val="tx1"/>
                </a:solidFill>
                <a:latin typeface="Arial" panose="020B0604020202020204" pitchFamily="34" charset="0"/>
                <a:ea typeface="ＭＳ Ｐゴシック" panose="020B0600070205080204" pitchFamily="50" charset="-128"/>
              </a:defRPr>
            </a:lvl5pPr>
            <a:lvl6pPr marL="2513684" indent="-228517" eaLnBrk="0" fontAlgn="base" hangingPunct="0">
              <a:spcBef>
                <a:spcPct val="0"/>
              </a:spcBef>
              <a:spcAft>
                <a:spcPct val="0"/>
              </a:spcAft>
              <a:defRPr kumimoji="1" sz="3300">
                <a:solidFill>
                  <a:schemeClr val="tx1"/>
                </a:solidFill>
                <a:latin typeface="Arial" panose="020B0604020202020204" pitchFamily="34" charset="0"/>
                <a:ea typeface="ＭＳ Ｐゴシック" panose="020B0600070205080204" pitchFamily="50" charset="-128"/>
              </a:defRPr>
            </a:lvl6pPr>
            <a:lvl7pPr marL="2970719" indent="-228517" eaLnBrk="0" fontAlgn="base" hangingPunct="0">
              <a:spcBef>
                <a:spcPct val="0"/>
              </a:spcBef>
              <a:spcAft>
                <a:spcPct val="0"/>
              </a:spcAft>
              <a:defRPr kumimoji="1" sz="3300">
                <a:solidFill>
                  <a:schemeClr val="tx1"/>
                </a:solidFill>
                <a:latin typeface="Arial" panose="020B0604020202020204" pitchFamily="34" charset="0"/>
                <a:ea typeface="ＭＳ Ｐゴシック" panose="020B0600070205080204" pitchFamily="50" charset="-128"/>
              </a:defRPr>
            </a:lvl7pPr>
            <a:lvl8pPr marL="3427751" indent="-228517" eaLnBrk="0" fontAlgn="base" hangingPunct="0">
              <a:spcBef>
                <a:spcPct val="0"/>
              </a:spcBef>
              <a:spcAft>
                <a:spcPct val="0"/>
              </a:spcAft>
              <a:defRPr kumimoji="1" sz="3300">
                <a:solidFill>
                  <a:schemeClr val="tx1"/>
                </a:solidFill>
                <a:latin typeface="Arial" panose="020B0604020202020204" pitchFamily="34" charset="0"/>
                <a:ea typeface="ＭＳ Ｐゴシック" panose="020B0600070205080204" pitchFamily="50" charset="-128"/>
              </a:defRPr>
            </a:lvl8pPr>
            <a:lvl9pPr marL="3884786" indent="-228517" eaLnBrk="0" fontAlgn="base" hangingPunct="0">
              <a:spcBef>
                <a:spcPct val="0"/>
              </a:spcBef>
              <a:spcAft>
                <a:spcPct val="0"/>
              </a:spcAft>
              <a:defRPr kumimoji="1" sz="3300">
                <a:solidFill>
                  <a:schemeClr val="tx1"/>
                </a:solidFill>
                <a:latin typeface="Arial" panose="020B0604020202020204" pitchFamily="34" charset="0"/>
                <a:ea typeface="ＭＳ Ｐゴシック" panose="020B0600070205080204" pitchFamily="50" charset="-128"/>
              </a:defRPr>
            </a:lvl9pPr>
          </a:lstStyle>
          <a:p>
            <a:fld id="{AE2AD16E-740A-495F-9E01-FEF4D35FAAA2}" type="slidenum">
              <a:rPr lang="en-US" altLang="ja-JP" sz="1200">
                <a:latin typeface="游ゴシック" panose="020B0400000000000000" pitchFamily="50" charset="-128"/>
                <a:ea typeface="游ゴシック" panose="020B0400000000000000" pitchFamily="50" charset="-128"/>
              </a:rPr>
              <a:pPr/>
              <a:t>53</a:t>
            </a:fld>
            <a:endParaRPr lang="en-US" altLang="ja-JP" sz="12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801778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21618977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025220A-503E-413B-983D-8EE6F7FC54A0}" type="slidenum">
              <a:rPr lang="en-US" altLang="ja-JP" smtClean="0"/>
              <a:pPr/>
              <a:t>56</a:t>
            </a:fld>
            <a:endParaRPr lang="en-US" altLang="ja-JP" dirty="0"/>
          </a:p>
        </p:txBody>
      </p:sp>
    </p:spTree>
    <p:extLst>
      <p:ext uri="{BB962C8B-B14F-4D97-AF65-F5344CB8AC3E}">
        <p14:creationId xmlns:p14="http://schemas.microsoft.com/office/powerpoint/2010/main" val="722391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2797307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3881117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sz="800" dirty="0"/>
              <a:t>What ideas do you have about agricultural studies?</a:t>
            </a:r>
          </a:p>
          <a:p>
            <a:r>
              <a:rPr lang="en-US" sz="800" dirty="0"/>
              <a:t>　The ultimate mission demanded of the school of agriculture now is to "establish sustainable food production technology to nourish the rapidly increasing global population." Based on the principle of the School of Agriculture, "contributing to sustainable human prosperity through the establishment of infrastructure for survival based on the biosphere," we pursue education and research in order to respond to these pressing issues.</a:t>
            </a:r>
          </a:p>
          <a:p>
            <a:endParaRPr lang="ja-JP" altLang="en-US" dirty="0"/>
          </a:p>
        </p:txBody>
      </p:sp>
      <p:sp>
        <p:nvSpPr>
          <p:cNvPr id="4" name="スライド番号プレースホルダ 3"/>
          <p:cNvSpPr>
            <a:spLocks noGrp="1"/>
          </p:cNvSpPr>
          <p:nvPr>
            <p:ph type="sldNum" sz="quarter" idx="10"/>
          </p:nvPr>
        </p:nvSpPr>
        <p:spPr/>
        <p:txBody>
          <a:bodyPr/>
          <a:lstStyle/>
          <a:p>
            <a:fld id="{7025220A-503E-413B-983D-8EE6F7FC54A0}" type="slidenum">
              <a:rPr lang="en-US" altLang="ja-JP" smtClean="0"/>
              <a:pPr/>
              <a:t>12</a:t>
            </a:fld>
            <a:endParaRPr lang="en-US" altLang="ja-JP" dirty="0"/>
          </a:p>
        </p:txBody>
      </p:sp>
    </p:spTree>
    <p:extLst>
      <p:ext uri="{BB962C8B-B14F-4D97-AF65-F5344CB8AC3E}">
        <p14:creationId xmlns:p14="http://schemas.microsoft.com/office/powerpoint/2010/main" val="4069753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18324379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16164969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4419153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344982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025220A-503E-413B-983D-8EE6F7FC54A0}" type="slidenum">
              <a:rPr lang="en-US" altLang="ja-JP" smtClean="0"/>
              <a:pPr/>
              <a:t>14</a:t>
            </a:fld>
            <a:endParaRPr lang="en-US" altLang="ja-JP" dirty="0"/>
          </a:p>
        </p:txBody>
      </p:sp>
    </p:spTree>
    <p:extLst>
      <p:ext uri="{BB962C8B-B14F-4D97-AF65-F5344CB8AC3E}">
        <p14:creationId xmlns:p14="http://schemas.microsoft.com/office/powerpoint/2010/main" val="2917464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025220A-503E-413B-983D-8EE6F7FC54A0}" type="slidenum">
              <a:rPr lang="en-US" altLang="ja-JP" smtClean="0"/>
              <a:pPr/>
              <a:t>15</a:t>
            </a:fld>
            <a:endParaRPr lang="en-US" altLang="ja-JP" dirty="0"/>
          </a:p>
        </p:txBody>
      </p:sp>
    </p:spTree>
    <p:extLst>
      <p:ext uri="{BB962C8B-B14F-4D97-AF65-F5344CB8AC3E}">
        <p14:creationId xmlns:p14="http://schemas.microsoft.com/office/powerpoint/2010/main" val="2776202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75721">
              <a:defRPr/>
            </a:pPr>
            <a:r>
              <a:rPr lang="en-US" dirty="0">
                <a:ea typeface="游ゴシック" panose="020B0400000000000000" pitchFamily="50" charset="-128"/>
              </a:rPr>
              <a:t>The Research Faculty of Agriculture was originally composed of the Divisions of the three divisions of Bioresources and Product Science, Environmental Resources, and Applied Bioscience, but in April 2011, the Division for Research Innovation and Streamlining was added as a platform to promote collaboration among diverse Japanese and international organizations as well as outreach regarding basic research area outcomes, revitalizing the Research Faculty further. Thereafter, in April 2013, this Division was expanded and reorganized into the Division for Research Innovation and Collaboration, creating four divisions over 17 fields.</a:t>
            </a:r>
            <a:r>
              <a:rPr lang="en-US" dirty="0"/>
              <a:t> </a:t>
            </a:r>
          </a:p>
        </p:txBody>
      </p:sp>
      <p:sp>
        <p:nvSpPr>
          <p:cNvPr id="4" name="スライド番号プレースホルダー 3"/>
          <p:cNvSpPr>
            <a:spLocks noGrp="1"/>
          </p:cNvSpPr>
          <p:nvPr>
            <p:ph type="sldNum" sz="quarter" idx="5"/>
          </p:nvPr>
        </p:nvSpPr>
        <p:spPr/>
        <p:txBody>
          <a:bodyPr/>
          <a:lstStyle/>
          <a:p>
            <a:fld id="{7025220A-503E-413B-983D-8EE6F7FC54A0}" type="slidenum">
              <a:rPr lang="en-US" altLang="ja-JP" smtClean="0"/>
              <a:pPr/>
              <a:t>16</a:t>
            </a:fld>
            <a:endParaRPr lang="en-US" altLang="ja-JP" dirty="0"/>
          </a:p>
        </p:txBody>
      </p:sp>
    </p:spTree>
    <p:extLst>
      <p:ext uri="{BB962C8B-B14F-4D97-AF65-F5344CB8AC3E}">
        <p14:creationId xmlns:p14="http://schemas.microsoft.com/office/powerpoint/2010/main" val="1179950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457035" fontAlgn="auto">
              <a:spcBef>
                <a:spcPts val="0"/>
              </a:spcBef>
              <a:spcAft>
                <a:spcPts val="0"/>
              </a:spcAft>
              <a:defRPr/>
            </a:pPr>
            <a:r>
              <a:rPr lang="en-US" dirty="0">
                <a:ea typeface="游ゴシック" panose="020B0400000000000000" pitchFamily="50" charset="-128"/>
              </a:rPr>
              <a:t>However, the four divisions and 17 fields in the Research Faculty of Agriculture were based on academic fields, not in response to the seven undergraduate departments. The organization has become extremely complicated along with the four graduate majors, the unbalanced three-school structure meant that staffing and consistent education were problems. Reduced numbers (targeted faculty reduction) meant that faculty could not be suitably assigned to labs; increasing faculty burdens along with diversification of duties made it difficult to assign educational tasks fairly and efficiently in undergraduate and graduate education and research. As well, targeted staff reduction meant that staffing stagnated and faculty average age increased. It was also important to clarify the system of responsibility for instruction from the perspective of care for students' increasingly complex and confused mental hygiene.</a:t>
            </a:r>
          </a:p>
          <a:p>
            <a:endParaRPr lang="ja-JP" altLang="en-US" dirty="0"/>
          </a:p>
        </p:txBody>
      </p:sp>
      <p:sp>
        <p:nvSpPr>
          <p:cNvPr id="4" name="スライド番号プレースホルダ 3"/>
          <p:cNvSpPr>
            <a:spLocks noGrp="1"/>
          </p:cNvSpPr>
          <p:nvPr>
            <p:ph type="sldNum" sz="quarter" idx="10"/>
          </p:nvPr>
        </p:nvSpPr>
        <p:spPr/>
        <p:txBody>
          <a:bodyPr/>
          <a:lstStyle/>
          <a:p>
            <a:fld id="{FA165C96-5AF2-4041-9E24-1DA8416CBAD9}" type="slidenum">
              <a:rPr lang="ja-JP" altLang="en-US" smtClean="0"/>
              <a:pPr/>
              <a:t>17</a:t>
            </a:fld>
            <a:endParaRPr lang="ja-JP" altLang="en-US"/>
          </a:p>
        </p:txBody>
      </p:sp>
    </p:spTree>
    <p:extLst>
      <p:ext uri="{BB962C8B-B14F-4D97-AF65-F5344CB8AC3E}">
        <p14:creationId xmlns:p14="http://schemas.microsoft.com/office/powerpoint/2010/main" val="1272208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dirty="0">
                <a:ea typeface="游ゴシック" panose="020B0400000000000000" pitchFamily="50" charset="-128"/>
              </a:rPr>
              <a:t>　Here, in 2015, the Research Faculty of Agriculture was reorganized into a new Division of Fundamental Agriscience Research, composed of the seven fields in the seven undergraduate departments, and the existing Division of Research Innovation and Cooperation. The Division of Fundamental Agriscience Research includes Research Groups on Agrobiology and Bioresources, Applied Bioscience, Bioscience and Chemistry, Forest Science, Animal Science, Bioresource and Agricultural Engineering, and Agricultural Economics, corresponding to the seven departments, while the Division of Research Innovation and Cooperation has the existing Cooperative and Integrated Research Groups. In this way, by reorganizing the Research Faculty from the current four divisions and 17 fields to two divisions and nine fields, it has become possible to develop high-quality education and research while responding to the needs of the times, handling educational system reform flexibly, and firmly observing the principles of education and research.</a:t>
            </a:r>
          </a:p>
          <a:p>
            <a:endParaRPr lang="ja-JP" altLang="en-US" dirty="0"/>
          </a:p>
        </p:txBody>
      </p:sp>
      <p:sp>
        <p:nvSpPr>
          <p:cNvPr id="4" name="スライド番号プレースホルダ 3"/>
          <p:cNvSpPr>
            <a:spLocks noGrp="1"/>
          </p:cNvSpPr>
          <p:nvPr>
            <p:ph type="sldNum" sz="quarter" idx="10"/>
          </p:nvPr>
        </p:nvSpPr>
        <p:spPr/>
        <p:txBody>
          <a:bodyPr/>
          <a:lstStyle/>
          <a:p>
            <a:fld id="{FA165C96-5AF2-4041-9E24-1DA8416CBAD9}" type="slidenum">
              <a:rPr lang="ja-JP" altLang="en-US" smtClean="0"/>
              <a:pPr/>
              <a:t>18</a:t>
            </a:fld>
            <a:endParaRPr lang="ja-JP" altLang="en-US"/>
          </a:p>
        </p:txBody>
      </p:sp>
    </p:spTree>
    <p:extLst>
      <p:ext uri="{BB962C8B-B14F-4D97-AF65-F5344CB8AC3E}">
        <p14:creationId xmlns:p14="http://schemas.microsoft.com/office/powerpoint/2010/main" val="648172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2296" name="Rectangle 8"/>
          <p:cNvSpPr>
            <a:spLocks noChangeArrowheads="1"/>
          </p:cNvSpPr>
          <p:nvPr/>
        </p:nvSpPr>
        <p:spPr bwMode="auto">
          <a:xfrm>
            <a:off x="0" y="0"/>
            <a:ext cx="9144000" cy="6858000"/>
          </a:xfrm>
          <a:prstGeom prst="rect">
            <a:avLst/>
          </a:prstGeom>
          <a:solidFill>
            <a:srgbClr val="23651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dirty="0">
              <a:solidFill>
                <a:prstClr val="black"/>
              </a:solidFill>
              <a:latin typeface="游ゴシック" panose="020B0400000000000000" pitchFamily="50" charset="-128"/>
              <a:ea typeface="游ゴシック" panose="020B0400000000000000" pitchFamily="50" charset="-128"/>
            </a:endParaRPr>
          </a:p>
        </p:txBody>
      </p:sp>
      <p:pic>
        <p:nvPicPr>
          <p:cNvPr id="12311" name="Picture 23" descr="t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413"/>
            <a:ext cx="9144000" cy="3919537"/>
          </a:xfrm>
          <a:prstGeom prst="rect">
            <a:avLst/>
          </a:prstGeom>
          <a:noFill/>
          <a:extLst>
            <a:ext uri="{909E8E84-426E-40DD-AFC4-6F175D3DCCD1}">
              <a14:hiddenFill xmlns:a14="http://schemas.microsoft.com/office/drawing/2010/main">
                <a:solidFill>
                  <a:srgbClr val="FFFFFF"/>
                </a:solidFill>
              </a14:hiddenFill>
            </a:ext>
          </a:extLst>
        </p:spPr>
      </p:pic>
      <p:sp>
        <p:nvSpPr>
          <p:cNvPr id="12295" name="Rectangle 7"/>
          <p:cNvSpPr>
            <a:spLocks noChangeArrowheads="1"/>
          </p:cNvSpPr>
          <p:nvPr/>
        </p:nvSpPr>
        <p:spPr bwMode="auto">
          <a:xfrm>
            <a:off x="0" y="2133600"/>
            <a:ext cx="9144000" cy="2232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2290" name="Rectangle 2"/>
          <p:cNvSpPr>
            <a:spLocks noGrp="1" noChangeArrowheads="1"/>
          </p:cNvSpPr>
          <p:nvPr>
            <p:ph type="ctrTitle"/>
          </p:nvPr>
        </p:nvSpPr>
        <p:spPr>
          <a:xfrm>
            <a:off x="395288" y="2349500"/>
            <a:ext cx="8353425" cy="1152525"/>
          </a:xfrm>
          <a:prstGeom prst="rect">
            <a:avLst/>
          </a:prstGeom>
        </p:spPr>
        <p:txBody>
          <a:bodyPr anchor="t"/>
          <a:lstStyle>
            <a:lvl1pPr algn="ctr">
              <a:defRPr sz="3800">
                <a:solidFill>
                  <a:srgbClr val="1C1C1C"/>
                </a:solidFill>
                <a:latin typeface="游ゴシック" panose="020B0400000000000000" pitchFamily="50" charset="-128"/>
                <a:ea typeface="游ゴシック" panose="020B0400000000000000" pitchFamily="50" charset="-128"/>
                <a:cs typeface="游ゴシック" panose="020B0400000000000000" pitchFamily="50" charset="-128"/>
              </a:defRPr>
            </a:lvl1pPr>
          </a:lstStyle>
          <a:p>
            <a:pPr lvl="0"/>
            <a:r>
              <a:rPr lang="ja-JP" altLang="en-US" noProof="0" dirty="0"/>
              <a:t>マスター タイトルの書式設定</a:t>
            </a:r>
          </a:p>
        </p:txBody>
      </p:sp>
      <p:sp>
        <p:nvSpPr>
          <p:cNvPr id="12291" name="Rectangle 3"/>
          <p:cNvSpPr>
            <a:spLocks noGrp="1" noChangeArrowheads="1"/>
          </p:cNvSpPr>
          <p:nvPr>
            <p:ph type="subTitle" idx="1"/>
          </p:nvPr>
        </p:nvSpPr>
        <p:spPr>
          <a:xfrm>
            <a:off x="396875" y="3573463"/>
            <a:ext cx="8351838" cy="576262"/>
          </a:xfrm>
          <a:prstGeom prst="rect">
            <a:avLst/>
          </a:prstGeom>
        </p:spPr>
        <p:txBody>
          <a:bodyPr/>
          <a:lstStyle>
            <a:lvl1pPr marL="0" indent="0" algn="ctr">
              <a:defRPr sz="2400">
                <a:solidFill>
                  <a:srgbClr val="1C1C1C"/>
                </a:solidFill>
                <a:latin typeface="游ゴシック" panose="020B0400000000000000" pitchFamily="50" charset="-128"/>
                <a:ea typeface="游ゴシック" panose="020B0400000000000000" pitchFamily="50" charset="-128"/>
                <a:cs typeface="游ゴシック" panose="020B0400000000000000" pitchFamily="50" charset="-128"/>
              </a:defRPr>
            </a:lvl1pPr>
          </a:lstStyle>
          <a:p>
            <a:pPr lvl="0"/>
            <a:r>
              <a:rPr lang="ja-JP" altLang="en-US" noProof="0" dirty="0"/>
              <a:t>マスター サブタイトルの書式設定</a:t>
            </a:r>
          </a:p>
        </p:txBody>
      </p:sp>
      <p:sp>
        <p:nvSpPr>
          <p:cNvPr id="12313" name="Rectangle 25"/>
          <p:cNvSpPr>
            <a:spLocks noChangeArrowheads="1"/>
          </p:cNvSpPr>
          <p:nvPr/>
        </p:nvSpPr>
        <p:spPr bwMode="auto">
          <a:xfrm>
            <a:off x="0" y="2060575"/>
            <a:ext cx="9144000" cy="73025"/>
          </a:xfrm>
          <a:prstGeom prst="rect">
            <a:avLst/>
          </a:prstGeom>
          <a:solidFill>
            <a:srgbClr val="9CB66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2314" name="Rectangle 26"/>
          <p:cNvSpPr>
            <a:spLocks noChangeArrowheads="1"/>
          </p:cNvSpPr>
          <p:nvPr/>
        </p:nvSpPr>
        <p:spPr bwMode="auto">
          <a:xfrm>
            <a:off x="0" y="4365625"/>
            <a:ext cx="9144000" cy="73025"/>
          </a:xfrm>
          <a:prstGeom prst="rect">
            <a:avLst/>
          </a:prstGeom>
          <a:solidFill>
            <a:srgbClr val="9CB66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grpSp>
        <p:nvGrpSpPr>
          <p:cNvPr id="5" name="グループ化 4">
            <a:extLst>
              <a:ext uri="{FF2B5EF4-FFF2-40B4-BE49-F238E27FC236}">
                <a16:creationId xmlns:a16="http://schemas.microsoft.com/office/drawing/2014/main" id="{EC6DE6C1-251E-45F2-A370-5F38172187C2}"/>
              </a:ext>
            </a:extLst>
          </p:cNvPr>
          <p:cNvGrpSpPr/>
          <p:nvPr userDrawn="1"/>
        </p:nvGrpSpPr>
        <p:grpSpPr>
          <a:xfrm>
            <a:off x="251520" y="188640"/>
            <a:ext cx="4000500" cy="609600"/>
            <a:chOff x="364115" y="236175"/>
            <a:chExt cx="4000500" cy="609600"/>
          </a:xfrm>
        </p:grpSpPr>
        <p:pic>
          <p:nvPicPr>
            <p:cNvPr id="4" name="グラフィックス 3">
              <a:extLst>
                <a:ext uri="{FF2B5EF4-FFF2-40B4-BE49-F238E27FC236}">
                  <a16:creationId xmlns:a16="http://schemas.microsoft.com/office/drawing/2014/main" id="{F9C8948D-CC00-41D4-A355-167843B4A5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4115" y="236175"/>
              <a:ext cx="4000500" cy="609600"/>
            </a:xfrm>
            <a:prstGeom prst="rect">
              <a:avLst/>
            </a:prstGeom>
          </p:spPr>
        </p:pic>
        <p:pic>
          <p:nvPicPr>
            <p:cNvPr id="3" name="図 2">
              <a:extLst>
                <a:ext uri="{FF2B5EF4-FFF2-40B4-BE49-F238E27FC236}">
                  <a16:creationId xmlns:a16="http://schemas.microsoft.com/office/drawing/2014/main" id="{5FE47A3F-0795-42D9-8A7C-34FAFDC0458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4850" y="270975"/>
              <a:ext cx="540000" cy="540000"/>
            </a:xfrm>
            <a:prstGeom prst="rect">
              <a:avLst/>
            </a:prstGeom>
          </p:spPr>
        </p:pic>
      </p:grpSp>
    </p:spTree>
    <p:extLst>
      <p:ext uri="{BB962C8B-B14F-4D97-AF65-F5344CB8AC3E}">
        <p14:creationId xmlns:p14="http://schemas.microsoft.com/office/powerpoint/2010/main" val="2125033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el of Contents">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2C81F-B0F8-B5D9-9FE2-1E65099CC22D}"/>
              </a:ext>
            </a:extLst>
          </p:cNvPr>
          <p:cNvSpPr>
            <a:spLocks noGrp="1"/>
          </p:cNvSpPr>
          <p:nvPr>
            <p:ph type="title" hasCustomPrompt="1"/>
          </p:nvPr>
        </p:nvSpPr>
        <p:spPr>
          <a:xfrm>
            <a:off x="0" y="-27383"/>
            <a:ext cx="9144000" cy="576064"/>
          </a:xfrm>
          <a:prstGeom prst="rect">
            <a:avLst/>
          </a:prstGeom>
        </p:spPr>
        <p:txBody>
          <a:bodyPr lIns="180000" rIns="180000" anchor="ctr"/>
          <a:lstStyle>
            <a:lvl1pPr>
              <a:defRPr sz="2000">
                <a:solidFill>
                  <a:schemeClr val="bg1"/>
                </a:solidFill>
                <a:latin typeface="+mj-lt"/>
              </a:defRPr>
            </a:lvl1pPr>
          </a:lstStyle>
          <a:p>
            <a:r>
              <a:rPr kumimoji="1" lang="en-US" altLang="ja-JP" dirty="0"/>
              <a:t>Contents</a:t>
            </a:r>
            <a:endParaRPr kumimoji="1" lang="ja-JP" altLang="en-US" dirty="0"/>
          </a:p>
        </p:txBody>
      </p:sp>
      <p:sp>
        <p:nvSpPr>
          <p:cNvPr id="4" name="楕円 3">
            <a:extLst>
              <a:ext uri="{FF2B5EF4-FFF2-40B4-BE49-F238E27FC236}">
                <a16:creationId xmlns:a16="http://schemas.microsoft.com/office/drawing/2014/main" id="{0FE1BFC5-BA5E-6109-B689-0C209DD7110D}"/>
              </a:ext>
            </a:extLst>
          </p:cNvPr>
          <p:cNvSpPr/>
          <p:nvPr userDrawn="1"/>
        </p:nvSpPr>
        <p:spPr>
          <a:xfrm>
            <a:off x="189677" y="6345233"/>
            <a:ext cx="360040" cy="360040"/>
          </a:xfrm>
          <a:prstGeom prst="ellipse">
            <a:avLst/>
          </a:prstGeom>
          <a:solidFill>
            <a:srgbClr val="006600"/>
          </a:soli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4F72FDF3-6E01-60A4-74AE-51713737935B}"/>
              </a:ext>
            </a:extLst>
          </p:cNvPr>
          <p:cNvSpPr txBox="1"/>
          <p:nvPr userDrawn="1"/>
        </p:nvSpPr>
        <p:spPr>
          <a:xfrm>
            <a:off x="196028" y="6345233"/>
            <a:ext cx="347338" cy="360039"/>
          </a:xfrm>
          <a:prstGeom prst="rect">
            <a:avLst/>
          </a:prstGeom>
          <a:noFill/>
        </p:spPr>
        <p:txBody>
          <a:bodyPr wrap="none" lIns="0" tIns="0" rIns="0" bIns="0" rtlCol="0" anchor="ctr" anchorCtr="1">
            <a:noAutofit/>
          </a:bodyPr>
          <a:lstStyle/>
          <a:p>
            <a:pPr algn="ctr"/>
            <a:fld id="{FCF62614-6814-431D-9019-DDF96C0BB8ED}" type="slidenum">
              <a:rPr kumimoji="1" lang="en-US" altLang="ja-JP" sz="1300" smtClean="0">
                <a:solidFill>
                  <a:schemeClr val="bg1"/>
                </a:solidFill>
              </a:rPr>
              <a:t>‹#›</a:t>
            </a:fld>
            <a:endParaRPr kumimoji="1" lang="ja-JP" altLang="en-US" sz="1300" dirty="0">
              <a:solidFill>
                <a:schemeClr val="bg1"/>
              </a:solidFill>
            </a:endParaRPr>
          </a:p>
        </p:txBody>
      </p:sp>
    </p:spTree>
    <p:extLst>
      <p:ext uri="{BB962C8B-B14F-4D97-AF65-F5344CB8AC3E}">
        <p14:creationId xmlns:p14="http://schemas.microsoft.com/office/powerpoint/2010/main" val="681853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Title">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5C269519-D35B-0297-613E-358E3916F4E5}"/>
              </a:ext>
            </a:extLst>
          </p:cNvPr>
          <p:cNvSpPr>
            <a:spLocks noGrp="1"/>
          </p:cNvSpPr>
          <p:nvPr>
            <p:ph type="body" sz="quarter" idx="10" hasCustomPrompt="1"/>
          </p:nvPr>
        </p:nvSpPr>
        <p:spPr>
          <a:xfrm>
            <a:off x="962599" y="1988840"/>
            <a:ext cx="7218802" cy="2017712"/>
          </a:xfrm>
          <a:prstGeom prst="rect">
            <a:avLst/>
          </a:prstGeom>
        </p:spPr>
        <p:txBody>
          <a:bodyPr anchor="ctr"/>
          <a:lstStyle>
            <a:lvl1pPr algn="ctr">
              <a:defRPr sz="3600" b="1">
                <a:solidFill>
                  <a:schemeClr val="accent2"/>
                </a:solidFill>
              </a:defRPr>
            </a:lvl1pPr>
          </a:lstStyle>
          <a:p>
            <a:pPr lvl="0"/>
            <a:r>
              <a:rPr kumimoji="1" lang="en-US" altLang="ja-JP" dirty="0"/>
              <a:t>Chapter Title</a:t>
            </a:r>
            <a:endParaRPr kumimoji="1" lang="ja-JP" altLang="en-US" dirty="0"/>
          </a:p>
        </p:txBody>
      </p:sp>
      <p:sp>
        <p:nvSpPr>
          <p:cNvPr id="5" name="楕円 4">
            <a:extLst>
              <a:ext uri="{FF2B5EF4-FFF2-40B4-BE49-F238E27FC236}">
                <a16:creationId xmlns:a16="http://schemas.microsoft.com/office/drawing/2014/main" id="{EEF212B4-73E2-C9E3-7207-7427AE3E7A8A}"/>
              </a:ext>
            </a:extLst>
          </p:cNvPr>
          <p:cNvSpPr/>
          <p:nvPr userDrawn="1"/>
        </p:nvSpPr>
        <p:spPr>
          <a:xfrm>
            <a:off x="189677" y="6345233"/>
            <a:ext cx="360040" cy="360040"/>
          </a:xfrm>
          <a:prstGeom prst="ellipse">
            <a:avLst/>
          </a:prstGeom>
          <a:solidFill>
            <a:srgbClr val="006600"/>
          </a:soli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C21DE3C-2C5C-601A-297D-DC09C64BCCCB}"/>
              </a:ext>
            </a:extLst>
          </p:cNvPr>
          <p:cNvSpPr txBox="1"/>
          <p:nvPr userDrawn="1"/>
        </p:nvSpPr>
        <p:spPr>
          <a:xfrm>
            <a:off x="196028" y="6345233"/>
            <a:ext cx="347338" cy="360039"/>
          </a:xfrm>
          <a:prstGeom prst="rect">
            <a:avLst/>
          </a:prstGeom>
          <a:noFill/>
        </p:spPr>
        <p:txBody>
          <a:bodyPr wrap="none" lIns="0" tIns="0" rIns="0" bIns="0" rtlCol="0" anchor="ctr" anchorCtr="1">
            <a:noAutofit/>
          </a:bodyPr>
          <a:lstStyle/>
          <a:p>
            <a:pPr algn="ctr"/>
            <a:fld id="{FCF62614-6814-431D-9019-DDF96C0BB8ED}" type="slidenum">
              <a:rPr kumimoji="1" lang="en-US" altLang="ja-JP" sz="1300" smtClean="0">
                <a:solidFill>
                  <a:schemeClr val="bg1"/>
                </a:solidFill>
              </a:rPr>
              <a:t>‹#›</a:t>
            </a:fld>
            <a:endParaRPr kumimoji="1" lang="ja-JP" altLang="en-US" sz="1300" dirty="0">
              <a:solidFill>
                <a:schemeClr val="bg1"/>
              </a:solidFill>
            </a:endParaRPr>
          </a:p>
        </p:txBody>
      </p:sp>
    </p:spTree>
    <p:extLst>
      <p:ext uri="{BB962C8B-B14F-4D97-AF65-F5344CB8AC3E}">
        <p14:creationId xmlns:p14="http://schemas.microsoft.com/office/powerpoint/2010/main" val="2589677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rmal Page">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2C81F-B0F8-B5D9-9FE2-1E65099CC22D}"/>
              </a:ext>
            </a:extLst>
          </p:cNvPr>
          <p:cNvSpPr>
            <a:spLocks noGrp="1"/>
          </p:cNvSpPr>
          <p:nvPr>
            <p:ph type="title" hasCustomPrompt="1"/>
          </p:nvPr>
        </p:nvSpPr>
        <p:spPr>
          <a:xfrm>
            <a:off x="0" y="-27383"/>
            <a:ext cx="9144000" cy="576064"/>
          </a:xfrm>
          <a:prstGeom prst="rect">
            <a:avLst/>
          </a:prstGeom>
        </p:spPr>
        <p:txBody>
          <a:bodyPr lIns="180000" rIns="180000" anchor="ctr"/>
          <a:lstStyle>
            <a:lvl1pPr>
              <a:defRPr sz="2000">
                <a:solidFill>
                  <a:schemeClr val="bg1"/>
                </a:solidFill>
                <a:latin typeface="+mj-lt"/>
              </a:defRPr>
            </a:lvl1pPr>
          </a:lstStyle>
          <a:p>
            <a:r>
              <a:rPr kumimoji="1" lang="en-US" altLang="ja-JP" dirty="0"/>
              <a:t>Page Title</a:t>
            </a:r>
            <a:endParaRPr kumimoji="1" lang="ja-JP" altLang="en-US" dirty="0"/>
          </a:p>
        </p:txBody>
      </p:sp>
      <p:sp>
        <p:nvSpPr>
          <p:cNvPr id="5" name="楕円 4">
            <a:extLst>
              <a:ext uri="{FF2B5EF4-FFF2-40B4-BE49-F238E27FC236}">
                <a16:creationId xmlns:a16="http://schemas.microsoft.com/office/drawing/2014/main" id="{B60DB814-0236-67E6-61F8-B767EA85FD87}"/>
              </a:ext>
            </a:extLst>
          </p:cNvPr>
          <p:cNvSpPr/>
          <p:nvPr userDrawn="1"/>
        </p:nvSpPr>
        <p:spPr>
          <a:xfrm>
            <a:off x="189677" y="6345233"/>
            <a:ext cx="360040" cy="360040"/>
          </a:xfrm>
          <a:prstGeom prst="ellipse">
            <a:avLst/>
          </a:prstGeom>
          <a:solidFill>
            <a:srgbClr val="006600"/>
          </a:soli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EAF91039-D873-36C0-0738-E288510D0C71}"/>
              </a:ext>
            </a:extLst>
          </p:cNvPr>
          <p:cNvSpPr txBox="1"/>
          <p:nvPr userDrawn="1"/>
        </p:nvSpPr>
        <p:spPr>
          <a:xfrm>
            <a:off x="196028" y="6345233"/>
            <a:ext cx="347338" cy="360039"/>
          </a:xfrm>
          <a:prstGeom prst="rect">
            <a:avLst/>
          </a:prstGeom>
          <a:noFill/>
        </p:spPr>
        <p:txBody>
          <a:bodyPr wrap="none" lIns="0" tIns="0" rIns="0" bIns="0" rtlCol="0" anchor="ctr" anchorCtr="1">
            <a:noAutofit/>
          </a:bodyPr>
          <a:lstStyle/>
          <a:p>
            <a:pPr algn="ctr"/>
            <a:fld id="{FCF62614-6814-431D-9019-DDF96C0BB8ED}" type="slidenum">
              <a:rPr kumimoji="1" lang="en-US" altLang="ja-JP" sz="1300" smtClean="0">
                <a:solidFill>
                  <a:schemeClr val="bg1"/>
                </a:solidFill>
              </a:rPr>
              <a:t>‹#›</a:t>
            </a:fld>
            <a:endParaRPr kumimoji="1" lang="ja-JP" altLang="en-US" sz="1300" dirty="0">
              <a:solidFill>
                <a:schemeClr val="bg1"/>
              </a:solidFill>
            </a:endParaRPr>
          </a:p>
        </p:txBody>
      </p:sp>
    </p:spTree>
    <p:extLst>
      <p:ext uri="{BB962C8B-B14F-4D97-AF65-F5344CB8AC3E}">
        <p14:creationId xmlns:p14="http://schemas.microsoft.com/office/powerpoint/2010/main" val="2791979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
      <p:bgRef idx="1001">
        <a:schemeClr val="bg1"/>
      </p:bgRef>
    </p:bg>
    <p:spTree>
      <p:nvGrpSpPr>
        <p:cNvPr id="1" name=""/>
        <p:cNvGrpSpPr/>
        <p:nvPr/>
      </p:nvGrpSpPr>
      <p:grpSpPr>
        <a:xfrm>
          <a:off x="0" y="0"/>
          <a:ext cx="0" cy="0"/>
          <a:chOff x="0" y="0"/>
          <a:chExt cx="0" cy="0"/>
        </a:xfrm>
      </p:grpSpPr>
      <p:sp>
        <p:nvSpPr>
          <p:cNvPr id="11278" name="Text Box 14"/>
          <p:cNvSpPr txBox="1">
            <a:spLocks noChangeArrowheads="1"/>
          </p:cNvSpPr>
          <p:nvPr/>
        </p:nvSpPr>
        <p:spPr bwMode="auto">
          <a:xfrm>
            <a:off x="4264025" y="-282575"/>
            <a:ext cx="31162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endParaRPr lang="ja-JP" altLang="ja-JP" dirty="0">
              <a:solidFill>
                <a:prstClr val="black"/>
              </a:solidFill>
              <a:latin typeface="游ゴシック" panose="020B0400000000000000" pitchFamily="50" charset="-128"/>
              <a:ea typeface="游ゴシック" panose="020B0400000000000000" pitchFamily="50" charset="-128"/>
            </a:endParaRPr>
          </a:p>
        </p:txBody>
      </p:sp>
      <p:sp>
        <p:nvSpPr>
          <p:cNvPr id="10" name="Rectangle 15">
            <a:extLst>
              <a:ext uri="{FF2B5EF4-FFF2-40B4-BE49-F238E27FC236}">
                <a16:creationId xmlns:a16="http://schemas.microsoft.com/office/drawing/2014/main" id="{74DCC6E6-2F9E-46BF-AE25-5CAE3E6811AB}"/>
              </a:ext>
            </a:extLst>
          </p:cNvPr>
          <p:cNvSpPr>
            <a:spLocks noChangeArrowheads="1"/>
          </p:cNvSpPr>
          <p:nvPr/>
        </p:nvSpPr>
        <p:spPr bwMode="auto">
          <a:xfrm flipV="1">
            <a:off x="0" y="6165850"/>
            <a:ext cx="9144000" cy="36513"/>
          </a:xfrm>
          <a:prstGeom prst="rect">
            <a:avLst/>
          </a:prstGeom>
          <a:solidFill>
            <a:srgbClr val="23651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ja-JP" altLang="ja-JP" dirty="0">
              <a:latin typeface="游ゴシック" panose="020B0400000000000000" pitchFamily="50" charset="-128"/>
              <a:ea typeface="游ゴシック" panose="020B0400000000000000" pitchFamily="50" charset="-128"/>
            </a:endParaRPr>
          </a:p>
        </p:txBody>
      </p:sp>
      <p:sp>
        <p:nvSpPr>
          <p:cNvPr id="11" name="Rectangle 7">
            <a:extLst>
              <a:ext uri="{FF2B5EF4-FFF2-40B4-BE49-F238E27FC236}">
                <a16:creationId xmlns:a16="http://schemas.microsoft.com/office/drawing/2014/main" id="{80964DEB-2022-4238-A342-4A9A96EA1FCE}"/>
              </a:ext>
            </a:extLst>
          </p:cNvPr>
          <p:cNvSpPr>
            <a:spLocks noChangeArrowheads="1"/>
          </p:cNvSpPr>
          <p:nvPr/>
        </p:nvSpPr>
        <p:spPr bwMode="auto">
          <a:xfrm>
            <a:off x="0" y="-46167"/>
            <a:ext cx="9144000" cy="619125"/>
          </a:xfrm>
          <a:prstGeom prst="rect">
            <a:avLst/>
          </a:prstGeom>
          <a:solidFill>
            <a:srgbClr val="23651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dirty="0">
              <a:latin typeface="游ゴシック" panose="020B0400000000000000" pitchFamily="50" charset="-128"/>
              <a:ea typeface="游ゴシック" panose="020B0400000000000000" pitchFamily="50" charset="-128"/>
            </a:endParaRPr>
          </a:p>
        </p:txBody>
      </p:sp>
      <p:pic>
        <p:nvPicPr>
          <p:cNvPr id="12" name="Picture 16" descr="tmp2">
            <a:extLst>
              <a:ext uri="{FF2B5EF4-FFF2-40B4-BE49-F238E27FC236}">
                <a16:creationId xmlns:a16="http://schemas.microsoft.com/office/drawing/2014/main" id="{66356FEA-9BB7-42F4-A268-4ADD875AB7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16" y="-31388"/>
            <a:ext cx="5435600" cy="3937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a:extLst>
              <a:ext uri="{FF2B5EF4-FFF2-40B4-BE49-F238E27FC236}">
                <a16:creationId xmlns:a16="http://schemas.microsoft.com/office/drawing/2014/main" id="{F1A66A69-2D13-43D8-BD42-8184F18F195D}"/>
              </a:ext>
            </a:extLst>
          </p:cNvPr>
          <p:cNvGrpSpPr/>
          <p:nvPr/>
        </p:nvGrpSpPr>
        <p:grpSpPr>
          <a:xfrm>
            <a:off x="5364088" y="6237312"/>
            <a:ext cx="3605171" cy="548640"/>
            <a:chOff x="5431325" y="6237312"/>
            <a:chExt cx="3605171" cy="548640"/>
          </a:xfrm>
        </p:grpSpPr>
        <p:pic>
          <p:nvPicPr>
            <p:cNvPr id="16" name="グラフィックス 15">
              <a:extLst>
                <a:ext uri="{FF2B5EF4-FFF2-40B4-BE49-F238E27FC236}">
                  <a16:creationId xmlns:a16="http://schemas.microsoft.com/office/drawing/2014/main" id="{1E60634A-54B8-4CBB-8763-D83F2A996B7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436046" y="6237312"/>
              <a:ext cx="3600450" cy="548640"/>
            </a:xfrm>
            <a:prstGeom prst="rect">
              <a:avLst/>
            </a:prstGeom>
          </p:spPr>
        </p:pic>
        <p:pic>
          <p:nvPicPr>
            <p:cNvPr id="17" name="図 16">
              <a:extLst>
                <a:ext uri="{FF2B5EF4-FFF2-40B4-BE49-F238E27FC236}">
                  <a16:creationId xmlns:a16="http://schemas.microsoft.com/office/drawing/2014/main" id="{32AE4B9F-D45D-46BD-826B-50BA725900E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31325" y="6240029"/>
              <a:ext cx="540000" cy="540000"/>
            </a:xfrm>
            <a:prstGeom prst="rect">
              <a:avLst/>
            </a:prstGeom>
          </p:spPr>
        </p:pic>
      </p:grpSp>
    </p:spTree>
    <p:extLst>
      <p:ext uri="{BB962C8B-B14F-4D97-AF65-F5344CB8AC3E}">
        <p14:creationId xmlns:p14="http://schemas.microsoft.com/office/powerpoint/2010/main" val="696544065"/>
      </p:ext>
    </p:extLst>
  </p:cSld>
  <p:clrMap bg1="lt1" tx1="dk1" bg2="lt2" tx2="dk2" accent1="accent1" accent2="accent2" accent3="accent3" accent4="accent4" accent5="accent5" accent6="accent6" hlink="hlink" folHlink="folHlink"/>
  <p:sldLayoutIdLst>
    <p:sldLayoutId id="2147483660" r:id="rId1"/>
    <p:sldLayoutId id="2147483691" r:id="rId2"/>
    <p:sldLayoutId id="2147483689" r:id="rId3"/>
    <p:sldLayoutId id="2147483688" r:id="rId4"/>
  </p:sldLayoutIdLst>
  <p:hf hdr="0" ftr="0" dt="0"/>
  <p:txStyles>
    <p:titleStyle>
      <a:lvl1pPr algn="l" rtl="0" eaLnBrk="1" fontAlgn="base" hangingPunct="1">
        <a:spcBef>
          <a:spcPct val="0"/>
        </a:spcBef>
        <a:spcAft>
          <a:spcPct val="0"/>
        </a:spcAft>
        <a:defRPr kumimoji="1" sz="2400">
          <a:solidFill>
            <a:schemeClr val="tx1"/>
          </a:solidFill>
          <a:latin typeface="+mj-lt"/>
          <a:ea typeface="+mj-ea"/>
          <a:cs typeface="+mj-cs"/>
        </a:defRPr>
      </a:lvl1pPr>
      <a:lvl2pPr algn="l" rtl="0" eaLnBrk="1" fontAlgn="base" hangingPunct="1">
        <a:spcBef>
          <a:spcPct val="0"/>
        </a:spcBef>
        <a:spcAft>
          <a:spcPct val="0"/>
        </a:spcAft>
        <a:defRPr kumimoji="1" sz="2400">
          <a:solidFill>
            <a:schemeClr val="tx1"/>
          </a:solidFill>
          <a:latin typeface="Arial" charset="0"/>
          <a:ea typeface="ＭＳ Ｐゴシック" pitchFamily="50" charset="-128"/>
        </a:defRPr>
      </a:lvl2pPr>
      <a:lvl3pPr algn="l" rtl="0" eaLnBrk="1" fontAlgn="base" hangingPunct="1">
        <a:spcBef>
          <a:spcPct val="0"/>
        </a:spcBef>
        <a:spcAft>
          <a:spcPct val="0"/>
        </a:spcAft>
        <a:defRPr kumimoji="1" sz="2400">
          <a:solidFill>
            <a:schemeClr val="tx1"/>
          </a:solidFill>
          <a:latin typeface="Arial" charset="0"/>
          <a:ea typeface="ＭＳ Ｐゴシック" pitchFamily="50" charset="-128"/>
        </a:defRPr>
      </a:lvl3pPr>
      <a:lvl4pPr algn="l" rtl="0" eaLnBrk="1" fontAlgn="base" hangingPunct="1">
        <a:spcBef>
          <a:spcPct val="0"/>
        </a:spcBef>
        <a:spcAft>
          <a:spcPct val="0"/>
        </a:spcAft>
        <a:defRPr kumimoji="1" sz="2400">
          <a:solidFill>
            <a:schemeClr val="tx1"/>
          </a:solidFill>
          <a:latin typeface="Arial" charset="0"/>
          <a:ea typeface="ＭＳ Ｐゴシック" pitchFamily="50" charset="-128"/>
        </a:defRPr>
      </a:lvl4pPr>
      <a:lvl5pPr algn="l" rtl="0" eaLnBrk="1" fontAlgn="base" hangingPunct="1">
        <a:spcBef>
          <a:spcPct val="0"/>
        </a:spcBef>
        <a:spcAft>
          <a:spcPct val="0"/>
        </a:spcAft>
        <a:defRPr kumimoji="1" sz="2400">
          <a:solidFill>
            <a:schemeClr val="tx1"/>
          </a:solidFill>
          <a:latin typeface="Arial" charset="0"/>
          <a:ea typeface="ＭＳ Ｐゴシック" pitchFamily="50" charset="-128"/>
        </a:defRPr>
      </a:lvl5pPr>
      <a:lvl6pPr marL="457200" algn="l" rtl="0" eaLnBrk="1" fontAlgn="base" hangingPunct="1">
        <a:spcBef>
          <a:spcPct val="0"/>
        </a:spcBef>
        <a:spcAft>
          <a:spcPct val="0"/>
        </a:spcAft>
        <a:defRPr kumimoji="1" sz="2400">
          <a:solidFill>
            <a:schemeClr val="tx1"/>
          </a:solidFill>
          <a:latin typeface="Arial" charset="0"/>
          <a:ea typeface="ＭＳ Ｐゴシック" pitchFamily="50" charset="-128"/>
        </a:defRPr>
      </a:lvl6pPr>
      <a:lvl7pPr marL="914400" algn="l" rtl="0" eaLnBrk="1" fontAlgn="base" hangingPunct="1">
        <a:spcBef>
          <a:spcPct val="0"/>
        </a:spcBef>
        <a:spcAft>
          <a:spcPct val="0"/>
        </a:spcAft>
        <a:defRPr kumimoji="1" sz="2400">
          <a:solidFill>
            <a:schemeClr val="tx1"/>
          </a:solidFill>
          <a:latin typeface="Arial" charset="0"/>
          <a:ea typeface="ＭＳ Ｐゴシック" pitchFamily="50" charset="-128"/>
        </a:defRPr>
      </a:lvl7pPr>
      <a:lvl8pPr marL="1371600" algn="l" rtl="0" eaLnBrk="1" fontAlgn="base" hangingPunct="1">
        <a:spcBef>
          <a:spcPct val="0"/>
        </a:spcBef>
        <a:spcAft>
          <a:spcPct val="0"/>
        </a:spcAft>
        <a:defRPr kumimoji="1" sz="2400">
          <a:solidFill>
            <a:schemeClr val="tx1"/>
          </a:solidFill>
          <a:latin typeface="Arial" charset="0"/>
          <a:ea typeface="ＭＳ Ｐゴシック" pitchFamily="50" charset="-128"/>
        </a:defRPr>
      </a:lvl8pPr>
      <a:lvl9pPr marL="1828800" algn="l" rtl="0" eaLnBrk="1" fontAlgn="base" hangingPunct="1">
        <a:spcBef>
          <a:spcPct val="0"/>
        </a:spcBef>
        <a:spcAft>
          <a:spcPct val="0"/>
        </a:spcAft>
        <a:defRPr kumimoji="1" sz="2400">
          <a:solidFill>
            <a:schemeClr val="tx1"/>
          </a:solidFill>
          <a:latin typeface="Arial" charset="0"/>
          <a:ea typeface="ＭＳ Ｐゴシック" pitchFamily="50" charset="-128"/>
        </a:defRPr>
      </a:lvl9pPr>
    </p:titleStyle>
    <p:bodyStyle>
      <a:lvl1pPr marL="342900" indent="-342900" algn="l" rtl="0" eaLnBrk="1" fontAlgn="base" hangingPunct="1">
        <a:spcBef>
          <a:spcPct val="20000"/>
        </a:spcBef>
        <a:spcAft>
          <a:spcPct val="0"/>
        </a:spcAft>
        <a:defRPr kumimoji="1"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400">
          <a:solidFill>
            <a:schemeClr val="tx1"/>
          </a:solidFill>
          <a:latin typeface="+mn-lt"/>
          <a:ea typeface="+mn-ea"/>
        </a:defRPr>
      </a:lvl2pPr>
      <a:lvl3pPr marL="1143000" indent="-228600" algn="l" rtl="0" eaLnBrk="1" fontAlgn="base" hangingPunct="1">
        <a:spcBef>
          <a:spcPct val="20000"/>
        </a:spcBef>
        <a:spcAft>
          <a:spcPct val="0"/>
        </a:spcAft>
        <a:buChar char="•"/>
        <a:defRPr kumimoji="1" sz="20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1.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jp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jpeg"/></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70.jpg"/><Relationship Id="rId5" Type="http://schemas.openxmlformats.org/officeDocument/2006/relationships/image" Target="../media/image69.jpeg"/><Relationship Id="rId4" Type="http://schemas.openxmlformats.org/officeDocument/2006/relationships/image" Target="../media/image68.jpeg"/></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emf"/><Relationship Id="rId7"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emf"/></Relationships>
</file>

<file path=ppt/slides/_rels/slide5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082"/>
          <a:stretch/>
        </p:blipFill>
        <p:spPr bwMode="auto">
          <a:xfrm>
            <a:off x="323528" y="4936919"/>
            <a:ext cx="1505135"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4936920"/>
            <a:ext cx="2491603"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2" descr="クリックすると新しいウィンドウで開きます"/>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5997" y="4936919"/>
            <a:ext cx="270000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クリックすると新しいウィンドウで開きます"/>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104" y="4936919"/>
            <a:ext cx="1259999" cy="1800000"/>
          </a:xfrm>
          <a:prstGeom prst="rect">
            <a:avLst/>
          </a:prstGeom>
          <a:noFill/>
          <a:extLst>
            <a:ext uri="{909E8E84-426E-40DD-AFC4-6F175D3DCCD1}">
              <a14:hiddenFill xmlns:a14="http://schemas.microsoft.com/office/drawing/2010/main">
                <a:solidFill>
                  <a:srgbClr val="FFFFFF"/>
                </a:solidFill>
              </a14:hiddenFill>
            </a:ext>
          </a:extLst>
        </p:spPr>
      </p:pic>
      <p:sp>
        <p:nvSpPr>
          <p:cNvPr id="11" name="スライド番号プレースホルダ 5"/>
          <p:cNvSpPr txBox="1">
            <a:spLocks noGrp="1"/>
          </p:cNvSpPr>
          <p:nvPr/>
        </p:nvSpPr>
        <p:spPr bwMode="auto">
          <a:xfrm>
            <a:off x="6553200" y="6248400"/>
            <a:ext cx="1905000" cy="457200"/>
          </a:xfrm>
          <a:prstGeom prst="rect">
            <a:avLst/>
          </a:prstGeom>
          <a:noFill/>
          <a:ln>
            <a:miter lim="800000"/>
            <a:headEnd/>
            <a:tailEnd/>
          </a:ln>
        </p:spPr>
        <p:txBody>
          <a:bodyPr/>
          <a:lstStyle/>
          <a:p>
            <a:pPr algn="r">
              <a:defRPr/>
            </a:pPr>
            <a:fld id="{641F8BCD-B571-4245-8072-CAD3F08E0E94}" type="slidenum">
              <a:rPr lang="en-US" altLang="ja-JP" sz="1400">
                <a:latin typeface="游ゴシック" panose="020B0400000000000000" pitchFamily="50" charset="-128"/>
                <a:ea typeface="游ゴシック" panose="020B0400000000000000" pitchFamily="50" charset="-128"/>
              </a:rPr>
              <a:pPr algn="r">
                <a:defRPr/>
              </a:pPr>
              <a:t>1</a:t>
            </a:fld>
            <a:endParaRPr lang="en-US" altLang="ja-JP" sz="1400" dirty="0">
              <a:latin typeface="游ゴシック" panose="020B0400000000000000" pitchFamily="50" charset="-128"/>
              <a:ea typeface="游ゴシック" panose="020B0400000000000000" pitchFamily="50" charset="-128"/>
            </a:endParaRPr>
          </a:p>
        </p:txBody>
      </p:sp>
      <p:sp>
        <p:nvSpPr>
          <p:cNvPr id="12" name="Rectangle 5"/>
          <p:cNvSpPr>
            <a:spLocks noChangeArrowheads="1"/>
          </p:cNvSpPr>
          <p:nvPr/>
        </p:nvSpPr>
        <p:spPr bwMode="auto">
          <a:xfrm>
            <a:off x="157844" y="3203961"/>
            <a:ext cx="8828307" cy="1077218"/>
          </a:xfrm>
          <a:prstGeom prst="rect">
            <a:avLst/>
          </a:prstGeom>
          <a:noFill/>
          <a:ln>
            <a:noFill/>
          </a:ln>
          <a:extLst>
            <a:ext uri="{909E8E84-426E-40DD-AFC4-6F175D3DCCD1}">
              <a14:hiddenFill xmlns:a14="http://schemas.microsoft.com/office/drawing/2010/main">
                <a:solidFill>
                  <a:srgbClr val="283B13"/>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ctr">
              <a:spcBef>
                <a:spcPct val="20000"/>
              </a:spcBef>
              <a:buClr>
                <a:schemeClr val="bg2"/>
              </a:buClr>
              <a:buSzPct val="75000"/>
              <a:defRPr/>
            </a:pPr>
            <a:r>
              <a:rPr lang="en-US" sz="2000" b="1" dirty="0">
                <a:latin typeface="+mj-lt"/>
                <a:ea typeface="游ゴシック" panose="020B0400000000000000" pitchFamily="50" charset="-128"/>
                <a:cs typeface="Arial" panose="020B0604020202020204" pitchFamily="34" charset="0"/>
              </a:rPr>
              <a:t>Hokkaido University </a:t>
            </a:r>
          </a:p>
          <a:p>
            <a:pPr marL="342900" indent="-342900" algn="ctr">
              <a:spcBef>
                <a:spcPct val="20000"/>
              </a:spcBef>
              <a:buClr>
                <a:schemeClr val="bg2"/>
              </a:buClr>
              <a:buSzPct val="75000"/>
              <a:defRPr/>
            </a:pPr>
            <a:r>
              <a:rPr lang="en-US" sz="2000" b="1" dirty="0">
                <a:latin typeface="+mj-lt"/>
                <a:ea typeface="游ゴシック" panose="020B0400000000000000" pitchFamily="50" charset="-128"/>
                <a:cs typeface="Arial" panose="020B0604020202020204" pitchFamily="34" charset="0"/>
              </a:rPr>
              <a:t>Research Faculty of Agriculture / Graduate School of Agriculture </a:t>
            </a:r>
            <a:br>
              <a:rPr lang="en-US" sz="2000" b="1" dirty="0">
                <a:latin typeface="+mj-lt"/>
                <a:ea typeface="游ゴシック" panose="020B0400000000000000" pitchFamily="50" charset="-128"/>
                <a:cs typeface="Arial" panose="020B0604020202020204" pitchFamily="34" charset="0"/>
              </a:rPr>
            </a:br>
            <a:r>
              <a:rPr lang="en-US" sz="2000" b="1" dirty="0">
                <a:latin typeface="+mj-lt"/>
                <a:ea typeface="游ゴシック" panose="020B0400000000000000" pitchFamily="50" charset="-128"/>
                <a:cs typeface="Arial" panose="020B0604020202020204" pitchFamily="34" charset="0"/>
              </a:rPr>
              <a:t>/ School of Agriculture</a:t>
            </a:r>
          </a:p>
        </p:txBody>
      </p:sp>
      <p:sp>
        <p:nvSpPr>
          <p:cNvPr id="2" name="タイトル 1">
            <a:extLst>
              <a:ext uri="{FF2B5EF4-FFF2-40B4-BE49-F238E27FC236}">
                <a16:creationId xmlns:a16="http://schemas.microsoft.com/office/drawing/2014/main" id="{AB84F56F-C734-43F8-B849-68910A1AFF9D}"/>
              </a:ext>
            </a:extLst>
          </p:cNvPr>
          <p:cNvSpPr>
            <a:spLocks noGrp="1"/>
          </p:cNvSpPr>
          <p:nvPr>
            <p:ph type="ctrTitle"/>
          </p:nvPr>
        </p:nvSpPr>
        <p:spPr>
          <a:xfrm>
            <a:off x="157845" y="2205339"/>
            <a:ext cx="8828307" cy="1152525"/>
          </a:xfrm>
        </p:spPr>
        <p:txBody>
          <a:bodyPr/>
          <a:lstStyle/>
          <a:p>
            <a:r>
              <a:rPr kumimoji="1" lang="en-US" altLang="ja-JP" sz="2800" b="1" dirty="0">
                <a:latin typeface="+mj-lt"/>
              </a:rPr>
              <a:t>School of Agriculture, </a:t>
            </a:r>
            <a:r>
              <a:rPr kumimoji="1" lang="en-US" sz="2800" b="1" dirty="0">
                <a:latin typeface="+mj-lt"/>
              </a:rPr>
              <a:t>Hokkaido University : </a:t>
            </a:r>
            <a:br>
              <a:rPr kumimoji="1" lang="en-US" sz="2800" b="1" dirty="0">
                <a:latin typeface="+mj-lt"/>
              </a:rPr>
            </a:br>
            <a:r>
              <a:rPr kumimoji="1" lang="en-US" sz="2800" b="1" dirty="0">
                <a:latin typeface="+mj-lt"/>
              </a:rPr>
              <a:t>Our 140 Years of History and Our Future to Come </a:t>
            </a:r>
          </a:p>
        </p:txBody>
      </p:sp>
    </p:spTree>
    <p:extLst>
      <p:ext uri="{BB962C8B-B14F-4D97-AF65-F5344CB8AC3E}">
        <p14:creationId xmlns:p14="http://schemas.microsoft.com/office/powerpoint/2010/main" val="3701608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891ED10A-5A37-405A-BA54-6955AF8916E0}"/>
              </a:ext>
            </a:extLst>
          </p:cNvPr>
          <p:cNvSpPr>
            <a:spLocks noGrp="1"/>
          </p:cNvSpPr>
          <p:nvPr>
            <p:ph type="title"/>
          </p:nvPr>
        </p:nvSpPr>
        <p:spPr/>
        <p:txBody>
          <a:bodyPr/>
          <a:lstStyle/>
          <a:p>
            <a:pPr rtl="0" fontAlgn="base"/>
            <a:r>
              <a:rPr kumimoji="1" lang="en-US" b="1" dirty="0">
                <a:solidFill>
                  <a:srgbClr val="FFFFFF"/>
                </a:solidFill>
                <a:ea typeface="游ゴシック" panose="020B0400000000000000" pitchFamily="50" charset="-128"/>
                <a:cs typeface="Meiryo UI" panose="020B0604030504040204" pitchFamily="50" charset="-128"/>
              </a:rPr>
              <a:t>Issues for agriculture in the 21st century</a:t>
            </a:r>
          </a:p>
        </p:txBody>
      </p:sp>
      <p:sp>
        <p:nvSpPr>
          <p:cNvPr id="3" name="正方形/長方形 2"/>
          <p:cNvSpPr/>
          <p:nvPr/>
        </p:nvSpPr>
        <p:spPr>
          <a:xfrm>
            <a:off x="0" y="1105694"/>
            <a:ext cx="9144000" cy="461665"/>
          </a:xfrm>
          <a:prstGeom prst="rect">
            <a:avLst/>
          </a:prstGeom>
        </p:spPr>
        <p:txBody>
          <a:bodyPr wrap="square">
            <a:spAutoFit/>
          </a:bodyPr>
          <a:lstStyle/>
          <a:p>
            <a:pPr algn="ctr"/>
            <a:r>
              <a:rPr lang="en-US" sz="2400" b="1" dirty="0">
                <a:latin typeface="游ゴシック" panose="020B0400000000000000" pitchFamily="50" charset="-128"/>
                <a:ea typeface="游ゴシック" panose="020B0400000000000000" pitchFamily="50" charset="-128"/>
                <a:cs typeface="Meiryo UI" panose="020B0604030504040204" pitchFamily="50" charset="-128"/>
              </a:rPr>
              <a:t>Food, water, environment, energy: </a:t>
            </a:r>
            <a:r>
              <a:rPr lang="en-US" sz="2400"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Can humanity survive?</a:t>
            </a:r>
          </a:p>
        </p:txBody>
      </p:sp>
      <p:sp>
        <p:nvSpPr>
          <p:cNvPr id="5" name="正方形/長方形 4"/>
          <p:cNvSpPr/>
          <p:nvPr/>
        </p:nvSpPr>
        <p:spPr>
          <a:xfrm>
            <a:off x="107504" y="2235056"/>
            <a:ext cx="8928992" cy="3016210"/>
          </a:xfrm>
          <a:prstGeom prst="rect">
            <a:avLst/>
          </a:prstGeom>
        </p:spPr>
        <p:txBody>
          <a:bodyPr wrap="square">
            <a:spAutoFit/>
          </a:bodyPr>
          <a:lstStyle/>
          <a:p>
            <a:pPr marL="180000" indent="-187200" algn="l">
              <a:spcAft>
                <a:spcPts val="1200"/>
              </a:spcAft>
              <a:buFont typeface="Arial"/>
              <a:buChar char="•"/>
            </a:pPr>
            <a:r>
              <a:rPr lang="en-US" sz="2000" b="1" dirty="0">
                <a:latin typeface="游ゴシック" panose="020B0400000000000000" pitchFamily="50" charset="-128"/>
                <a:ea typeface="游ゴシック" panose="020B0400000000000000" pitchFamily="50" charset="-128"/>
                <a:cs typeface="Meiryo UI" panose="020B0604030504040204" pitchFamily="50" charset="-128"/>
              </a:rPr>
              <a:t>Japan's food self-sufficiency rate: 38% (lowest among developed countries)　</a:t>
            </a:r>
          </a:p>
          <a:p>
            <a:pPr marL="180000" indent="-187200" algn="l">
              <a:spcAft>
                <a:spcPts val="1200"/>
              </a:spcAft>
              <a:buFont typeface="Arial"/>
              <a:buChar char="•"/>
            </a:pPr>
            <a:r>
              <a:rPr lang="en-US" sz="2000" b="1" dirty="0">
                <a:latin typeface="游ゴシック" panose="020B0400000000000000" pitchFamily="50" charset="-128"/>
                <a:ea typeface="游ゴシック" panose="020B0400000000000000" pitchFamily="50" charset="-128"/>
                <a:cs typeface="Meiryo UI" panose="020B0604030504040204" pitchFamily="50" charset="-128"/>
              </a:rPr>
              <a:t>Global climate change, water depletion</a:t>
            </a:r>
          </a:p>
          <a:p>
            <a:pPr marL="180000" indent="-187200" algn="l">
              <a:spcAft>
                <a:spcPts val="1200"/>
              </a:spcAft>
              <a:buFont typeface="Arial"/>
              <a:buChar char="•"/>
            </a:pPr>
            <a:r>
              <a:rPr lang="en-US" sz="2000" b="1" dirty="0">
                <a:latin typeface="游ゴシック" panose="020B0400000000000000" pitchFamily="50" charset="-128"/>
                <a:ea typeface="游ゴシック" panose="020B0400000000000000" pitchFamily="50" charset="-128"/>
                <a:cs typeface="Meiryo UI" panose="020B0604030504040204" pitchFamily="50" charset="-128"/>
              </a:rPr>
              <a:t>Energy crisis: Biofuels (energy vs. food)</a:t>
            </a:r>
          </a:p>
          <a:p>
            <a:pPr marL="180000" indent="-187200" algn="l">
              <a:spcAft>
                <a:spcPts val="1200"/>
              </a:spcAft>
              <a:buFont typeface="Arial"/>
              <a:buChar char="•"/>
            </a:pPr>
            <a:r>
              <a:rPr lang="en-US" sz="2000" b="1" dirty="0">
                <a:latin typeface="游ゴシック" panose="020B0400000000000000" pitchFamily="50" charset="-128"/>
                <a:ea typeface="游ゴシック" panose="020B0400000000000000" pitchFamily="50" charset="-128"/>
                <a:cs typeface="Meiryo UI" panose="020B0604030504040204" pitchFamily="50" charset="-128"/>
              </a:rPr>
              <a:t>Society at risk: All areas (failing administrative/financial systems, food crisis, economic/social fluctuations, deteriorating health and hygiene, infectious diseases, depletion of water and energy resources, giant natural disasters, radioactive pollution, etc.)</a:t>
            </a:r>
          </a:p>
        </p:txBody>
      </p:sp>
    </p:spTree>
    <p:extLst>
      <p:ext uri="{BB962C8B-B14F-4D97-AF65-F5344CB8AC3E}">
        <p14:creationId xmlns:p14="http://schemas.microsoft.com/office/powerpoint/2010/main" val="2873660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2A5DA1-6CA5-429B-8606-4F3C2A7E77C2}"/>
              </a:ext>
            </a:extLst>
          </p:cNvPr>
          <p:cNvSpPr>
            <a:spLocks noGrp="1"/>
          </p:cNvSpPr>
          <p:nvPr>
            <p:ph type="title"/>
          </p:nvPr>
        </p:nvSpPr>
        <p:spPr/>
        <p:txBody>
          <a:bodyPr/>
          <a:lstStyle/>
          <a:p>
            <a:pPr rtl="0" fontAlgn="base"/>
            <a:r>
              <a:rPr kumimoji="1" lang="en-US" b="1" dirty="0">
                <a:solidFill>
                  <a:srgbClr val="FFFFFF"/>
                </a:solidFill>
                <a:ea typeface="游ゴシック" panose="020B0400000000000000" pitchFamily="50" charset="-128"/>
                <a:cs typeface="Meiryo UI" panose="020B0604030504040204" pitchFamily="50" charset="-128"/>
              </a:rPr>
              <a:t>School of Agriculture Now</a:t>
            </a:r>
          </a:p>
        </p:txBody>
      </p:sp>
      <p:sp>
        <p:nvSpPr>
          <p:cNvPr id="5" name="二等辺三角形 4"/>
          <p:cNvSpPr/>
          <p:nvPr/>
        </p:nvSpPr>
        <p:spPr>
          <a:xfrm>
            <a:off x="1473636" y="1788270"/>
            <a:ext cx="4282281" cy="3406775"/>
          </a:xfrm>
          <a:prstGeom prst="triangle">
            <a:avLst/>
          </a:prstGeom>
          <a:noFill/>
          <a:ln w="1270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dirty="0">
              <a:latin typeface="游ゴシック" panose="020B0400000000000000" pitchFamily="50" charset="-128"/>
              <a:ea typeface="游ゴシック" panose="020B0400000000000000" pitchFamily="50" charset="-128"/>
            </a:endParaRPr>
          </a:p>
        </p:txBody>
      </p:sp>
      <p:sp>
        <p:nvSpPr>
          <p:cNvPr id="6" name="円/楕円 5"/>
          <p:cNvSpPr/>
          <p:nvPr/>
        </p:nvSpPr>
        <p:spPr>
          <a:xfrm>
            <a:off x="4646102" y="3861048"/>
            <a:ext cx="2122644" cy="2013314"/>
          </a:xfrm>
          <a:prstGeom prst="ellipse">
            <a:avLst/>
          </a:prstGeom>
          <a:solidFill>
            <a:schemeClr val="accent1">
              <a:lumMod val="75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0" tIns="36000" rIns="0" bIns="36000" anchor="ctr">
            <a:noAutofit/>
          </a:bodyPr>
          <a:lstStyle/>
          <a:p>
            <a:pPr algn="ctr" fontAlgn="auto">
              <a:spcBef>
                <a:spcPts val="0"/>
              </a:spcBef>
              <a:spcAft>
                <a:spcPts val="0"/>
              </a:spcAft>
              <a:defRPr/>
            </a:pPr>
            <a:r>
              <a:rPr lang="en-US" b="1" dirty="0">
                <a:solidFill>
                  <a:schemeClr val="bg1"/>
                </a:solidFill>
                <a:effectLst>
                  <a:outerShdw blurRad="50800" dist="38100" dir="2700000" algn="tl" rotWithShape="0">
                    <a:prstClr val="black">
                      <a:alpha val="40000"/>
                    </a:prstClr>
                  </a:outerShdw>
                </a:effectLst>
                <a:latin typeface="游ゴシック" panose="020B0400000000000000" pitchFamily="50" charset="-128"/>
                <a:ea typeface="游ゴシック" panose="020B0400000000000000" pitchFamily="50" charset="-128"/>
                <a:cs typeface="Meiryo UI" panose="020B0604030504040204" pitchFamily="50" charset="-128"/>
              </a:rPr>
              <a:t>Graduate School of Agriculture</a:t>
            </a:r>
          </a:p>
          <a:p>
            <a:pPr algn="ctr" fontAlgn="auto">
              <a:spcBef>
                <a:spcPts val="0"/>
              </a:spcBef>
              <a:spcAft>
                <a:spcPts val="0"/>
              </a:spcAft>
              <a:defRPr/>
            </a:pPr>
            <a:r>
              <a:rPr lang="en-US" b="1" dirty="0">
                <a:solidFill>
                  <a:schemeClr val="bg1"/>
                </a:solidFill>
                <a:effectLst>
                  <a:outerShdw blurRad="50800" dist="38100" dir="2700000" algn="tl" rotWithShape="0">
                    <a:prstClr val="black">
                      <a:alpha val="40000"/>
                    </a:prstClr>
                  </a:outerShdw>
                </a:effectLst>
                <a:latin typeface="游ゴシック" panose="020B0400000000000000" pitchFamily="50" charset="-128"/>
                <a:ea typeface="游ゴシック" panose="020B0400000000000000" pitchFamily="50" charset="-128"/>
                <a:cs typeface="Meiryo UI" panose="020B0604030504040204" pitchFamily="50" charset="-128"/>
              </a:rPr>
              <a:t>(Graduate students)</a:t>
            </a:r>
          </a:p>
        </p:txBody>
      </p:sp>
      <p:sp>
        <p:nvSpPr>
          <p:cNvPr id="7" name="円/楕円 6"/>
          <p:cNvSpPr/>
          <p:nvPr/>
        </p:nvSpPr>
        <p:spPr>
          <a:xfrm>
            <a:off x="305614" y="3861048"/>
            <a:ext cx="2134606" cy="2023410"/>
          </a:xfrm>
          <a:prstGeom prst="ellipse">
            <a:avLst/>
          </a:prstGeom>
          <a:solidFill>
            <a:srgbClr val="006600"/>
          </a:solidFill>
          <a:ln>
            <a:solidFill>
              <a:srgbClr val="003300"/>
            </a:solidFill>
          </a:ln>
        </p:spPr>
        <p:style>
          <a:lnRef idx="1">
            <a:schemeClr val="accent1"/>
          </a:lnRef>
          <a:fillRef idx="3">
            <a:schemeClr val="accent1"/>
          </a:fillRef>
          <a:effectRef idx="2">
            <a:schemeClr val="accent1"/>
          </a:effectRef>
          <a:fontRef idx="minor">
            <a:schemeClr val="lt1"/>
          </a:fontRef>
        </p:style>
        <p:txBody>
          <a:bodyPr lIns="0" tIns="36000" rIns="0" bIns="36000" anchor="ctr"/>
          <a:lstStyle/>
          <a:p>
            <a:pPr algn="ctr" fontAlgn="auto">
              <a:spcBef>
                <a:spcPts val="0"/>
              </a:spcBef>
              <a:spcAft>
                <a:spcPts val="0"/>
              </a:spcAft>
              <a:defRPr/>
            </a:pPr>
            <a:r>
              <a:rPr lang="en-US" b="1" dirty="0">
                <a:solidFill>
                  <a:schemeClr val="bg1"/>
                </a:solidFill>
                <a:effectLst>
                  <a:outerShdw blurRad="50800" dist="38100" dir="2700000" algn="tl" rotWithShape="0">
                    <a:prstClr val="black">
                      <a:alpha val="40000"/>
                    </a:prstClr>
                  </a:outerShdw>
                </a:effectLst>
                <a:latin typeface="游ゴシック" panose="020B0400000000000000" pitchFamily="50" charset="-128"/>
                <a:ea typeface="游ゴシック" panose="020B0400000000000000" pitchFamily="50" charset="-128"/>
                <a:cs typeface="Meiryo UI" panose="020B0604030504040204" pitchFamily="50" charset="-128"/>
              </a:rPr>
              <a:t>School of Agriculture</a:t>
            </a:r>
          </a:p>
          <a:p>
            <a:pPr algn="ctr" fontAlgn="auto">
              <a:spcBef>
                <a:spcPts val="0"/>
              </a:spcBef>
              <a:spcAft>
                <a:spcPts val="0"/>
              </a:spcAft>
              <a:defRPr/>
            </a:pPr>
            <a:r>
              <a:rPr lang="en-US" b="1" dirty="0">
                <a:solidFill>
                  <a:schemeClr val="bg1"/>
                </a:solidFill>
                <a:effectLst>
                  <a:outerShdw blurRad="50800" dist="38100" dir="2700000" algn="tl" rotWithShape="0">
                    <a:prstClr val="black">
                      <a:alpha val="40000"/>
                    </a:prstClr>
                  </a:outerShdw>
                </a:effectLst>
                <a:latin typeface="游ゴシック" panose="020B0400000000000000" pitchFamily="50" charset="-128"/>
                <a:ea typeface="游ゴシック" panose="020B0400000000000000" pitchFamily="50" charset="-128"/>
                <a:cs typeface="Meiryo UI" panose="020B0604030504040204" pitchFamily="50" charset="-128"/>
              </a:rPr>
              <a:t>(Undergraduates)</a:t>
            </a:r>
          </a:p>
        </p:txBody>
      </p:sp>
      <p:sp>
        <p:nvSpPr>
          <p:cNvPr id="8" name="円/楕円 7"/>
          <p:cNvSpPr/>
          <p:nvPr/>
        </p:nvSpPr>
        <p:spPr>
          <a:xfrm>
            <a:off x="2602771" y="744250"/>
            <a:ext cx="2132575" cy="2021885"/>
          </a:xfrm>
          <a:prstGeom prst="ellipse">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eiryo UI" panose="020B0604030504040204" pitchFamily="50" charset="-128"/>
              </a:rPr>
              <a:t>Research Faculty of Agriculture</a:t>
            </a:r>
          </a:p>
          <a:p>
            <a:pPr algn="ctr" fontAlgn="auto">
              <a:spcBef>
                <a:spcPts val="0"/>
              </a:spcBef>
              <a:spcAft>
                <a:spcPts val="0"/>
              </a:spcAft>
              <a:defRPr/>
            </a:pPr>
            <a:r>
              <a:rPr lang="en-US"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eiryo UI" panose="020B0604030504040204" pitchFamily="50" charset="-128"/>
              </a:rPr>
              <a:t>(Faculty)</a:t>
            </a:r>
          </a:p>
        </p:txBody>
      </p:sp>
      <p:sp>
        <p:nvSpPr>
          <p:cNvPr id="9" name="テキスト ボックス 13"/>
          <p:cNvSpPr txBox="1">
            <a:spLocks noChangeArrowheads="1"/>
          </p:cNvSpPr>
          <p:nvPr/>
        </p:nvSpPr>
        <p:spPr bwMode="auto">
          <a:xfrm>
            <a:off x="2530165" y="2968481"/>
            <a:ext cx="2186299" cy="2246769"/>
          </a:xfrm>
          <a:prstGeom prst="rect">
            <a:avLst/>
          </a:prstGeom>
          <a:noFill/>
          <a:ln w="9525">
            <a:noFill/>
            <a:miter lim="800000"/>
            <a:headEnd/>
            <a:tailEnd/>
          </a:ln>
        </p:spPr>
        <p:txBody>
          <a:bodyPr wrap="square">
            <a:prstTxWarp prst="textNoShape">
              <a:avLst/>
            </a:prstTxWarp>
            <a:spAutoFit/>
          </a:bodyPr>
          <a:lstStyle/>
          <a:p>
            <a:pPr algn="ctr"/>
            <a:r>
              <a:rPr lang="en-US" sz="1400"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Principle of agricultural studies:</a:t>
            </a:r>
          </a:p>
          <a:p>
            <a:pPr algn="ctr"/>
            <a:r>
              <a:rPr lang="en-US" sz="1400"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Common awareness</a:t>
            </a:r>
          </a:p>
          <a:p>
            <a:pPr algn="ctr"/>
            <a:r>
              <a:rPr lang="en-US" sz="1400"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"Contributing to sustainable human prosperity through the establishment of infrastructure for survival based on the biosphere"</a:t>
            </a:r>
          </a:p>
        </p:txBody>
      </p:sp>
      <p:sp>
        <p:nvSpPr>
          <p:cNvPr id="12" name="雲 11"/>
          <p:cNvSpPr/>
          <p:nvPr/>
        </p:nvSpPr>
        <p:spPr bwMode="auto">
          <a:xfrm>
            <a:off x="5094566" y="1068025"/>
            <a:ext cx="3879986" cy="2675975"/>
          </a:xfrm>
          <a:prstGeom prst="cloud">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1" name="テキスト ボックス 10"/>
          <p:cNvSpPr txBox="1"/>
          <p:nvPr/>
        </p:nvSpPr>
        <p:spPr>
          <a:xfrm>
            <a:off x="5813005" y="1484784"/>
            <a:ext cx="2736304" cy="1815882"/>
          </a:xfrm>
          <a:prstGeom prst="rect">
            <a:avLst/>
          </a:prstGeom>
          <a:noFill/>
        </p:spPr>
        <p:txBody>
          <a:bodyPr wrap="square" rtlCol="0">
            <a:spAutoFit/>
          </a:bodyPr>
          <a:lstStyle/>
          <a:p>
            <a:pPr algn="l"/>
            <a:r>
              <a:rPr lang="en-US" sz="1600" b="1" dirty="0">
                <a:latin typeface="游ゴシック" panose="020B0400000000000000" pitchFamily="50" charset="-128"/>
                <a:ea typeface="游ゴシック" panose="020B0400000000000000" pitchFamily="50" charset="-128"/>
                <a:cs typeface="Meiryo UI" panose="020B0604030504040204" pitchFamily="50" charset="-128"/>
              </a:rPr>
              <a:t>The ultimate mission of agricultural studies now:</a:t>
            </a:r>
          </a:p>
          <a:p>
            <a:pPr algn="l"/>
            <a:r>
              <a:rPr lang="en-US" sz="1600"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"Establish sustainable food production technology to nourish the rapidly increasing global population"</a:t>
            </a:r>
          </a:p>
        </p:txBody>
      </p:sp>
    </p:spTree>
    <p:extLst>
      <p:ext uri="{BB962C8B-B14F-4D97-AF65-F5344CB8AC3E}">
        <p14:creationId xmlns:p14="http://schemas.microsoft.com/office/powerpoint/2010/main" val="1860335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B86814-5D60-470C-9B99-10F5E68AD6D7}"/>
              </a:ext>
            </a:extLst>
          </p:cNvPr>
          <p:cNvSpPr>
            <a:spLocks noGrp="1"/>
          </p:cNvSpPr>
          <p:nvPr>
            <p:ph type="title"/>
          </p:nvPr>
        </p:nvSpPr>
        <p:spPr/>
        <p:txBody>
          <a:bodyPr/>
          <a:lstStyle/>
          <a:p>
            <a:pPr rtl="0" fontAlgn="base"/>
            <a:r>
              <a:rPr kumimoji="1" lang="en-US" b="1" dirty="0">
                <a:solidFill>
                  <a:srgbClr val="FFFFFF"/>
                </a:solidFill>
                <a:ea typeface="游ゴシック" panose="020B0400000000000000" pitchFamily="50" charset="-128"/>
                <a:cs typeface="Meiryo UI" panose="020B0604030504040204" pitchFamily="50" charset="-128"/>
              </a:rPr>
              <a:t>School of Agriculture Now</a:t>
            </a:r>
          </a:p>
        </p:txBody>
      </p:sp>
      <p:sp>
        <p:nvSpPr>
          <p:cNvPr id="13" name="テキスト ボックス 12"/>
          <p:cNvSpPr txBox="1"/>
          <p:nvPr/>
        </p:nvSpPr>
        <p:spPr>
          <a:xfrm>
            <a:off x="179512" y="755236"/>
            <a:ext cx="8784976" cy="772199"/>
          </a:xfrm>
          <a:prstGeom prst="rect">
            <a:avLst/>
          </a:prstGeom>
          <a:noFill/>
        </p:spPr>
        <p:txBody>
          <a:bodyPr wrap="square" rtlCol="0">
            <a:spAutoFit/>
          </a:bodyPr>
          <a:lstStyle/>
          <a:p>
            <a:pPr algn="l">
              <a:lnSpc>
                <a:spcPts val="2400"/>
              </a:lnSpc>
              <a:spcAft>
                <a:spcPts val="600"/>
              </a:spcAft>
            </a:pPr>
            <a:r>
              <a:rPr lang="en-US"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Principle: Contributing to sustainable human prosperity through the establishment of infrastructure for survival based on the biosphere</a:t>
            </a:r>
          </a:p>
          <a:p>
            <a:pPr algn="l">
              <a:lnSpc>
                <a:spcPts val="2400"/>
              </a:lnSpc>
              <a:spcAft>
                <a:spcPts val="600"/>
              </a:spcAft>
            </a:pPr>
            <a:r>
              <a:rPr kumimoji="1" lang="en-US"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Urgent mission</a:t>
            </a:r>
            <a:r>
              <a:rPr lang="en-US"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 Establishing sustainable food production technology to nourish the rapidly increasing global population</a:t>
            </a:r>
          </a:p>
        </p:txBody>
      </p:sp>
      <p:grpSp>
        <p:nvGrpSpPr>
          <p:cNvPr id="14" name="グループ化 9"/>
          <p:cNvGrpSpPr/>
          <p:nvPr/>
        </p:nvGrpSpPr>
        <p:grpSpPr>
          <a:xfrm>
            <a:off x="1514475" y="2969977"/>
            <a:ext cx="5904000" cy="1431071"/>
            <a:chOff x="1990781" y="3140106"/>
            <a:chExt cx="5904000" cy="1431071"/>
          </a:xfrm>
        </p:grpSpPr>
        <p:sp>
          <p:nvSpPr>
            <p:cNvPr id="15" name="台形 14"/>
            <p:cNvSpPr/>
            <p:nvPr/>
          </p:nvSpPr>
          <p:spPr>
            <a:xfrm>
              <a:off x="1990781" y="4031177"/>
              <a:ext cx="5904000" cy="540000"/>
            </a:xfrm>
            <a:prstGeom prst="trapezoid">
              <a:avLst/>
            </a:prstGeom>
            <a:solidFill>
              <a:srgbClr val="65D7FF"/>
            </a:solidFill>
            <a:ln>
              <a:solidFill>
                <a:schemeClr val="bg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2000" b="1" dirty="0">
                  <a:solidFill>
                    <a:schemeClr val="bg1"/>
                  </a:solidFill>
                  <a:effectLst>
                    <a:outerShdw blurRad="50800" dist="38100" dir="2700000" algn="tl" rotWithShape="0">
                      <a:prstClr val="black">
                        <a:alpha val="40000"/>
                      </a:prstClr>
                    </a:outerShdw>
                  </a:effectLst>
                  <a:latin typeface="游ゴシック" panose="020B0400000000000000" pitchFamily="50" charset="-128"/>
                  <a:ea typeface="游ゴシック" panose="020B0400000000000000" pitchFamily="50" charset="-128"/>
                  <a:cs typeface="Meiryo UI" panose="020B0604030504040204" pitchFamily="50" charset="-128"/>
                </a:rPr>
                <a:t>Basic bioscience</a:t>
              </a:r>
            </a:p>
          </p:txBody>
        </p:sp>
        <p:sp>
          <p:nvSpPr>
            <p:cNvPr id="16" name="正方形/長方形 15"/>
            <p:cNvSpPr/>
            <p:nvPr/>
          </p:nvSpPr>
          <p:spPr>
            <a:xfrm>
              <a:off x="2124131" y="3140117"/>
              <a:ext cx="1872000" cy="900000"/>
            </a:xfrm>
            <a:prstGeom prst="rect">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50800" dist="38100" dir="2700000" algn="tl" rotWithShape="0">
                      <a:prstClr val="black">
                        <a:alpha val="40000"/>
                      </a:prstClr>
                    </a:outerShdw>
                  </a:effectLst>
                  <a:latin typeface="游ゴシック" panose="020B0400000000000000" pitchFamily="50" charset="-128"/>
                  <a:ea typeface="游ゴシック" panose="020B0400000000000000" pitchFamily="50" charset="-128"/>
                  <a:cs typeface="Meiryo UI" panose="020B0604030504040204" pitchFamily="50" charset="-128"/>
                </a:rPr>
                <a:t>Food production</a:t>
              </a:r>
            </a:p>
          </p:txBody>
        </p:sp>
        <p:sp>
          <p:nvSpPr>
            <p:cNvPr id="17" name="正方形/長方形 16"/>
            <p:cNvSpPr/>
            <p:nvPr/>
          </p:nvSpPr>
          <p:spPr>
            <a:xfrm>
              <a:off x="5886591" y="3140112"/>
              <a:ext cx="1872000" cy="900000"/>
            </a:xfrm>
            <a:prstGeom prst="rect">
              <a:avLst/>
            </a:prstGeom>
            <a:solidFill>
              <a:srgbClr val="0000CC"/>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b="1" dirty="0">
                  <a:solidFill>
                    <a:schemeClr val="bg1"/>
                  </a:solidFill>
                  <a:effectLst>
                    <a:outerShdw blurRad="50800" dist="38100" dir="2700000" algn="tl" rotWithShape="0">
                      <a:prstClr val="black">
                        <a:alpha val="40000"/>
                      </a:prstClr>
                    </a:outerShdw>
                  </a:effectLst>
                  <a:latin typeface="游ゴシック" panose="020B0400000000000000" pitchFamily="50" charset="-128"/>
                  <a:ea typeface="游ゴシック" panose="020B0400000000000000" pitchFamily="50" charset="-128"/>
                  <a:cs typeface="Meiryo UI" panose="020B0604030504040204" pitchFamily="50" charset="-128"/>
                </a:rPr>
                <a:t>Food logistics/use</a:t>
              </a:r>
            </a:p>
          </p:txBody>
        </p:sp>
        <p:sp>
          <p:nvSpPr>
            <p:cNvPr id="18" name="正方形/長方形 17"/>
            <p:cNvSpPr/>
            <p:nvPr/>
          </p:nvSpPr>
          <p:spPr>
            <a:xfrm>
              <a:off x="4005352" y="3140106"/>
              <a:ext cx="1872000" cy="900000"/>
            </a:xfrm>
            <a:prstGeom prst="rect">
              <a:avLst/>
            </a:prstGeom>
            <a:solidFill>
              <a:srgbClr val="00B05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2000" b="1" dirty="0">
                  <a:solidFill>
                    <a:schemeClr val="bg1"/>
                  </a:solidFill>
                  <a:effectLst>
                    <a:outerShdw blurRad="50800" dist="38100" dir="2700000" algn="tl" rotWithShape="0">
                      <a:prstClr val="black">
                        <a:alpha val="40000"/>
                      </a:prstClr>
                    </a:outerShdw>
                  </a:effectLst>
                  <a:latin typeface="游ゴシック" panose="020B0400000000000000" pitchFamily="50" charset="-128"/>
                  <a:ea typeface="游ゴシック" panose="020B0400000000000000" pitchFamily="50" charset="-128"/>
                  <a:cs typeface="Meiryo UI" panose="020B0604030504040204" pitchFamily="50" charset="-128"/>
                </a:rPr>
                <a:t>Environment</a:t>
              </a:r>
            </a:p>
          </p:txBody>
        </p:sp>
      </p:grpSp>
      <p:sp>
        <p:nvSpPr>
          <p:cNvPr id="26" name="テキスト ボックス 25"/>
          <p:cNvSpPr txBox="1"/>
          <p:nvPr/>
        </p:nvSpPr>
        <p:spPr>
          <a:xfrm>
            <a:off x="1066800" y="4648200"/>
            <a:ext cx="6673552" cy="1573701"/>
          </a:xfrm>
          <a:prstGeom prst="rect">
            <a:avLst/>
          </a:prstGeom>
          <a:noFill/>
        </p:spPr>
        <p:txBody>
          <a:bodyPr wrap="square" rtlCol="0">
            <a:spAutoFit/>
          </a:bodyPr>
          <a:lstStyle/>
          <a:p>
            <a:pPr marL="180000" indent="-187200" algn="l">
              <a:lnSpc>
                <a:spcPts val="2160"/>
              </a:lnSpc>
              <a:spcAft>
                <a:spcPts val="600"/>
              </a:spcAft>
              <a:buFont typeface="Arial"/>
              <a:buChar char="•"/>
            </a:pPr>
            <a:r>
              <a:rPr lang="en-US"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These areas are closely related</a:t>
            </a:r>
            <a:r>
              <a:rPr lang="en-US" b="1" dirty="0">
                <a:latin typeface="游ゴシック" panose="020B0400000000000000" pitchFamily="50" charset="-128"/>
                <a:ea typeface="游ゴシック" panose="020B0400000000000000" pitchFamily="50" charset="-128"/>
                <a:cs typeface="Meiryo UI" panose="020B0604030504040204" pitchFamily="50" charset="-128"/>
              </a:rPr>
              <a:t>; the issues above can be resolved only when they are integrated in practice.</a:t>
            </a:r>
          </a:p>
          <a:p>
            <a:pPr marL="180000" indent="-187200" algn="l">
              <a:lnSpc>
                <a:spcPts val="2160"/>
              </a:lnSpc>
              <a:spcAft>
                <a:spcPts val="600"/>
              </a:spcAft>
              <a:buFont typeface="Arial"/>
              <a:buChar char="•"/>
            </a:pPr>
            <a:r>
              <a:rPr lang="en-US" b="1" dirty="0">
                <a:latin typeface="游ゴシック" panose="020B0400000000000000" pitchFamily="50" charset="-128"/>
                <a:ea typeface="游ゴシック" panose="020B0400000000000000" pitchFamily="50" charset="-128"/>
                <a:cs typeface="Meiryo UI" panose="020B0604030504040204" pitchFamily="50" charset="-128"/>
              </a:rPr>
              <a:t>In this way, </a:t>
            </a:r>
            <a:r>
              <a:rPr lang="en-US"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"agricultural studies"</a:t>
            </a:r>
            <a:r>
              <a:rPr lang="en-US" b="1" dirty="0">
                <a:latin typeface="游ゴシック" panose="020B0400000000000000" pitchFamily="50" charset="-128"/>
                <a:ea typeface="游ゴシック" panose="020B0400000000000000" pitchFamily="50" charset="-128"/>
                <a:cs typeface="Meiryo UI" panose="020B0604030504040204" pitchFamily="50" charset="-128"/>
              </a:rPr>
              <a:t> is not limited to agricultural production but </a:t>
            </a:r>
            <a:r>
              <a:rPr lang="en-US"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covers a wide range of related areas as an academic field</a:t>
            </a:r>
            <a:r>
              <a:rPr lang="en-US" b="1" dirty="0">
                <a:latin typeface="游ゴシック" panose="020B0400000000000000" pitchFamily="50" charset="-128"/>
                <a:ea typeface="游ゴシック" panose="020B0400000000000000" pitchFamily="50" charset="-128"/>
                <a:cs typeface="Meiryo UI" panose="020B0604030504040204" pitchFamily="50" charset="-128"/>
              </a:rPr>
              <a:t>.</a:t>
            </a:r>
          </a:p>
        </p:txBody>
      </p:sp>
      <p:sp>
        <p:nvSpPr>
          <p:cNvPr id="12" name="雲 11"/>
          <p:cNvSpPr/>
          <p:nvPr/>
        </p:nvSpPr>
        <p:spPr bwMode="auto">
          <a:xfrm>
            <a:off x="6096000" y="1716524"/>
            <a:ext cx="2652464" cy="1573701"/>
          </a:xfrm>
          <a:prstGeom prst="cloud">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27" name="テキスト ボックス 26"/>
          <p:cNvSpPr txBox="1"/>
          <p:nvPr/>
        </p:nvSpPr>
        <p:spPr>
          <a:xfrm>
            <a:off x="6380541" y="1900551"/>
            <a:ext cx="2243248" cy="646331"/>
          </a:xfrm>
          <a:prstGeom prst="rect">
            <a:avLst/>
          </a:prstGeom>
          <a:noFill/>
        </p:spPr>
        <p:txBody>
          <a:bodyPr wrap="square" rtlCol="0">
            <a:spAutoFit/>
          </a:bodyPr>
          <a:lstStyle/>
          <a:p>
            <a:pPr algn="l"/>
            <a:r>
              <a:rPr kumimoji="1" lang="en-US" b="1" dirty="0">
                <a:latin typeface="游ゴシック" panose="020B0400000000000000" pitchFamily="50" charset="-128"/>
                <a:ea typeface="游ゴシック" panose="020B0400000000000000" pitchFamily="50" charset="-128"/>
                <a:cs typeface="Meiryo UI" panose="020B0604030504040204" pitchFamily="50" charset="-128"/>
              </a:rPr>
              <a:t>Four research fields emphasized</a:t>
            </a:r>
          </a:p>
          <a:p>
            <a:pPr algn="l"/>
            <a:r>
              <a:rPr kumimoji="1" lang="en-US" b="1" dirty="0">
                <a:latin typeface="游ゴシック" panose="020B0400000000000000" pitchFamily="50" charset="-128"/>
                <a:ea typeface="游ゴシック" panose="020B0400000000000000" pitchFamily="50" charset="-128"/>
                <a:cs typeface="Meiryo UI" panose="020B0604030504040204" pitchFamily="50" charset="-128"/>
              </a:rPr>
              <a:t>to respond to issues</a:t>
            </a:r>
          </a:p>
        </p:txBody>
      </p:sp>
    </p:spTree>
    <p:extLst>
      <p:ext uri="{BB962C8B-B14F-4D97-AF65-F5344CB8AC3E}">
        <p14:creationId xmlns:p14="http://schemas.microsoft.com/office/powerpoint/2010/main" val="3907303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0FB1050C-166E-B329-3AF7-520B818D16F0}"/>
              </a:ext>
            </a:extLst>
          </p:cNvPr>
          <p:cNvSpPr>
            <a:spLocks noGrp="1"/>
          </p:cNvSpPr>
          <p:nvPr>
            <p:ph type="body" sz="quarter" idx="10"/>
          </p:nvPr>
        </p:nvSpPr>
        <p:spPr/>
        <p:txBody>
          <a:bodyPr/>
          <a:lstStyle/>
          <a:p>
            <a:r>
              <a:rPr lang="en-US" altLang="ja-JP" dirty="0"/>
              <a:t>2. Organization and Personnel</a:t>
            </a:r>
            <a:endParaRPr lang="ja-JP" altLang="en-US" dirty="0"/>
          </a:p>
        </p:txBody>
      </p:sp>
    </p:spTree>
    <p:extLst>
      <p:ext uri="{BB962C8B-B14F-4D97-AF65-F5344CB8AC3E}">
        <p14:creationId xmlns:p14="http://schemas.microsoft.com/office/powerpoint/2010/main" val="921504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角丸四角形 77">
            <a:extLst>
              <a:ext uri="{FF2B5EF4-FFF2-40B4-BE49-F238E27FC236}">
                <a16:creationId xmlns:a16="http://schemas.microsoft.com/office/drawing/2014/main" id="{AF0661F3-0188-4FC0-B56C-9116B4BFA1BE}"/>
              </a:ext>
            </a:extLst>
          </p:cNvPr>
          <p:cNvSpPr/>
          <p:nvPr/>
        </p:nvSpPr>
        <p:spPr>
          <a:xfrm>
            <a:off x="24500" y="1163582"/>
            <a:ext cx="9094993" cy="3921601"/>
          </a:xfrm>
          <a:prstGeom prst="roundRect">
            <a:avLst>
              <a:gd name="adj" fmla="val 9571"/>
            </a:avLst>
          </a:prstGeom>
          <a:gradFill>
            <a:gsLst>
              <a:gs pos="50000">
                <a:schemeClr val="bg1"/>
              </a:gs>
              <a:gs pos="100000">
                <a:schemeClr val="accent3">
                  <a:lumMod val="35000"/>
                  <a:lumOff val="65000"/>
                </a:schemeClr>
              </a:gs>
              <a:gs pos="0">
                <a:schemeClr val="accent6">
                  <a:lumMod val="35000"/>
                  <a:lumOff val="65000"/>
                </a:schemeClr>
              </a:gs>
            </a:gsLst>
            <a:lin ang="5400000" scaled="0"/>
          </a:gra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dirty="0"/>
              <a:t>　　　　　　　</a:t>
            </a:r>
          </a:p>
        </p:txBody>
      </p:sp>
      <p:sp>
        <p:nvSpPr>
          <p:cNvPr id="3" name="タイトル 2">
            <a:extLst>
              <a:ext uri="{FF2B5EF4-FFF2-40B4-BE49-F238E27FC236}">
                <a16:creationId xmlns:a16="http://schemas.microsoft.com/office/drawing/2014/main" id="{8824C4BE-C2CF-4901-A1A2-9686DC012DD0}"/>
              </a:ext>
            </a:extLst>
          </p:cNvPr>
          <p:cNvSpPr>
            <a:spLocks noGrp="1"/>
          </p:cNvSpPr>
          <p:nvPr>
            <p:ph type="title"/>
          </p:nvPr>
        </p:nvSpPr>
        <p:spPr>
          <a:prstGeom prst="rect">
            <a:avLst/>
          </a:prstGeom>
        </p:spPr>
        <p:txBody>
          <a:bodyPr/>
          <a:lstStyle/>
          <a:p>
            <a:pPr rtl="0" fontAlgn="auto"/>
            <a:r>
              <a:rPr kumimoji="1" lang="en-US" b="1" dirty="0">
                <a:solidFill>
                  <a:schemeClr val="bg1"/>
                </a:solidFill>
                <a:ea typeface="游ゴシック" panose="020B0400000000000000" pitchFamily="50" charset="-128"/>
                <a:cs typeface="Meiryo UI" panose="020B0604030504040204" pitchFamily="50" charset="-128"/>
              </a:rPr>
              <a:t>Changes in the School of Agriculture organization: </a:t>
            </a:r>
            <a:br>
              <a:rPr kumimoji="1" lang="en-US" b="1" dirty="0">
                <a:solidFill>
                  <a:schemeClr val="bg1"/>
                </a:solidFill>
                <a:ea typeface="游ゴシック" panose="020B0400000000000000" pitchFamily="50" charset="-128"/>
                <a:cs typeface="Meiryo UI" panose="020B0604030504040204" pitchFamily="50" charset="-128"/>
              </a:rPr>
            </a:br>
            <a:r>
              <a:rPr kumimoji="1" lang="en-US" b="1" dirty="0">
                <a:solidFill>
                  <a:schemeClr val="bg1"/>
                </a:solidFill>
                <a:ea typeface="游ゴシック" panose="020B0400000000000000" pitchFamily="50" charset="-128"/>
                <a:cs typeface="Meiryo UI" panose="020B0604030504040204" pitchFamily="50" charset="-128"/>
              </a:rPr>
              <a:t> Establishment of majors (1953)</a:t>
            </a:r>
          </a:p>
        </p:txBody>
      </p:sp>
      <p:sp>
        <p:nvSpPr>
          <p:cNvPr id="46" name="テキスト ボックス 45"/>
          <p:cNvSpPr txBox="1"/>
          <p:nvPr/>
        </p:nvSpPr>
        <p:spPr>
          <a:xfrm>
            <a:off x="18958" y="1792514"/>
            <a:ext cx="775829" cy="494729"/>
          </a:xfrm>
          <a:prstGeom prst="rect">
            <a:avLst/>
          </a:prstGeom>
          <a:noFill/>
        </p:spPr>
        <p:txBody>
          <a:bodyPr wrap="square" lIns="78464" tIns="39232" rIns="78464" bIns="39232" rtlCol="0">
            <a:spAutoFit/>
          </a:bodyPr>
          <a:lstStyle/>
          <a:p>
            <a:pPr algn="l" fontAlgn="auto">
              <a:spcBef>
                <a:spcPts val="0"/>
              </a:spcBef>
              <a:spcAft>
                <a:spcPts val="0"/>
              </a:spcAft>
            </a:pPr>
            <a:r>
              <a:rPr lang="en-US" sz="90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Graduate School of Agriculture</a:t>
            </a:r>
          </a:p>
        </p:txBody>
      </p:sp>
      <p:sp>
        <p:nvSpPr>
          <p:cNvPr id="47" name="テキスト ボックス 46"/>
          <p:cNvSpPr txBox="1"/>
          <p:nvPr/>
        </p:nvSpPr>
        <p:spPr>
          <a:xfrm>
            <a:off x="0" y="4168050"/>
            <a:ext cx="858122" cy="387007"/>
          </a:xfrm>
          <a:prstGeom prst="rect">
            <a:avLst/>
          </a:prstGeom>
          <a:noFill/>
        </p:spPr>
        <p:txBody>
          <a:bodyPr wrap="square" lIns="78464" tIns="39232" rIns="78464" bIns="39232" rtlCol="0">
            <a:spAutoFit/>
          </a:bodyPr>
          <a:lstStyle/>
          <a:p>
            <a:pPr algn="l" fontAlgn="auto">
              <a:spcBef>
                <a:spcPts val="0"/>
              </a:spcBef>
              <a:spcAft>
                <a:spcPts val="0"/>
              </a:spcAft>
            </a:pPr>
            <a:r>
              <a:rPr lang="en-US" sz="100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School of Agriculture</a:t>
            </a:r>
          </a:p>
        </p:txBody>
      </p:sp>
      <p:sp>
        <p:nvSpPr>
          <p:cNvPr id="49" name="正方形/長方形 48"/>
          <p:cNvSpPr/>
          <p:nvPr/>
        </p:nvSpPr>
        <p:spPr>
          <a:xfrm>
            <a:off x="2951895" y="4125016"/>
            <a:ext cx="858127" cy="5233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8464" tIns="39232" rIns="78464" bIns="39232" rtlCol="0" anchor="ctr"/>
          <a:lstStyle/>
          <a:p>
            <a:pPr algn="ctr" fontAlgn="auto">
              <a:spcBef>
                <a:spcPts val="0"/>
              </a:spcBef>
              <a:spcAft>
                <a:spcPts val="0"/>
              </a:spcAft>
            </a:pPr>
            <a:endParaRPr lang="ja-JP" altLang="en-US" sz="1477" dirty="0">
              <a:solidFill>
                <a:prstClr val="black"/>
              </a:solidFill>
              <a:latin typeface="游ゴシック" panose="020B0400000000000000" pitchFamily="50" charset="-128"/>
              <a:ea typeface="游ゴシック" panose="020B0400000000000000" pitchFamily="50" charset="-128"/>
              <a:cs typeface="Osaka"/>
            </a:endParaRPr>
          </a:p>
        </p:txBody>
      </p:sp>
      <p:sp>
        <p:nvSpPr>
          <p:cNvPr id="57" name="テキスト ボックス 56"/>
          <p:cNvSpPr txBox="1"/>
          <p:nvPr/>
        </p:nvSpPr>
        <p:spPr>
          <a:xfrm>
            <a:off x="192822" y="1546476"/>
            <a:ext cx="931665" cy="276999"/>
          </a:xfrm>
          <a:prstGeom prst="rect">
            <a:avLst/>
          </a:prstGeom>
          <a:noFill/>
        </p:spPr>
        <p:txBody>
          <a:bodyPr wrap="none" rtlCol="0">
            <a:spAutoFit/>
          </a:bodyPr>
          <a:lstStyle/>
          <a:p>
            <a:pPr algn="l" fontAlgn="auto">
              <a:spcBef>
                <a:spcPts val="0"/>
              </a:spcBef>
              <a:spcAft>
                <a:spcPts val="0"/>
              </a:spcAft>
            </a:pPr>
            <a:r>
              <a:rPr lang="en-US" sz="1200" dirty="0">
                <a:solidFill>
                  <a:srgbClr val="0000FF"/>
                </a:solidFill>
                <a:latin typeface="游ゴシック" panose="020B0400000000000000" pitchFamily="50" charset="-128"/>
                <a:ea typeface="游ゴシック" panose="020B0400000000000000" pitchFamily="50" charset="-128"/>
              </a:rPr>
              <a:t>8 divisions</a:t>
            </a:r>
          </a:p>
        </p:txBody>
      </p:sp>
      <p:cxnSp>
        <p:nvCxnSpPr>
          <p:cNvPr id="60" name="直線コネクタ 59"/>
          <p:cNvCxnSpPr/>
          <p:nvPr/>
        </p:nvCxnSpPr>
        <p:spPr>
          <a:xfrm>
            <a:off x="4535895" y="2276872"/>
            <a:ext cx="0" cy="187200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5463256" y="2293728"/>
            <a:ext cx="0" cy="187200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2186563" y="2276872"/>
            <a:ext cx="0" cy="187200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3383895" y="2276872"/>
            <a:ext cx="0" cy="187200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6433053" y="2293728"/>
            <a:ext cx="0" cy="187200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7379895" y="2286198"/>
            <a:ext cx="0" cy="187200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1124863" y="2276872"/>
            <a:ext cx="0" cy="187200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a:off x="8423895" y="2276872"/>
            <a:ext cx="0" cy="187200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3972" y="3791207"/>
            <a:ext cx="1128835" cy="261610"/>
          </a:xfrm>
          <a:prstGeom prst="rect">
            <a:avLst/>
          </a:prstGeom>
          <a:noFill/>
        </p:spPr>
        <p:txBody>
          <a:bodyPr wrap="none" rtlCol="0">
            <a:spAutoFit/>
          </a:bodyPr>
          <a:lstStyle/>
          <a:p>
            <a:pPr algn="l" fontAlgn="auto">
              <a:spcBef>
                <a:spcPts val="0"/>
              </a:spcBef>
              <a:spcAft>
                <a:spcPts val="0"/>
              </a:spcAft>
            </a:pPr>
            <a:r>
              <a:rPr lang="en-US" sz="1100" dirty="0">
                <a:solidFill>
                  <a:prstClr val="black"/>
                </a:solidFill>
                <a:latin typeface="游ゴシック" panose="020B0400000000000000" pitchFamily="50" charset="-128"/>
                <a:ea typeface="游ゴシック" panose="020B0400000000000000" pitchFamily="50" charset="-128"/>
              </a:rPr>
              <a:t>8 departments</a:t>
            </a:r>
          </a:p>
        </p:txBody>
      </p:sp>
      <p:sp>
        <p:nvSpPr>
          <p:cNvPr id="48" name="正方形/長方形 47"/>
          <p:cNvSpPr/>
          <p:nvPr/>
        </p:nvSpPr>
        <p:spPr>
          <a:xfrm>
            <a:off x="728534" y="4125015"/>
            <a:ext cx="950961" cy="628259"/>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Agronomy</a:t>
            </a:r>
          </a:p>
        </p:txBody>
      </p:sp>
      <p:sp>
        <p:nvSpPr>
          <p:cNvPr id="41" name="正方形/長方形 40"/>
          <p:cNvSpPr/>
          <p:nvPr/>
        </p:nvSpPr>
        <p:spPr>
          <a:xfrm>
            <a:off x="1736109" y="4134248"/>
            <a:ext cx="977848" cy="62825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Agricultural Economics</a:t>
            </a:r>
          </a:p>
        </p:txBody>
      </p:sp>
      <p:sp>
        <p:nvSpPr>
          <p:cNvPr id="50" name="テキスト ボックス 49"/>
          <p:cNvSpPr txBox="1"/>
          <p:nvPr/>
        </p:nvSpPr>
        <p:spPr>
          <a:xfrm>
            <a:off x="2805228" y="4116130"/>
            <a:ext cx="1056099" cy="64602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defPPr>
              <a:defRPr lang="ja-JP"/>
            </a:defPPr>
            <a:lvl1pPr algn="ctr" fontAlgn="auto">
              <a:spcBef>
                <a:spcPts val="0"/>
              </a:spcBef>
              <a:spcAft>
                <a:spcPts val="0"/>
              </a:spcAft>
              <a:defRPr sz="1480" b="1">
                <a:solidFill>
                  <a:schemeClr val="bg1"/>
                </a:solidFill>
                <a:latin typeface="游ゴシック" panose="020B0400000000000000" pitchFamily="50" charset="-128"/>
                <a:ea typeface="游ゴシック" panose="020B0400000000000000"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sz="900" dirty="0">
                <a:effectLst>
                  <a:outerShdw blurRad="38100" dist="38100" dir="2700000" algn="tl">
                    <a:srgbClr val="000000">
                      <a:alpha val="43137"/>
                    </a:srgbClr>
                  </a:outerShdw>
                </a:effectLst>
              </a:rPr>
              <a:t>Department of Agricultural Biology</a:t>
            </a:r>
          </a:p>
        </p:txBody>
      </p:sp>
      <p:sp>
        <p:nvSpPr>
          <p:cNvPr id="51" name="正方形/長方形 50"/>
          <p:cNvSpPr/>
          <p:nvPr/>
        </p:nvSpPr>
        <p:spPr>
          <a:xfrm>
            <a:off x="3970318" y="4125015"/>
            <a:ext cx="998078" cy="62825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ctr" fontAlgn="auto">
              <a:spcBef>
                <a:spcPts val="0"/>
              </a:spcBef>
              <a:spcAft>
                <a:spcPts val="0"/>
              </a:spcAft>
            </a:pPr>
            <a:endPar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Agricultural Chemistry</a:t>
            </a:r>
          </a:p>
          <a:p>
            <a:pPr algn="ctr" fontAlgn="auto">
              <a:spcBef>
                <a:spcPts val="0"/>
              </a:spcBef>
              <a:spcAft>
                <a:spcPts val="0"/>
              </a:spcAft>
            </a:pPr>
            <a:endParaRPr 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43" name="正方形/長方形 42"/>
          <p:cNvSpPr/>
          <p:nvPr/>
        </p:nvSpPr>
        <p:spPr>
          <a:xfrm>
            <a:off x="5057030" y="4125015"/>
            <a:ext cx="851413" cy="62825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Forestry</a:t>
            </a:r>
          </a:p>
        </p:txBody>
      </p:sp>
      <p:sp>
        <p:nvSpPr>
          <p:cNvPr id="45" name="正方形/長方形 44"/>
          <p:cNvSpPr/>
          <p:nvPr/>
        </p:nvSpPr>
        <p:spPr>
          <a:xfrm>
            <a:off x="5965057" y="4134248"/>
            <a:ext cx="916622" cy="61902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Forest Product</a:t>
            </a:r>
          </a:p>
        </p:txBody>
      </p:sp>
      <p:sp>
        <p:nvSpPr>
          <p:cNvPr id="42" name="正方形/長方形 41"/>
          <p:cNvSpPr/>
          <p:nvPr/>
        </p:nvSpPr>
        <p:spPr>
          <a:xfrm>
            <a:off x="6911895" y="4136693"/>
            <a:ext cx="1002127" cy="616580"/>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Animal Science</a:t>
            </a:r>
          </a:p>
        </p:txBody>
      </p:sp>
      <p:sp>
        <p:nvSpPr>
          <p:cNvPr id="44" name="正方形/長方形 43"/>
          <p:cNvSpPr/>
          <p:nvPr/>
        </p:nvSpPr>
        <p:spPr>
          <a:xfrm>
            <a:off x="7980417" y="4134248"/>
            <a:ext cx="1003163" cy="628257"/>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Agricultural Engineering</a:t>
            </a:r>
          </a:p>
        </p:txBody>
      </p:sp>
      <p:sp>
        <p:nvSpPr>
          <p:cNvPr id="36" name="角丸四角形 35"/>
          <p:cNvSpPr/>
          <p:nvPr/>
        </p:nvSpPr>
        <p:spPr>
          <a:xfrm>
            <a:off x="683894" y="1785015"/>
            <a:ext cx="945933" cy="628259"/>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altLang="ja-JP"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a:t>
            </a: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of Agronomy</a:t>
            </a:r>
          </a:p>
        </p:txBody>
      </p:sp>
      <p:sp>
        <p:nvSpPr>
          <p:cNvPr id="38" name="角丸四角形 37"/>
          <p:cNvSpPr/>
          <p:nvPr/>
        </p:nvSpPr>
        <p:spPr>
          <a:xfrm>
            <a:off x="1669274" y="1785016"/>
            <a:ext cx="1049795" cy="628258"/>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Agricultural Economics</a:t>
            </a:r>
          </a:p>
        </p:txBody>
      </p:sp>
      <p:sp>
        <p:nvSpPr>
          <p:cNvPr id="39" name="角丸四角形 38"/>
          <p:cNvSpPr/>
          <p:nvPr/>
        </p:nvSpPr>
        <p:spPr>
          <a:xfrm>
            <a:off x="5111895" y="1785016"/>
            <a:ext cx="842317" cy="628258"/>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Forestry</a:t>
            </a:r>
          </a:p>
        </p:txBody>
      </p:sp>
      <p:sp>
        <p:nvSpPr>
          <p:cNvPr id="40" name="角丸四角形 39"/>
          <p:cNvSpPr/>
          <p:nvPr/>
        </p:nvSpPr>
        <p:spPr>
          <a:xfrm>
            <a:off x="7847895" y="1785016"/>
            <a:ext cx="1127499" cy="628258"/>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Divison </a:t>
            </a: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of Agricultural Engineering</a:t>
            </a:r>
          </a:p>
        </p:txBody>
      </p:sp>
      <p:sp>
        <p:nvSpPr>
          <p:cNvPr id="53" name="角丸四角形 52"/>
          <p:cNvSpPr/>
          <p:nvPr/>
        </p:nvSpPr>
        <p:spPr>
          <a:xfrm>
            <a:off x="2758516" y="1785016"/>
            <a:ext cx="1213305" cy="628258"/>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Agricultural Biology</a:t>
            </a:r>
          </a:p>
        </p:txBody>
      </p:sp>
      <p:sp>
        <p:nvSpPr>
          <p:cNvPr id="54" name="角丸四角形 53"/>
          <p:cNvSpPr/>
          <p:nvPr/>
        </p:nvSpPr>
        <p:spPr>
          <a:xfrm>
            <a:off x="3995895" y="1785016"/>
            <a:ext cx="1101352" cy="628258"/>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Agricultural Chemistry</a:t>
            </a:r>
          </a:p>
        </p:txBody>
      </p:sp>
      <p:sp>
        <p:nvSpPr>
          <p:cNvPr id="55" name="角丸四角形 54"/>
          <p:cNvSpPr/>
          <p:nvPr/>
        </p:nvSpPr>
        <p:spPr>
          <a:xfrm>
            <a:off x="5961473" y="1785016"/>
            <a:ext cx="960882" cy="628258"/>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Forest Products</a:t>
            </a:r>
          </a:p>
        </p:txBody>
      </p:sp>
      <p:sp>
        <p:nvSpPr>
          <p:cNvPr id="56" name="角丸四角形 55"/>
          <p:cNvSpPr/>
          <p:nvPr/>
        </p:nvSpPr>
        <p:spPr>
          <a:xfrm>
            <a:off x="6947895" y="1785016"/>
            <a:ext cx="867970" cy="628258"/>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Animal Science</a:t>
            </a:r>
          </a:p>
        </p:txBody>
      </p:sp>
    </p:spTree>
    <p:extLst>
      <p:ext uri="{BB962C8B-B14F-4D97-AF65-F5344CB8AC3E}">
        <p14:creationId xmlns:p14="http://schemas.microsoft.com/office/powerpoint/2010/main" val="2174244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角丸四角形 78">
            <a:extLst>
              <a:ext uri="{FF2B5EF4-FFF2-40B4-BE49-F238E27FC236}">
                <a16:creationId xmlns:a16="http://schemas.microsoft.com/office/drawing/2014/main" id="{F645988B-7097-4663-81BD-71DF2A7B4856}"/>
              </a:ext>
            </a:extLst>
          </p:cNvPr>
          <p:cNvSpPr/>
          <p:nvPr/>
        </p:nvSpPr>
        <p:spPr>
          <a:xfrm>
            <a:off x="214743" y="4440490"/>
            <a:ext cx="8794864" cy="1690235"/>
          </a:xfrm>
          <a:prstGeom prst="roundRect">
            <a:avLst>
              <a:gd name="adj" fmla="val 2309"/>
            </a:avLst>
          </a:prstGeom>
          <a:solidFill>
            <a:schemeClr val="accent3">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p>
        </p:txBody>
      </p:sp>
      <p:sp>
        <p:nvSpPr>
          <p:cNvPr id="39" name="角丸四角形 78">
            <a:extLst>
              <a:ext uri="{FF2B5EF4-FFF2-40B4-BE49-F238E27FC236}">
                <a16:creationId xmlns:a16="http://schemas.microsoft.com/office/drawing/2014/main" id="{856E2202-ED86-426F-A0DB-935AF2295BDE}"/>
              </a:ext>
            </a:extLst>
          </p:cNvPr>
          <p:cNvSpPr/>
          <p:nvPr/>
        </p:nvSpPr>
        <p:spPr>
          <a:xfrm>
            <a:off x="207004" y="2613188"/>
            <a:ext cx="8794864" cy="1597110"/>
          </a:xfrm>
          <a:prstGeom prst="roundRect">
            <a:avLst>
              <a:gd name="adj" fmla="val 2309"/>
            </a:avLst>
          </a:prstGeom>
          <a:solidFill>
            <a:schemeClr val="accent5">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8" name="角丸四角形 78">
            <a:extLst>
              <a:ext uri="{FF2B5EF4-FFF2-40B4-BE49-F238E27FC236}">
                <a16:creationId xmlns:a16="http://schemas.microsoft.com/office/drawing/2014/main" id="{6CADAA27-AC57-4554-9FDD-2A0DAE492086}"/>
              </a:ext>
            </a:extLst>
          </p:cNvPr>
          <p:cNvSpPr/>
          <p:nvPr/>
        </p:nvSpPr>
        <p:spPr>
          <a:xfrm>
            <a:off x="207004" y="625001"/>
            <a:ext cx="8794864" cy="1781985"/>
          </a:xfrm>
          <a:prstGeom prst="roundRect">
            <a:avLst>
              <a:gd name="adj" fmla="val 2309"/>
            </a:avLst>
          </a:prstGeom>
          <a:solidFill>
            <a:schemeClr val="accent6">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3" name="角丸四角形 12"/>
          <p:cNvSpPr/>
          <p:nvPr/>
        </p:nvSpPr>
        <p:spPr>
          <a:xfrm>
            <a:off x="3580437" y="3131420"/>
            <a:ext cx="1548000" cy="732161"/>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12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Agrobiology</a:t>
            </a:r>
          </a:p>
        </p:txBody>
      </p:sp>
      <p:sp>
        <p:nvSpPr>
          <p:cNvPr id="24" name="正方形/長方形 23"/>
          <p:cNvSpPr/>
          <p:nvPr/>
        </p:nvSpPr>
        <p:spPr>
          <a:xfrm>
            <a:off x="2469628" y="5054186"/>
            <a:ext cx="990526" cy="763124"/>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Agricultural Economics</a:t>
            </a:r>
          </a:p>
        </p:txBody>
      </p:sp>
      <p:sp>
        <p:nvSpPr>
          <p:cNvPr id="25" name="正方形/長方形 24"/>
          <p:cNvSpPr/>
          <p:nvPr/>
        </p:nvSpPr>
        <p:spPr>
          <a:xfrm>
            <a:off x="6941938" y="5054186"/>
            <a:ext cx="868740" cy="763124"/>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Animal Science</a:t>
            </a:r>
          </a:p>
        </p:txBody>
      </p:sp>
      <p:sp>
        <p:nvSpPr>
          <p:cNvPr id="27" name="正方形/長方形 26"/>
          <p:cNvSpPr/>
          <p:nvPr/>
        </p:nvSpPr>
        <p:spPr>
          <a:xfrm>
            <a:off x="5947869" y="5054186"/>
            <a:ext cx="868740" cy="763124"/>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Forest Science</a:t>
            </a:r>
          </a:p>
        </p:txBody>
      </p:sp>
      <p:sp>
        <p:nvSpPr>
          <p:cNvPr id="28" name="正方形/長方形 27"/>
          <p:cNvSpPr/>
          <p:nvPr/>
        </p:nvSpPr>
        <p:spPr>
          <a:xfrm>
            <a:off x="7936007" y="5055916"/>
            <a:ext cx="994662" cy="76139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Agricultural Engineering</a:t>
            </a:r>
          </a:p>
        </p:txBody>
      </p:sp>
      <p:sp>
        <p:nvSpPr>
          <p:cNvPr id="9" name="テキスト ボックス 8"/>
          <p:cNvSpPr txBox="1"/>
          <p:nvPr/>
        </p:nvSpPr>
        <p:spPr>
          <a:xfrm>
            <a:off x="303522" y="1143144"/>
            <a:ext cx="1151829" cy="732163"/>
          </a:xfrm>
          <a:prstGeom prst="rect">
            <a:avLst/>
          </a:prstGeom>
          <a:noFill/>
        </p:spPr>
        <p:txBody>
          <a:bodyPr wrap="square" lIns="85003" tIns="42501" rIns="85003" bIns="42501" rtlCol="0">
            <a:spAutoFit/>
          </a:bodyPr>
          <a:lstStyle/>
          <a:p>
            <a:pPr algn="ctr"/>
            <a:r>
              <a:rPr kumimoji="1" lang="en-US" sz="1400" b="1" dirty="0">
                <a:latin typeface="游ゴシック" panose="020B0400000000000000" pitchFamily="50" charset="-128"/>
                <a:ea typeface="游ゴシック" panose="020B0400000000000000" pitchFamily="50" charset="-128"/>
                <a:cs typeface="Meiryo UI" panose="020B0604030504040204" pitchFamily="50" charset="-128"/>
              </a:rPr>
              <a:t>Research Faculty of Agriculture</a:t>
            </a:r>
          </a:p>
        </p:txBody>
      </p:sp>
      <p:sp>
        <p:nvSpPr>
          <p:cNvPr id="58" name="テキスト ボックス 57"/>
          <p:cNvSpPr txBox="1"/>
          <p:nvPr/>
        </p:nvSpPr>
        <p:spPr>
          <a:xfrm>
            <a:off x="197017" y="5118197"/>
            <a:ext cx="1136305" cy="516719"/>
          </a:xfrm>
          <a:prstGeom prst="rect">
            <a:avLst/>
          </a:prstGeom>
          <a:noFill/>
        </p:spPr>
        <p:txBody>
          <a:bodyPr wrap="square" lIns="85003" tIns="42501" rIns="85003" bIns="42501" rtlCol="0">
            <a:spAutoFit/>
          </a:bodyPr>
          <a:lstStyle/>
          <a:p>
            <a:pPr algn="ctr"/>
            <a:r>
              <a:rPr lang="en-US" sz="1400" b="1" dirty="0">
                <a:latin typeface="游ゴシック" panose="020B0400000000000000" pitchFamily="50" charset="-128"/>
                <a:ea typeface="游ゴシック" panose="020B0400000000000000" pitchFamily="50" charset="-128"/>
                <a:cs typeface="Meiryo UI" panose="020B0604030504040204" pitchFamily="50" charset="-128"/>
              </a:rPr>
              <a:t>School of Agriculture</a:t>
            </a:r>
          </a:p>
        </p:txBody>
      </p:sp>
      <p:sp>
        <p:nvSpPr>
          <p:cNvPr id="59" name="正方形/長方形 58"/>
          <p:cNvSpPr/>
          <p:nvPr/>
        </p:nvSpPr>
        <p:spPr>
          <a:xfrm>
            <a:off x="1333322" y="5055916"/>
            <a:ext cx="990526" cy="76312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Agrobiology and Bioresources</a:t>
            </a:r>
          </a:p>
        </p:txBody>
      </p:sp>
      <p:sp>
        <p:nvSpPr>
          <p:cNvPr id="26" name="正方形/長方形 25"/>
          <p:cNvSpPr/>
          <p:nvPr/>
        </p:nvSpPr>
        <p:spPr>
          <a:xfrm>
            <a:off x="4772620" y="5054186"/>
            <a:ext cx="1031226" cy="763124"/>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Bioscience and Chemistry</a:t>
            </a:r>
          </a:p>
        </p:txBody>
      </p:sp>
      <p:sp>
        <p:nvSpPr>
          <p:cNvPr id="18" name="角丸四角形 17"/>
          <p:cNvSpPr/>
          <p:nvPr/>
        </p:nvSpPr>
        <p:spPr>
          <a:xfrm>
            <a:off x="5360324" y="3131421"/>
            <a:ext cx="1548000" cy="730318"/>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lang="en-US" sz="12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ctr" fontAlgn="auto">
              <a:spcBef>
                <a:spcPts val="0"/>
              </a:spcBef>
              <a:spcAft>
                <a:spcPts val="0"/>
              </a:spcAft>
            </a:pPr>
            <a:r>
              <a:rPr lang="en-US" sz="12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Environmental Resources</a:t>
            </a:r>
          </a:p>
          <a:p>
            <a:pPr algn="ctr" fontAlgn="auto">
              <a:spcBef>
                <a:spcPts val="0"/>
              </a:spcBef>
              <a:spcAft>
                <a:spcPts val="0"/>
              </a:spcAft>
            </a:pPr>
            <a:endParaRPr 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19" name="角丸四角形 18"/>
          <p:cNvSpPr/>
          <p:nvPr/>
        </p:nvSpPr>
        <p:spPr>
          <a:xfrm>
            <a:off x="7140212" y="3131420"/>
            <a:ext cx="1548000" cy="730318"/>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12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Applied Bioscience</a:t>
            </a:r>
          </a:p>
        </p:txBody>
      </p:sp>
      <p:sp>
        <p:nvSpPr>
          <p:cNvPr id="30" name="正方形/長方形 29"/>
          <p:cNvSpPr/>
          <p:nvPr/>
        </p:nvSpPr>
        <p:spPr>
          <a:xfrm>
            <a:off x="3643449" y="5054186"/>
            <a:ext cx="955689" cy="763124"/>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Applied Bioscience</a:t>
            </a:r>
          </a:p>
        </p:txBody>
      </p:sp>
      <p:sp>
        <p:nvSpPr>
          <p:cNvPr id="22" name="テキスト ボックス 21"/>
          <p:cNvSpPr txBox="1"/>
          <p:nvPr/>
        </p:nvSpPr>
        <p:spPr>
          <a:xfrm>
            <a:off x="300623" y="3053375"/>
            <a:ext cx="1130802" cy="732163"/>
          </a:xfrm>
          <a:prstGeom prst="rect">
            <a:avLst/>
          </a:prstGeom>
          <a:noFill/>
        </p:spPr>
        <p:txBody>
          <a:bodyPr wrap="square" lIns="85003" tIns="42501" rIns="85003" bIns="42501" rtlCol="0">
            <a:spAutoFit/>
          </a:bodyPr>
          <a:lstStyle/>
          <a:p>
            <a:pPr algn="ctr"/>
            <a:r>
              <a:rPr kumimoji="1" lang="en-US" sz="1400" b="1" dirty="0">
                <a:latin typeface="游ゴシック" panose="020B0400000000000000" pitchFamily="50" charset="-128"/>
                <a:ea typeface="游ゴシック" panose="020B0400000000000000" pitchFamily="50" charset="-128"/>
                <a:cs typeface="Meiryo UI" panose="020B0604030504040204" pitchFamily="50" charset="-128"/>
              </a:rPr>
              <a:t>Graduate School of Agriculture</a:t>
            </a:r>
          </a:p>
        </p:txBody>
      </p:sp>
      <p:sp>
        <p:nvSpPr>
          <p:cNvPr id="29" name="角丸四角形 28"/>
          <p:cNvSpPr/>
          <p:nvPr/>
        </p:nvSpPr>
        <p:spPr>
          <a:xfrm>
            <a:off x="1800550" y="3131421"/>
            <a:ext cx="1548000" cy="732162"/>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lang="en-US" sz="12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ctr" fontAlgn="auto">
              <a:spcBef>
                <a:spcPts val="0"/>
              </a:spcBef>
              <a:spcAft>
                <a:spcPts val="0"/>
              </a:spcAft>
            </a:pPr>
            <a:r>
              <a:rPr lang="en-US" sz="12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Bio-systems Sustainability</a:t>
            </a:r>
          </a:p>
          <a:p>
            <a:pPr algn="ctr" fontAlgn="auto">
              <a:spcBef>
                <a:spcPts val="0"/>
              </a:spcBef>
              <a:spcAft>
                <a:spcPts val="0"/>
              </a:spcAft>
            </a:pPr>
            <a:endParaRPr 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33" name="角丸四角形 32"/>
          <p:cNvSpPr/>
          <p:nvPr/>
        </p:nvSpPr>
        <p:spPr>
          <a:xfrm>
            <a:off x="2060347" y="1263730"/>
            <a:ext cx="1809007" cy="686833"/>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lang="en-US" sz="12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ctr" fontAlgn="auto">
              <a:spcBef>
                <a:spcPts val="0"/>
              </a:spcBef>
              <a:spcAft>
                <a:spcPts val="0"/>
              </a:spcAft>
            </a:pPr>
            <a:r>
              <a:rPr lang="en-US" sz="12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Bioresources and Product Science</a:t>
            </a:r>
          </a:p>
          <a:p>
            <a:pPr algn="ctr" fontAlgn="auto">
              <a:spcBef>
                <a:spcPts val="0"/>
              </a:spcBef>
              <a:spcAft>
                <a:spcPts val="0"/>
              </a:spcAft>
            </a:pPr>
            <a:endParaRPr 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35" name="角丸四角形 34"/>
          <p:cNvSpPr/>
          <p:nvPr/>
        </p:nvSpPr>
        <p:spPr>
          <a:xfrm>
            <a:off x="4220396" y="1263731"/>
            <a:ext cx="1810800" cy="686832"/>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lang="en-US" sz="12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ctr" fontAlgn="auto">
              <a:spcBef>
                <a:spcPts val="0"/>
              </a:spcBef>
              <a:spcAft>
                <a:spcPts val="0"/>
              </a:spcAft>
            </a:pPr>
            <a:r>
              <a:rPr lang="en-US" sz="12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Environmental Resources</a:t>
            </a:r>
          </a:p>
          <a:p>
            <a:pPr algn="ctr" fontAlgn="auto">
              <a:spcBef>
                <a:spcPts val="0"/>
              </a:spcBef>
              <a:spcAft>
                <a:spcPts val="0"/>
              </a:spcAft>
            </a:pPr>
            <a:endParaRPr 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37" name="角丸四角形 36"/>
          <p:cNvSpPr/>
          <p:nvPr/>
        </p:nvSpPr>
        <p:spPr>
          <a:xfrm>
            <a:off x="6382239" y="1252163"/>
            <a:ext cx="1810800" cy="686832"/>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lang="en-US" sz="12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ctr" fontAlgn="auto">
              <a:spcBef>
                <a:spcPts val="0"/>
              </a:spcBef>
              <a:spcAft>
                <a:spcPts val="0"/>
              </a:spcAft>
            </a:pPr>
            <a:r>
              <a:rPr lang="en-US" sz="12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Applied Bioscience</a:t>
            </a:r>
          </a:p>
          <a:p>
            <a:pPr algn="ctr" fontAlgn="auto">
              <a:spcBef>
                <a:spcPts val="0"/>
              </a:spcBef>
              <a:spcAft>
                <a:spcPts val="0"/>
              </a:spcAft>
            </a:pPr>
            <a:endParaRPr 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23" name="テキスト ボックス 22"/>
          <p:cNvSpPr txBox="1"/>
          <p:nvPr/>
        </p:nvSpPr>
        <p:spPr>
          <a:xfrm>
            <a:off x="1105206" y="860698"/>
            <a:ext cx="1183337" cy="338554"/>
          </a:xfrm>
          <a:prstGeom prst="rect">
            <a:avLst/>
          </a:prstGeom>
          <a:noFill/>
        </p:spPr>
        <p:txBody>
          <a:bodyPr wrap="none" rtlCol="0">
            <a:spAutoFit/>
          </a:bodyPr>
          <a:lstStyle/>
          <a:p>
            <a:r>
              <a:rPr kumimoji="1" lang="en-US" sz="1600" dirty="0">
                <a:solidFill>
                  <a:srgbClr val="0000FF"/>
                </a:solidFill>
                <a:latin typeface="游ゴシック" panose="020B0400000000000000" pitchFamily="50" charset="-128"/>
                <a:ea typeface="游ゴシック" panose="020B0400000000000000" pitchFamily="50" charset="-128"/>
              </a:rPr>
              <a:t>3 divisions</a:t>
            </a:r>
          </a:p>
        </p:txBody>
      </p:sp>
      <p:sp>
        <p:nvSpPr>
          <p:cNvPr id="32" name="テキスト ボックス 31"/>
          <p:cNvSpPr txBox="1"/>
          <p:nvPr/>
        </p:nvSpPr>
        <p:spPr>
          <a:xfrm>
            <a:off x="899973" y="2777298"/>
            <a:ext cx="1183337" cy="338554"/>
          </a:xfrm>
          <a:prstGeom prst="rect">
            <a:avLst/>
          </a:prstGeom>
          <a:noFill/>
        </p:spPr>
        <p:txBody>
          <a:bodyPr wrap="none" rtlCol="0">
            <a:spAutoFit/>
          </a:bodyPr>
          <a:lstStyle/>
          <a:p>
            <a:r>
              <a:rPr kumimoji="1" lang="en-US" sz="1600" dirty="0">
                <a:solidFill>
                  <a:srgbClr val="0000FF"/>
                </a:solidFill>
                <a:latin typeface="游ゴシック" panose="020B0400000000000000" pitchFamily="50" charset="-128"/>
                <a:ea typeface="游ゴシック" panose="020B0400000000000000" pitchFamily="50" charset="-128"/>
              </a:rPr>
              <a:t>4 </a:t>
            </a:r>
            <a:r>
              <a:rPr lang="en-US" sz="1600" dirty="0">
                <a:solidFill>
                  <a:srgbClr val="0000FF"/>
                </a:solidFill>
                <a:latin typeface="游ゴシック" panose="020B0400000000000000" pitchFamily="50" charset="-128"/>
                <a:ea typeface="游ゴシック" panose="020B0400000000000000" pitchFamily="50" charset="-128"/>
              </a:rPr>
              <a:t>division</a:t>
            </a:r>
            <a:r>
              <a:rPr kumimoji="1" lang="en-US" sz="1600" dirty="0">
                <a:solidFill>
                  <a:srgbClr val="0000FF"/>
                </a:solidFill>
                <a:latin typeface="游ゴシック" panose="020B0400000000000000" pitchFamily="50" charset="-128"/>
                <a:ea typeface="游ゴシック" panose="020B0400000000000000" pitchFamily="50" charset="-128"/>
              </a:rPr>
              <a:t>s</a:t>
            </a:r>
          </a:p>
        </p:txBody>
      </p:sp>
      <p:sp>
        <p:nvSpPr>
          <p:cNvPr id="34" name="テキスト ボックス 33"/>
          <p:cNvSpPr txBox="1"/>
          <p:nvPr/>
        </p:nvSpPr>
        <p:spPr>
          <a:xfrm>
            <a:off x="564569" y="4715632"/>
            <a:ext cx="1555234" cy="338554"/>
          </a:xfrm>
          <a:prstGeom prst="rect">
            <a:avLst/>
          </a:prstGeom>
          <a:noFill/>
        </p:spPr>
        <p:txBody>
          <a:bodyPr wrap="none" rtlCol="0">
            <a:spAutoFit/>
          </a:bodyPr>
          <a:lstStyle/>
          <a:p>
            <a:r>
              <a:rPr lang="en-US" sz="1600" dirty="0">
                <a:solidFill>
                  <a:srgbClr val="0000FF"/>
                </a:solidFill>
                <a:latin typeface="游ゴシック" panose="020B0400000000000000" pitchFamily="50" charset="-128"/>
                <a:ea typeface="游ゴシック" panose="020B0400000000000000" pitchFamily="50" charset="-128"/>
              </a:rPr>
              <a:t>7 departments</a:t>
            </a:r>
          </a:p>
        </p:txBody>
      </p:sp>
      <p:sp>
        <p:nvSpPr>
          <p:cNvPr id="3" name="タイトル 2">
            <a:extLst>
              <a:ext uri="{FF2B5EF4-FFF2-40B4-BE49-F238E27FC236}">
                <a16:creationId xmlns:a16="http://schemas.microsoft.com/office/drawing/2014/main" id="{216BAE7B-F033-4744-9A4A-590CF53137B2}"/>
              </a:ext>
            </a:extLst>
          </p:cNvPr>
          <p:cNvSpPr>
            <a:spLocks noGrp="1"/>
          </p:cNvSpPr>
          <p:nvPr>
            <p:ph type="title"/>
          </p:nvPr>
        </p:nvSpPr>
        <p:spPr>
          <a:prstGeom prst="rect">
            <a:avLst/>
          </a:prstGeom>
        </p:spPr>
        <p:txBody>
          <a:bodyPr/>
          <a:lstStyle/>
          <a:p>
            <a:pPr rtl="0" fontAlgn="base"/>
            <a:r>
              <a:rPr kumimoji="1" lang="en-US" b="1" dirty="0">
                <a:solidFill>
                  <a:srgbClr val="FFFFFF"/>
                </a:solidFill>
                <a:ea typeface="游ゴシック" panose="020B0400000000000000" pitchFamily="50" charset="-128"/>
                <a:cs typeface="Meiryo UI" panose="020B0604030504040204" pitchFamily="50" charset="-128"/>
              </a:rPr>
              <a:t>Changes in the School of Agriculture organization: </a:t>
            </a:r>
            <a:br>
              <a:rPr kumimoji="1" lang="en-US" b="1" dirty="0">
                <a:solidFill>
                  <a:srgbClr val="FFFFFF"/>
                </a:solidFill>
                <a:ea typeface="游ゴシック" panose="020B0400000000000000" pitchFamily="50" charset="-128"/>
                <a:cs typeface="Meiryo UI" panose="020B0604030504040204" pitchFamily="50" charset="-128"/>
              </a:rPr>
            </a:br>
            <a:r>
              <a:rPr kumimoji="1" lang="en-US" b="1" dirty="0">
                <a:solidFill>
                  <a:srgbClr val="FFFFFF"/>
                </a:solidFill>
                <a:ea typeface="游ゴシック" panose="020B0400000000000000" pitchFamily="50" charset="-128"/>
                <a:cs typeface="Meiryo UI" panose="020B0604030504040204" pitchFamily="50" charset="-128"/>
              </a:rPr>
              <a:t> Establishment of Research Faculty and Graduate School (2006 on)</a:t>
            </a:r>
          </a:p>
        </p:txBody>
      </p:sp>
    </p:spTree>
    <p:extLst>
      <p:ext uri="{BB962C8B-B14F-4D97-AF65-F5344CB8AC3E}">
        <p14:creationId xmlns:p14="http://schemas.microsoft.com/office/powerpoint/2010/main" val="130258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角丸四角形 78">
            <a:extLst>
              <a:ext uri="{FF2B5EF4-FFF2-40B4-BE49-F238E27FC236}">
                <a16:creationId xmlns:a16="http://schemas.microsoft.com/office/drawing/2014/main" id="{F645988B-7097-4663-81BD-71DF2A7B4856}"/>
              </a:ext>
            </a:extLst>
          </p:cNvPr>
          <p:cNvSpPr/>
          <p:nvPr/>
        </p:nvSpPr>
        <p:spPr>
          <a:xfrm>
            <a:off x="214743" y="4440490"/>
            <a:ext cx="8794864" cy="1690235"/>
          </a:xfrm>
          <a:prstGeom prst="roundRect">
            <a:avLst>
              <a:gd name="adj" fmla="val 2309"/>
            </a:avLst>
          </a:prstGeom>
          <a:solidFill>
            <a:schemeClr val="accent3">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p>
        </p:txBody>
      </p:sp>
      <p:sp>
        <p:nvSpPr>
          <p:cNvPr id="39" name="角丸四角形 78">
            <a:extLst>
              <a:ext uri="{FF2B5EF4-FFF2-40B4-BE49-F238E27FC236}">
                <a16:creationId xmlns:a16="http://schemas.microsoft.com/office/drawing/2014/main" id="{856E2202-ED86-426F-A0DB-935AF2295BDE}"/>
              </a:ext>
            </a:extLst>
          </p:cNvPr>
          <p:cNvSpPr/>
          <p:nvPr/>
        </p:nvSpPr>
        <p:spPr>
          <a:xfrm>
            <a:off x="207004" y="2613188"/>
            <a:ext cx="8794864" cy="1597110"/>
          </a:xfrm>
          <a:prstGeom prst="roundRect">
            <a:avLst>
              <a:gd name="adj" fmla="val 2309"/>
            </a:avLst>
          </a:prstGeom>
          <a:solidFill>
            <a:schemeClr val="accent5">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8" name="角丸四角形 78">
            <a:extLst>
              <a:ext uri="{FF2B5EF4-FFF2-40B4-BE49-F238E27FC236}">
                <a16:creationId xmlns:a16="http://schemas.microsoft.com/office/drawing/2014/main" id="{6CADAA27-AC57-4554-9FDD-2A0DAE492086}"/>
              </a:ext>
            </a:extLst>
          </p:cNvPr>
          <p:cNvSpPr/>
          <p:nvPr/>
        </p:nvSpPr>
        <p:spPr>
          <a:xfrm>
            <a:off x="207004" y="625001"/>
            <a:ext cx="8794864" cy="1781985"/>
          </a:xfrm>
          <a:prstGeom prst="roundRect">
            <a:avLst>
              <a:gd name="adj" fmla="val 2309"/>
            </a:avLst>
          </a:prstGeom>
          <a:solidFill>
            <a:schemeClr val="accent6">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3" name="角丸四角形 12"/>
          <p:cNvSpPr/>
          <p:nvPr/>
        </p:nvSpPr>
        <p:spPr>
          <a:xfrm>
            <a:off x="3580437" y="3131421"/>
            <a:ext cx="1548000" cy="660282"/>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11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Agrobiology and Bioresources</a:t>
            </a:r>
          </a:p>
        </p:txBody>
      </p:sp>
      <p:sp>
        <p:nvSpPr>
          <p:cNvPr id="24" name="正方形/長方形 23"/>
          <p:cNvSpPr/>
          <p:nvPr/>
        </p:nvSpPr>
        <p:spPr>
          <a:xfrm>
            <a:off x="2469627" y="5054186"/>
            <a:ext cx="990525" cy="739410"/>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Agricultural Economics</a:t>
            </a:r>
          </a:p>
        </p:txBody>
      </p:sp>
      <p:sp>
        <p:nvSpPr>
          <p:cNvPr id="25" name="正方形/長方形 24"/>
          <p:cNvSpPr/>
          <p:nvPr/>
        </p:nvSpPr>
        <p:spPr>
          <a:xfrm>
            <a:off x="6932040" y="5050963"/>
            <a:ext cx="833160" cy="739410"/>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Animal Science</a:t>
            </a:r>
          </a:p>
        </p:txBody>
      </p:sp>
      <p:sp>
        <p:nvSpPr>
          <p:cNvPr id="27" name="正方形/長方形 26"/>
          <p:cNvSpPr/>
          <p:nvPr/>
        </p:nvSpPr>
        <p:spPr>
          <a:xfrm>
            <a:off x="5891345" y="5050963"/>
            <a:ext cx="921144" cy="739410"/>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Forest Science</a:t>
            </a:r>
          </a:p>
        </p:txBody>
      </p:sp>
      <p:sp>
        <p:nvSpPr>
          <p:cNvPr id="28" name="正方形/長方形 27"/>
          <p:cNvSpPr/>
          <p:nvPr/>
        </p:nvSpPr>
        <p:spPr>
          <a:xfrm>
            <a:off x="7884751" y="5054186"/>
            <a:ext cx="1039323" cy="739410"/>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Agricultural Engineering</a:t>
            </a:r>
          </a:p>
        </p:txBody>
      </p:sp>
      <p:sp>
        <p:nvSpPr>
          <p:cNvPr id="9" name="テキスト ボックス 8"/>
          <p:cNvSpPr txBox="1"/>
          <p:nvPr/>
        </p:nvSpPr>
        <p:spPr>
          <a:xfrm>
            <a:off x="109058" y="1147565"/>
            <a:ext cx="1204382" cy="732163"/>
          </a:xfrm>
          <a:prstGeom prst="rect">
            <a:avLst/>
          </a:prstGeom>
          <a:noFill/>
        </p:spPr>
        <p:txBody>
          <a:bodyPr wrap="square" lIns="85003" tIns="42501" rIns="85003" bIns="42501" rtlCol="0">
            <a:spAutoFit/>
          </a:bodyPr>
          <a:lstStyle/>
          <a:p>
            <a:r>
              <a:rPr kumimoji="1" lang="en-US" sz="1400" b="1" dirty="0">
                <a:latin typeface="游ゴシック" panose="020B0400000000000000" pitchFamily="50" charset="-128"/>
                <a:ea typeface="游ゴシック" panose="020B0400000000000000" pitchFamily="50" charset="-128"/>
                <a:cs typeface="Meiryo UI" panose="020B0604030504040204" pitchFamily="50" charset="-128"/>
              </a:rPr>
              <a:t>Research Faculty of Agriculture</a:t>
            </a:r>
          </a:p>
        </p:txBody>
      </p:sp>
      <p:sp>
        <p:nvSpPr>
          <p:cNvPr id="58" name="テキスト ボックス 57"/>
          <p:cNvSpPr txBox="1"/>
          <p:nvPr/>
        </p:nvSpPr>
        <p:spPr>
          <a:xfrm>
            <a:off x="131989" y="5084344"/>
            <a:ext cx="1186409" cy="516719"/>
          </a:xfrm>
          <a:prstGeom prst="rect">
            <a:avLst/>
          </a:prstGeom>
          <a:noFill/>
        </p:spPr>
        <p:txBody>
          <a:bodyPr wrap="square" lIns="85003" tIns="42501" rIns="85003" bIns="42501" rtlCol="0">
            <a:spAutoFit/>
          </a:bodyPr>
          <a:lstStyle/>
          <a:p>
            <a:r>
              <a:rPr lang="en-US" sz="1400" b="1" dirty="0">
                <a:latin typeface="游ゴシック" panose="020B0400000000000000" pitchFamily="50" charset="-128"/>
                <a:ea typeface="游ゴシック" panose="020B0400000000000000" pitchFamily="50" charset="-128"/>
                <a:cs typeface="Meiryo UI" panose="020B0604030504040204" pitchFamily="50" charset="-128"/>
              </a:rPr>
              <a:t>School of Agriculture</a:t>
            </a:r>
          </a:p>
        </p:txBody>
      </p:sp>
      <p:sp>
        <p:nvSpPr>
          <p:cNvPr id="59" name="正方形/長方形 58"/>
          <p:cNvSpPr/>
          <p:nvPr/>
        </p:nvSpPr>
        <p:spPr>
          <a:xfrm>
            <a:off x="1305286" y="5054185"/>
            <a:ext cx="1068321" cy="739411"/>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Agrobiology and Bioresources</a:t>
            </a:r>
          </a:p>
        </p:txBody>
      </p:sp>
      <p:sp>
        <p:nvSpPr>
          <p:cNvPr id="26" name="正方形/長方形 25"/>
          <p:cNvSpPr/>
          <p:nvPr/>
        </p:nvSpPr>
        <p:spPr>
          <a:xfrm>
            <a:off x="4706145" y="5050963"/>
            <a:ext cx="1065649" cy="739410"/>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Bioscience and Chemistry</a:t>
            </a:r>
          </a:p>
        </p:txBody>
      </p:sp>
      <p:sp>
        <p:nvSpPr>
          <p:cNvPr id="18" name="角丸四角形 17"/>
          <p:cNvSpPr/>
          <p:nvPr/>
        </p:nvSpPr>
        <p:spPr>
          <a:xfrm>
            <a:off x="5360324" y="3131421"/>
            <a:ext cx="1548000" cy="660282"/>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lang="en-US" sz="11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ctr" fontAlgn="auto">
              <a:spcBef>
                <a:spcPts val="0"/>
              </a:spcBef>
              <a:spcAft>
                <a:spcPts val="0"/>
              </a:spcAft>
            </a:pPr>
            <a:r>
              <a:rPr lang="en-US" sz="11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Environmental Resources</a:t>
            </a:r>
          </a:p>
          <a:p>
            <a:pPr algn="ctr" fontAlgn="auto">
              <a:spcBef>
                <a:spcPts val="0"/>
              </a:spcBef>
              <a:spcAft>
                <a:spcPts val="0"/>
              </a:spcAft>
            </a:pPr>
            <a:endParaRPr 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19" name="角丸四角形 18"/>
          <p:cNvSpPr/>
          <p:nvPr/>
        </p:nvSpPr>
        <p:spPr>
          <a:xfrm>
            <a:off x="7140212" y="3131421"/>
            <a:ext cx="1548000" cy="660282"/>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11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Applied Bioscience</a:t>
            </a:r>
          </a:p>
        </p:txBody>
      </p:sp>
      <p:sp>
        <p:nvSpPr>
          <p:cNvPr id="30" name="正方形/長方形 29"/>
          <p:cNvSpPr/>
          <p:nvPr/>
        </p:nvSpPr>
        <p:spPr>
          <a:xfrm>
            <a:off x="3550324" y="5050963"/>
            <a:ext cx="1065649" cy="739410"/>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Applied Bioscience</a:t>
            </a:r>
          </a:p>
        </p:txBody>
      </p:sp>
      <p:sp>
        <p:nvSpPr>
          <p:cNvPr id="22" name="テキスト ボックス 21"/>
          <p:cNvSpPr txBox="1"/>
          <p:nvPr/>
        </p:nvSpPr>
        <p:spPr>
          <a:xfrm>
            <a:off x="217608" y="3028713"/>
            <a:ext cx="1204026" cy="732163"/>
          </a:xfrm>
          <a:prstGeom prst="rect">
            <a:avLst/>
          </a:prstGeom>
          <a:noFill/>
        </p:spPr>
        <p:txBody>
          <a:bodyPr wrap="square" lIns="85003" tIns="42501" rIns="85003" bIns="42501" rtlCol="0">
            <a:spAutoFit/>
          </a:bodyPr>
          <a:lstStyle/>
          <a:p>
            <a:r>
              <a:rPr kumimoji="1" lang="en-US" sz="1400" b="1" dirty="0">
                <a:latin typeface="游ゴシック" panose="020B0400000000000000" pitchFamily="50" charset="-128"/>
                <a:ea typeface="游ゴシック" panose="020B0400000000000000" pitchFamily="50" charset="-128"/>
                <a:cs typeface="Meiryo UI" panose="020B0604030504040204" pitchFamily="50" charset="-128"/>
              </a:rPr>
              <a:t>Graduate School of Agriculture</a:t>
            </a:r>
          </a:p>
        </p:txBody>
      </p:sp>
      <p:sp>
        <p:nvSpPr>
          <p:cNvPr id="29" name="角丸四角形 28"/>
          <p:cNvSpPr/>
          <p:nvPr/>
        </p:nvSpPr>
        <p:spPr>
          <a:xfrm>
            <a:off x="1800550" y="3131421"/>
            <a:ext cx="1548000" cy="660282"/>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lang="en-US" sz="11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ctr" fontAlgn="auto">
              <a:spcBef>
                <a:spcPts val="0"/>
              </a:spcBef>
              <a:spcAft>
                <a:spcPts val="0"/>
              </a:spcAft>
            </a:pPr>
            <a:r>
              <a:rPr lang="en-US" sz="11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Bio-systems Sustainability</a:t>
            </a:r>
          </a:p>
          <a:p>
            <a:pPr algn="ctr" fontAlgn="auto">
              <a:spcBef>
                <a:spcPts val="0"/>
              </a:spcBef>
              <a:spcAft>
                <a:spcPts val="0"/>
              </a:spcAft>
            </a:pPr>
            <a:endParaRPr 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32" name="テキスト ボックス 31"/>
          <p:cNvSpPr txBox="1"/>
          <p:nvPr/>
        </p:nvSpPr>
        <p:spPr>
          <a:xfrm>
            <a:off x="750801" y="2731952"/>
            <a:ext cx="1183337" cy="338554"/>
          </a:xfrm>
          <a:prstGeom prst="rect">
            <a:avLst/>
          </a:prstGeom>
          <a:noFill/>
        </p:spPr>
        <p:txBody>
          <a:bodyPr wrap="none" rtlCol="0">
            <a:spAutoFit/>
          </a:bodyPr>
          <a:lstStyle/>
          <a:p>
            <a:r>
              <a:rPr kumimoji="1" lang="en-US" sz="1600" dirty="0">
                <a:solidFill>
                  <a:srgbClr val="0000FF"/>
                </a:solidFill>
                <a:latin typeface="游ゴシック" panose="020B0400000000000000" pitchFamily="50" charset="-128"/>
                <a:ea typeface="游ゴシック" panose="020B0400000000000000" pitchFamily="50" charset="-128"/>
              </a:rPr>
              <a:t>4 </a:t>
            </a:r>
            <a:r>
              <a:rPr lang="en-US" sz="1600" dirty="0">
                <a:solidFill>
                  <a:srgbClr val="0000FF"/>
                </a:solidFill>
                <a:latin typeface="游ゴシック" panose="020B0400000000000000" pitchFamily="50" charset="-128"/>
                <a:ea typeface="游ゴシック" panose="020B0400000000000000" pitchFamily="50" charset="-128"/>
              </a:rPr>
              <a:t>division</a:t>
            </a:r>
            <a:r>
              <a:rPr kumimoji="1" lang="en-US" sz="1600" dirty="0">
                <a:solidFill>
                  <a:srgbClr val="0000FF"/>
                </a:solidFill>
                <a:latin typeface="游ゴシック" panose="020B0400000000000000" pitchFamily="50" charset="-128"/>
                <a:ea typeface="游ゴシック" panose="020B0400000000000000" pitchFamily="50" charset="-128"/>
              </a:rPr>
              <a:t>s</a:t>
            </a:r>
          </a:p>
        </p:txBody>
      </p:sp>
      <p:sp>
        <p:nvSpPr>
          <p:cNvPr id="34" name="テキスト ボックス 33"/>
          <p:cNvSpPr txBox="1"/>
          <p:nvPr/>
        </p:nvSpPr>
        <p:spPr>
          <a:xfrm>
            <a:off x="474915" y="4657180"/>
            <a:ext cx="1555234" cy="338554"/>
          </a:xfrm>
          <a:prstGeom prst="rect">
            <a:avLst/>
          </a:prstGeom>
          <a:noFill/>
        </p:spPr>
        <p:txBody>
          <a:bodyPr wrap="none" rtlCol="0">
            <a:spAutoFit/>
          </a:bodyPr>
          <a:lstStyle/>
          <a:p>
            <a:r>
              <a:rPr lang="en-US" sz="1600" dirty="0">
                <a:solidFill>
                  <a:srgbClr val="0000FF"/>
                </a:solidFill>
                <a:latin typeface="游ゴシック" panose="020B0400000000000000" pitchFamily="50" charset="-128"/>
                <a:ea typeface="游ゴシック" panose="020B0400000000000000" pitchFamily="50" charset="-128"/>
              </a:rPr>
              <a:t>7 departments</a:t>
            </a:r>
          </a:p>
        </p:txBody>
      </p:sp>
      <p:sp>
        <p:nvSpPr>
          <p:cNvPr id="3" name="タイトル 2">
            <a:extLst>
              <a:ext uri="{FF2B5EF4-FFF2-40B4-BE49-F238E27FC236}">
                <a16:creationId xmlns:a16="http://schemas.microsoft.com/office/drawing/2014/main" id="{4A5D3456-65C0-4D41-A54B-E7E829FADB64}"/>
              </a:ext>
            </a:extLst>
          </p:cNvPr>
          <p:cNvSpPr>
            <a:spLocks noGrp="1"/>
          </p:cNvSpPr>
          <p:nvPr>
            <p:ph type="title"/>
          </p:nvPr>
        </p:nvSpPr>
        <p:spPr>
          <a:prstGeom prst="rect">
            <a:avLst/>
          </a:prstGeom>
        </p:spPr>
        <p:txBody>
          <a:bodyPr/>
          <a:lstStyle/>
          <a:p>
            <a:pPr rtl="0" fontAlgn="base"/>
            <a:r>
              <a:rPr kumimoji="1" lang="en-US" b="1" dirty="0">
                <a:solidFill>
                  <a:srgbClr val="FFFFFF"/>
                </a:solidFill>
                <a:ea typeface="游ゴシック" panose="020B0400000000000000" pitchFamily="50" charset="-128"/>
                <a:cs typeface="Meiryo UI" panose="020B0604030504040204" pitchFamily="50" charset="-128"/>
              </a:rPr>
              <a:t>Changes in the School of Agriculture organization: </a:t>
            </a:r>
            <a:br>
              <a:rPr kumimoji="1" lang="en-US" b="1" dirty="0">
                <a:solidFill>
                  <a:srgbClr val="FFFFFF"/>
                </a:solidFill>
                <a:ea typeface="游ゴシック" panose="020B0400000000000000" pitchFamily="50" charset="-128"/>
                <a:cs typeface="Meiryo UI" panose="020B0604030504040204" pitchFamily="50" charset="-128"/>
              </a:rPr>
            </a:br>
            <a:r>
              <a:rPr kumimoji="1" lang="en-US" sz="1500" b="1" dirty="0">
                <a:solidFill>
                  <a:srgbClr val="FFFFFF"/>
                </a:solidFill>
                <a:ea typeface="游ゴシック" panose="020B0400000000000000" pitchFamily="50" charset="-128"/>
                <a:cs typeface="Meiryo UI" panose="020B0604030504040204" pitchFamily="50" charset="-128"/>
              </a:rPr>
              <a:t> Establishment of the Division of Research Innovation and Streamlining (Cooperation) (2011 on)</a:t>
            </a:r>
          </a:p>
        </p:txBody>
      </p:sp>
      <p:sp>
        <p:nvSpPr>
          <p:cNvPr id="31" name="角丸四角形 22">
            <a:extLst>
              <a:ext uri="{FF2B5EF4-FFF2-40B4-BE49-F238E27FC236}">
                <a16:creationId xmlns:a16="http://schemas.microsoft.com/office/drawing/2014/main" id="{64D679A1-6E27-4BF0-A12E-849DEC95CDF9}"/>
              </a:ext>
            </a:extLst>
          </p:cNvPr>
          <p:cNvSpPr/>
          <p:nvPr/>
        </p:nvSpPr>
        <p:spPr>
          <a:xfrm>
            <a:off x="1295467" y="1215046"/>
            <a:ext cx="1710000" cy="694840"/>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11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Research Innovation and Cooperation</a:t>
            </a:r>
          </a:p>
        </p:txBody>
      </p:sp>
      <p:sp>
        <p:nvSpPr>
          <p:cNvPr id="36" name="角丸四角形 31">
            <a:extLst>
              <a:ext uri="{FF2B5EF4-FFF2-40B4-BE49-F238E27FC236}">
                <a16:creationId xmlns:a16="http://schemas.microsoft.com/office/drawing/2014/main" id="{802CC246-9967-4903-BFF0-005A785B2EAE}"/>
              </a:ext>
            </a:extLst>
          </p:cNvPr>
          <p:cNvSpPr/>
          <p:nvPr/>
        </p:nvSpPr>
        <p:spPr>
          <a:xfrm>
            <a:off x="3204017" y="1215046"/>
            <a:ext cx="1710000" cy="694840"/>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11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Bioresources and Product Science</a:t>
            </a:r>
          </a:p>
        </p:txBody>
      </p:sp>
      <p:sp>
        <p:nvSpPr>
          <p:cNvPr id="41" name="角丸四角形 33">
            <a:extLst>
              <a:ext uri="{FF2B5EF4-FFF2-40B4-BE49-F238E27FC236}">
                <a16:creationId xmlns:a16="http://schemas.microsoft.com/office/drawing/2014/main" id="{359923CC-D7CB-475B-9D9A-C7231701B9D4}"/>
              </a:ext>
            </a:extLst>
          </p:cNvPr>
          <p:cNvSpPr/>
          <p:nvPr/>
        </p:nvSpPr>
        <p:spPr>
          <a:xfrm>
            <a:off x="5112567" y="1215046"/>
            <a:ext cx="1710000" cy="694840"/>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11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Environmental Resources</a:t>
            </a:r>
          </a:p>
        </p:txBody>
      </p:sp>
      <p:sp>
        <p:nvSpPr>
          <p:cNvPr id="42" name="角丸四角形 35">
            <a:extLst>
              <a:ext uri="{FF2B5EF4-FFF2-40B4-BE49-F238E27FC236}">
                <a16:creationId xmlns:a16="http://schemas.microsoft.com/office/drawing/2014/main" id="{EDF5EBCD-642F-4298-8DD0-2F4D761CF510}"/>
              </a:ext>
            </a:extLst>
          </p:cNvPr>
          <p:cNvSpPr/>
          <p:nvPr/>
        </p:nvSpPr>
        <p:spPr>
          <a:xfrm>
            <a:off x="7021116" y="1215046"/>
            <a:ext cx="1710000" cy="664682"/>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11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Applied Bioscience</a:t>
            </a:r>
          </a:p>
        </p:txBody>
      </p:sp>
      <p:sp>
        <p:nvSpPr>
          <p:cNvPr id="43" name="テキスト ボックス 42">
            <a:extLst>
              <a:ext uri="{FF2B5EF4-FFF2-40B4-BE49-F238E27FC236}">
                <a16:creationId xmlns:a16="http://schemas.microsoft.com/office/drawing/2014/main" id="{2DEE5859-CF6E-497F-9B95-21DDF71C1B81}"/>
              </a:ext>
            </a:extLst>
          </p:cNvPr>
          <p:cNvSpPr txBox="1"/>
          <p:nvPr/>
        </p:nvSpPr>
        <p:spPr>
          <a:xfrm>
            <a:off x="660864" y="845651"/>
            <a:ext cx="1183337" cy="338554"/>
          </a:xfrm>
          <a:prstGeom prst="rect">
            <a:avLst/>
          </a:prstGeom>
          <a:noFill/>
        </p:spPr>
        <p:txBody>
          <a:bodyPr wrap="none" rtlCol="0">
            <a:spAutoFit/>
          </a:bodyPr>
          <a:lstStyle/>
          <a:p>
            <a:r>
              <a:rPr kumimoji="1" lang="en-US" sz="1600" dirty="0">
                <a:solidFill>
                  <a:srgbClr val="0000FF"/>
                </a:solidFill>
                <a:latin typeface="游ゴシック" panose="020B0400000000000000" pitchFamily="50" charset="-128"/>
                <a:ea typeface="游ゴシック" panose="020B0400000000000000" pitchFamily="50" charset="-128"/>
              </a:rPr>
              <a:t>4 divisions</a:t>
            </a:r>
          </a:p>
        </p:txBody>
      </p:sp>
    </p:spTree>
    <p:extLst>
      <p:ext uri="{BB962C8B-B14F-4D97-AF65-F5344CB8AC3E}">
        <p14:creationId xmlns:p14="http://schemas.microsoft.com/office/powerpoint/2010/main" val="1336934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D7CE8D2-3C23-45E1-ADF4-98ADF18B3F3B}"/>
              </a:ext>
            </a:extLst>
          </p:cNvPr>
          <p:cNvSpPr>
            <a:spLocks noGrp="1"/>
          </p:cNvSpPr>
          <p:nvPr>
            <p:ph type="title"/>
          </p:nvPr>
        </p:nvSpPr>
        <p:spPr>
          <a:prstGeom prst="rect">
            <a:avLst/>
          </a:prstGeom>
        </p:spPr>
        <p:txBody>
          <a:bodyPr/>
          <a:lstStyle/>
          <a:p>
            <a:pPr rtl="0" fontAlgn="base"/>
            <a:r>
              <a:rPr kumimoji="1" lang="en-US" b="1" dirty="0">
                <a:solidFill>
                  <a:schemeClr val="bg1"/>
                </a:solidFill>
                <a:ea typeface="游ゴシック" panose="020B0400000000000000" pitchFamily="50" charset="-128"/>
                <a:cs typeface="Meiryo UI" panose="020B0604030504040204" pitchFamily="50" charset="-128"/>
              </a:rPr>
              <a:t>Changes in the School of Agriculture organization: </a:t>
            </a:r>
            <a:br>
              <a:rPr kumimoji="1" lang="en-US" b="1" dirty="0">
                <a:solidFill>
                  <a:schemeClr val="bg1"/>
                </a:solidFill>
                <a:ea typeface="游ゴシック" panose="020B0400000000000000" pitchFamily="50" charset="-128"/>
                <a:cs typeface="Meiryo UI" panose="020B0604030504040204" pitchFamily="50" charset="-128"/>
              </a:rPr>
            </a:br>
            <a:r>
              <a:rPr kumimoji="1" lang="en-US" sz="1300" b="1" dirty="0">
                <a:solidFill>
                  <a:schemeClr val="bg1"/>
                </a:solidFill>
                <a:ea typeface="游ゴシック" panose="020B0400000000000000" pitchFamily="50" charset="-128"/>
                <a:cs typeface="Meiryo UI" panose="020B0604030504040204" pitchFamily="50" charset="-128"/>
              </a:rPr>
              <a:t> Problems (Only two faculty members in each lab and mismatch between research groups and departments)</a:t>
            </a:r>
          </a:p>
        </p:txBody>
      </p:sp>
      <p:sp>
        <p:nvSpPr>
          <p:cNvPr id="10" name="角丸四角形 78">
            <a:extLst>
              <a:ext uri="{FF2B5EF4-FFF2-40B4-BE49-F238E27FC236}">
                <a16:creationId xmlns:a16="http://schemas.microsoft.com/office/drawing/2014/main" id="{BC6ED319-C551-64F1-A0ED-4AAE5AE27A7C}"/>
              </a:ext>
            </a:extLst>
          </p:cNvPr>
          <p:cNvSpPr/>
          <p:nvPr/>
        </p:nvSpPr>
        <p:spPr>
          <a:xfrm>
            <a:off x="214743" y="3578841"/>
            <a:ext cx="8794864" cy="1056166"/>
          </a:xfrm>
          <a:prstGeom prst="roundRect">
            <a:avLst>
              <a:gd name="adj" fmla="val 2309"/>
            </a:avLst>
          </a:prstGeom>
          <a:solidFill>
            <a:schemeClr val="accent3">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p>
        </p:txBody>
      </p:sp>
      <p:sp>
        <p:nvSpPr>
          <p:cNvPr id="11" name="角丸四角形 78">
            <a:extLst>
              <a:ext uri="{FF2B5EF4-FFF2-40B4-BE49-F238E27FC236}">
                <a16:creationId xmlns:a16="http://schemas.microsoft.com/office/drawing/2014/main" id="{793E88D2-2752-9233-A6B8-AE5181A6A5AF}"/>
              </a:ext>
            </a:extLst>
          </p:cNvPr>
          <p:cNvSpPr/>
          <p:nvPr/>
        </p:nvSpPr>
        <p:spPr>
          <a:xfrm>
            <a:off x="207004" y="2492896"/>
            <a:ext cx="8794864" cy="974971"/>
          </a:xfrm>
          <a:prstGeom prst="roundRect">
            <a:avLst>
              <a:gd name="adj" fmla="val 2309"/>
            </a:avLst>
          </a:prstGeom>
          <a:solidFill>
            <a:schemeClr val="accent5">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2" name="角丸四角形 78">
            <a:extLst>
              <a:ext uri="{FF2B5EF4-FFF2-40B4-BE49-F238E27FC236}">
                <a16:creationId xmlns:a16="http://schemas.microsoft.com/office/drawing/2014/main" id="{3C57CCF1-1B03-FB7B-5228-8CB8A19FC10C}"/>
              </a:ext>
            </a:extLst>
          </p:cNvPr>
          <p:cNvSpPr/>
          <p:nvPr/>
        </p:nvSpPr>
        <p:spPr>
          <a:xfrm>
            <a:off x="207004" y="620688"/>
            <a:ext cx="8794864" cy="1754791"/>
          </a:xfrm>
          <a:prstGeom prst="roundRect">
            <a:avLst>
              <a:gd name="adj" fmla="val 2309"/>
            </a:avLst>
          </a:prstGeom>
          <a:solidFill>
            <a:schemeClr val="accent6">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4" name="正方形/長方形 13">
            <a:extLst>
              <a:ext uri="{FF2B5EF4-FFF2-40B4-BE49-F238E27FC236}">
                <a16:creationId xmlns:a16="http://schemas.microsoft.com/office/drawing/2014/main" id="{CE8F455D-D32B-2C6B-7AF1-31E9EE1CEB66}"/>
              </a:ext>
            </a:extLst>
          </p:cNvPr>
          <p:cNvSpPr/>
          <p:nvPr/>
        </p:nvSpPr>
        <p:spPr>
          <a:xfrm>
            <a:off x="2052317" y="1141506"/>
            <a:ext cx="2398963" cy="804903"/>
          </a:xfrm>
          <a:prstGeom prst="rect">
            <a:avLst/>
          </a:prstGeom>
          <a:solidFill>
            <a:schemeClr val="accent6">
              <a:lumMod val="40000"/>
              <a:lumOff val="60000"/>
              <a:alpha val="49000"/>
            </a:schemeClr>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endParaRPr kumimoji="1" lang="ja-JP" altLang="en-US"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5" name="角丸四角形 12">
            <a:extLst>
              <a:ext uri="{FF2B5EF4-FFF2-40B4-BE49-F238E27FC236}">
                <a16:creationId xmlns:a16="http://schemas.microsoft.com/office/drawing/2014/main" id="{62B6081E-0564-F37C-D074-69D32AB3B1D6}"/>
              </a:ext>
            </a:extLst>
          </p:cNvPr>
          <p:cNvSpPr/>
          <p:nvPr/>
        </p:nvSpPr>
        <p:spPr>
          <a:xfrm>
            <a:off x="3780169" y="2662519"/>
            <a:ext cx="1544769" cy="654388"/>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11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Agrobiology and Bioresources</a:t>
            </a:r>
          </a:p>
        </p:txBody>
      </p:sp>
      <p:sp>
        <p:nvSpPr>
          <p:cNvPr id="16" name="テキスト ボックス 15">
            <a:extLst>
              <a:ext uri="{FF2B5EF4-FFF2-40B4-BE49-F238E27FC236}">
                <a16:creationId xmlns:a16="http://schemas.microsoft.com/office/drawing/2014/main" id="{8315CFA6-199B-E71C-8360-FF8C1080107F}"/>
              </a:ext>
            </a:extLst>
          </p:cNvPr>
          <p:cNvSpPr txBox="1"/>
          <p:nvPr/>
        </p:nvSpPr>
        <p:spPr>
          <a:xfrm>
            <a:off x="120246" y="1262879"/>
            <a:ext cx="872730" cy="570580"/>
          </a:xfrm>
          <a:prstGeom prst="rect">
            <a:avLst/>
          </a:prstGeom>
          <a:noFill/>
        </p:spPr>
        <p:txBody>
          <a:bodyPr wrap="square" lIns="85003" tIns="42501" rIns="85003" bIns="42501" rtlCol="0">
            <a:spAutoFit/>
          </a:bodyPr>
          <a:lstStyle/>
          <a:p>
            <a:r>
              <a:rPr kumimoji="1" lang="en-US" sz="1050" dirty="0">
                <a:latin typeface="游ゴシック" panose="020B0400000000000000" pitchFamily="50" charset="-128"/>
                <a:ea typeface="游ゴシック" panose="020B0400000000000000" pitchFamily="50" charset="-128"/>
                <a:cs typeface="Meiryo UI" panose="020B0604030504040204" pitchFamily="50" charset="-128"/>
              </a:rPr>
              <a:t>Research Faculty of Agriculture</a:t>
            </a:r>
          </a:p>
        </p:txBody>
      </p:sp>
      <p:sp>
        <p:nvSpPr>
          <p:cNvPr id="17" name="角丸四角形 17">
            <a:extLst>
              <a:ext uri="{FF2B5EF4-FFF2-40B4-BE49-F238E27FC236}">
                <a16:creationId xmlns:a16="http://schemas.microsoft.com/office/drawing/2014/main" id="{717D37C0-A49D-3503-D988-54BA19D773F3}"/>
              </a:ext>
            </a:extLst>
          </p:cNvPr>
          <p:cNvSpPr/>
          <p:nvPr/>
        </p:nvSpPr>
        <p:spPr>
          <a:xfrm>
            <a:off x="5521684" y="2662518"/>
            <a:ext cx="1324305" cy="654387"/>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11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Environmental Resources</a:t>
            </a:r>
          </a:p>
        </p:txBody>
      </p:sp>
      <p:sp>
        <p:nvSpPr>
          <p:cNvPr id="20" name="角丸四角形 18">
            <a:extLst>
              <a:ext uri="{FF2B5EF4-FFF2-40B4-BE49-F238E27FC236}">
                <a16:creationId xmlns:a16="http://schemas.microsoft.com/office/drawing/2014/main" id="{A9B7D575-D09C-5E15-0E50-DAB37E2ED14F}"/>
              </a:ext>
            </a:extLst>
          </p:cNvPr>
          <p:cNvSpPr/>
          <p:nvPr/>
        </p:nvSpPr>
        <p:spPr>
          <a:xfrm>
            <a:off x="6958135" y="2662519"/>
            <a:ext cx="1516114" cy="654386"/>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11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Applied Bioscience</a:t>
            </a:r>
          </a:p>
        </p:txBody>
      </p:sp>
      <p:sp>
        <p:nvSpPr>
          <p:cNvPr id="21" name="テキスト ボックス 20">
            <a:extLst>
              <a:ext uri="{FF2B5EF4-FFF2-40B4-BE49-F238E27FC236}">
                <a16:creationId xmlns:a16="http://schemas.microsoft.com/office/drawing/2014/main" id="{486829F6-7575-AA01-DF8F-A2AC3958062E}"/>
              </a:ext>
            </a:extLst>
          </p:cNvPr>
          <p:cNvSpPr txBox="1"/>
          <p:nvPr/>
        </p:nvSpPr>
        <p:spPr>
          <a:xfrm>
            <a:off x="120246" y="2746286"/>
            <a:ext cx="1000118" cy="639830"/>
          </a:xfrm>
          <a:prstGeom prst="rect">
            <a:avLst/>
          </a:prstGeom>
          <a:noFill/>
        </p:spPr>
        <p:txBody>
          <a:bodyPr wrap="square" lIns="85003" tIns="42501" rIns="85003" bIns="42501" rtlCol="0">
            <a:spAutoFit/>
          </a:bodyPr>
          <a:lstStyle/>
          <a:p>
            <a:r>
              <a:rPr kumimoji="1" lang="en-US" sz="1200" dirty="0">
                <a:latin typeface="游ゴシック" panose="020B0400000000000000" pitchFamily="50" charset="-128"/>
                <a:ea typeface="游ゴシック" panose="020B0400000000000000" pitchFamily="50" charset="-128"/>
                <a:cs typeface="Meiryo UI" panose="020B0604030504040204" pitchFamily="50" charset="-128"/>
              </a:rPr>
              <a:t>Graduate School of Agriculture</a:t>
            </a:r>
          </a:p>
        </p:txBody>
      </p:sp>
      <p:sp>
        <p:nvSpPr>
          <p:cNvPr id="23" name="角丸四角形 28">
            <a:extLst>
              <a:ext uri="{FF2B5EF4-FFF2-40B4-BE49-F238E27FC236}">
                <a16:creationId xmlns:a16="http://schemas.microsoft.com/office/drawing/2014/main" id="{D49BED34-47D3-A04A-5D44-56E9DFDD4785}"/>
              </a:ext>
            </a:extLst>
          </p:cNvPr>
          <p:cNvSpPr/>
          <p:nvPr/>
        </p:nvSpPr>
        <p:spPr>
          <a:xfrm>
            <a:off x="2237541" y="2660619"/>
            <a:ext cx="1356378" cy="656288"/>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11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Bio-systems Sustainability</a:t>
            </a:r>
          </a:p>
        </p:txBody>
      </p:sp>
      <p:sp>
        <p:nvSpPr>
          <p:cNvPr id="24" name="正方形/長方形 23">
            <a:extLst>
              <a:ext uri="{FF2B5EF4-FFF2-40B4-BE49-F238E27FC236}">
                <a16:creationId xmlns:a16="http://schemas.microsoft.com/office/drawing/2014/main" id="{A7993EDC-3652-AC68-B65D-85E8B03F419F}"/>
              </a:ext>
            </a:extLst>
          </p:cNvPr>
          <p:cNvSpPr/>
          <p:nvPr/>
        </p:nvSpPr>
        <p:spPr>
          <a:xfrm>
            <a:off x="2895792" y="1250252"/>
            <a:ext cx="306324" cy="5669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5" name="正方形/長方形 24">
            <a:extLst>
              <a:ext uri="{FF2B5EF4-FFF2-40B4-BE49-F238E27FC236}">
                <a16:creationId xmlns:a16="http://schemas.microsoft.com/office/drawing/2014/main" id="{228CEA30-6E91-6B59-3577-D8B92D16EA40}"/>
              </a:ext>
            </a:extLst>
          </p:cNvPr>
          <p:cNvSpPr/>
          <p:nvPr/>
        </p:nvSpPr>
        <p:spPr>
          <a:xfrm>
            <a:off x="4601627" y="1131265"/>
            <a:ext cx="1608562" cy="804903"/>
          </a:xfrm>
          <a:prstGeom prst="rect">
            <a:avLst/>
          </a:prstGeom>
          <a:solidFill>
            <a:schemeClr val="accent6">
              <a:lumMod val="40000"/>
              <a:lumOff val="60000"/>
              <a:alpha val="49000"/>
            </a:schemeClr>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6" name="正方形/長方形 25">
            <a:extLst>
              <a:ext uri="{FF2B5EF4-FFF2-40B4-BE49-F238E27FC236}">
                <a16:creationId xmlns:a16="http://schemas.microsoft.com/office/drawing/2014/main" id="{3AE29AC2-8BF7-5DA2-3944-9179E9B501E5}"/>
              </a:ext>
            </a:extLst>
          </p:cNvPr>
          <p:cNvSpPr/>
          <p:nvPr/>
        </p:nvSpPr>
        <p:spPr>
          <a:xfrm>
            <a:off x="6295015" y="1131265"/>
            <a:ext cx="2432440" cy="804903"/>
          </a:xfrm>
          <a:prstGeom prst="rect">
            <a:avLst/>
          </a:prstGeom>
          <a:solidFill>
            <a:schemeClr val="accent6">
              <a:lumMod val="40000"/>
              <a:lumOff val="60000"/>
              <a:alpha val="48000"/>
            </a:schemeClr>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7" name="正方形/長方形 26">
            <a:extLst>
              <a:ext uri="{FF2B5EF4-FFF2-40B4-BE49-F238E27FC236}">
                <a16:creationId xmlns:a16="http://schemas.microsoft.com/office/drawing/2014/main" id="{13D80DBB-CE8B-A532-A9B5-2C9C2C061159}"/>
              </a:ext>
            </a:extLst>
          </p:cNvPr>
          <p:cNvSpPr/>
          <p:nvPr/>
        </p:nvSpPr>
        <p:spPr>
          <a:xfrm>
            <a:off x="3276984" y="1250252"/>
            <a:ext cx="306324" cy="5669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8" name="正方形/長方形 27">
            <a:extLst>
              <a:ext uri="{FF2B5EF4-FFF2-40B4-BE49-F238E27FC236}">
                <a16:creationId xmlns:a16="http://schemas.microsoft.com/office/drawing/2014/main" id="{71DEF76D-A4F1-37B8-6613-F309C4652D8E}"/>
              </a:ext>
            </a:extLst>
          </p:cNvPr>
          <p:cNvSpPr/>
          <p:nvPr/>
        </p:nvSpPr>
        <p:spPr>
          <a:xfrm>
            <a:off x="3666460" y="1250252"/>
            <a:ext cx="306324" cy="5669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30" name="正方形/長方形 29">
            <a:extLst>
              <a:ext uri="{FF2B5EF4-FFF2-40B4-BE49-F238E27FC236}">
                <a16:creationId xmlns:a16="http://schemas.microsoft.com/office/drawing/2014/main" id="{AC5D0465-FB32-87DE-9071-D2834D8FA3E1}"/>
              </a:ext>
            </a:extLst>
          </p:cNvPr>
          <p:cNvSpPr/>
          <p:nvPr/>
        </p:nvSpPr>
        <p:spPr>
          <a:xfrm>
            <a:off x="2514053" y="1250252"/>
            <a:ext cx="306324" cy="5669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188C593C-03D7-FAD5-409C-1D6F0B866E7D}"/>
              </a:ext>
            </a:extLst>
          </p:cNvPr>
          <p:cNvSpPr/>
          <p:nvPr/>
        </p:nvSpPr>
        <p:spPr>
          <a:xfrm>
            <a:off x="2135391" y="1250252"/>
            <a:ext cx="306324" cy="5669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33" name="正方形/長方形 32">
            <a:extLst>
              <a:ext uri="{FF2B5EF4-FFF2-40B4-BE49-F238E27FC236}">
                <a16:creationId xmlns:a16="http://schemas.microsoft.com/office/drawing/2014/main" id="{986233E1-A4BA-F9C7-A5DC-DAE9D8C287AD}"/>
              </a:ext>
            </a:extLst>
          </p:cNvPr>
          <p:cNvSpPr/>
          <p:nvPr/>
        </p:nvSpPr>
        <p:spPr>
          <a:xfrm>
            <a:off x="5444869" y="1250252"/>
            <a:ext cx="306324" cy="56692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ED491921-CB2C-7820-003D-6916CED2AE23}"/>
              </a:ext>
            </a:extLst>
          </p:cNvPr>
          <p:cNvSpPr/>
          <p:nvPr/>
        </p:nvSpPr>
        <p:spPr>
          <a:xfrm>
            <a:off x="6404169" y="1250252"/>
            <a:ext cx="306324" cy="566928"/>
          </a:xfrm>
          <a:prstGeom prst="rect">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37" name="正方形/長方形 36">
            <a:extLst>
              <a:ext uri="{FF2B5EF4-FFF2-40B4-BE49-F238E27FC236}">
                <a16:creationId xmlns:a16="http://schemas.microsoft.com/office/drawing/2014/main" id="{C3358668-19E7-76BB-8579-31300BDAD989}"/>
              </a:ext>
            </a:extLst>
          </p:cNvPr>
          <p:cNvSpPr/>
          <p:nvPr/>
        </p:nvSpPr>
        <p:spPr>
          <a:xfrm>
            <a:off x="6785359" y="1250252"/>
            <a:ext cx="306324" cy="566928"/>
          </a:xfrm>
          <a:prstGeom prst="rect">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41" name="正方形/長方形 40">
            <a:extLst>
              <a:ext uri="{FF2B5EF4-FFF2-40B4-BE49-F238E27FC236}">
                <a16:creationId xmlns:a16="http://schemas.microsoft.com/office/drawing/2014/main" id="{FD260BBB-A7B6-08B1-1524-0F7F81E6891E}"/>
              </a:ext>
            </a:extLst>
          </p:cNvPr>
          <p:cNvSpPr/>
          <p:nvPr/>
        </p:nvSpPr>
        <p:spPr>
          <a:xfrm>
            <a:off x="7174836" y="1250252"/>
            <a:ext cx="306324" cy="566928"/>
          </a:xfrm>
          <a:prstGeom prst="rect">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61" name="正方形/長方形 60">
            <a:extLst>
              <a:ext uri="{FF2B5EF4-FFF2-40B4-BE49-F238E27FC236}">
                <a16:creationId xmlns:a16="http://schemas.microsoft.com/office/drawing/2014/main" id="{28F13544-1273-CB36-FE27-02A48FCE9A68}"/>
              </a:ext>
            </a:extLst>
          </p:cNvPr>
          <p:cNvSpPr/>
          <p:nvPr/>
        </p:nvSpPr>
        <p:spPr>
          <a:xfrm>
            <a:off x="7555169" y="1250252"/>
            <a:ext cx="306324" cy="566928"/>
          </a:xfrm>
          <a:prstGeom prst="rect">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63" name="テキスト ボックス 62">
            <a:extLst>
              <a:ext uri="{FF2B5EF4-FFF2-40B4-BE49-F238E27FC236}">
                <a16:creationId xmlns:a16="http://schemas.microsoft.com/office/drawing/2014/main" id="{B4C26A1C-BCF3-8EFA-A236-362BE2D92DD5}"/>
              </a:ext>
            </a:extLst>
          </p:cNvPr>
          <p:cNvSpPr txBox="1"/>
          <p:nvPr/>
        </p:nvSpPr>
        <p:spPr>
          <a:xfrm>
            <a:off x="1055462" y="2029561"/>
            <a:ext cx="7917358" cy="307777"/>
          </a:xfrm>
          <a:prstGeom prst="rect">
            <a:avLst/>
          </a:prstGeom>
          <a:noFill/>
        </p:spPr>
        <p:txBody>
          <a:bodyPr wrap="square" rtlCol="0">
            <a:spAutoFit/>
          </a:bodyPr>
          <a:lstStyle/>
          <a:p>
            <a:r>
              <a:rPr kumimoji="1" lang="en-US" sz="1400" dirty="0">
                <a:latin typeface="游ゴシック" panose="020B0400000000000000" pitchFamily="50" charset="-128"/>
                <a:ea typeface="游ゴシック" panose="020B0400000000000000" pitchFamily="50" charset="-128"/>
              </a:rPr>
              <a:t>Each division is composed of fields (various research groups)</a:t>
            </a:r>
          </a:p>
        </p:txBody>
      </p:sp>
      <p:sp>
        <p:nvSpPr>
          <p:cNvPr id="67" name="テキスト ボックス 66">
            <a:extLst>
              <a:ext uri="{FF2B5EF4-FFF2-40B4-BE49-F238E27FC236}">
                <a16:creationId xmlns:a16="http://schemas.microsoft.com/office/drawing/2014/main" id="{449440E2-D191-B3D9-D328-7560475D9B73}"/>
              </a:ext>
            </a:extLst>
          </p:cNvPr>
          <p:cNvSpPr txBox="1"/>
          <p:nvPr/>
        </p:nvSpPr>
        <p:spPr>
          <a:xfrm>
            <a:off x="2014185" y="704725"/>
            <a:ext cx="2270212" cy="461665"/>
          </a:xfrm>
          <a:prstGeom prst="rect">
            <a:avLst/>
          </a:prstGeom>
          <a:noFill/>
        </p:spPr>
        <p:txBody>
          <a:bodyPr wrap="square" rtlCol="0">
            <a:spAutoFit/>
          </a:bodyPr>
          <a:lstStyle/>
          <a:p>
            <a:r>
              <a:rPr lang="en-US" sz="1200" dirty="0">
                <a:latin typeface="游ゴシック" panose="020B0400000000000000" pitchFamily="50" charset="-128"/>
                <a:ea typeface="游ゴシック" panose="020B0400000000000000" pitchFamily="50" charset="-128"/>
                <a:cs typeface="Osaka"/>
              </a:rPr>
              <a:t>Division of Bioresources and Product Science</a:t>
            </a:r>
          </a:p>
        </p:txBody>
      </p:sp>
      <p:sp>
        <p:nvSpPr>
          <p:cNvPr id="70" name="正方形/長方形 69">
            <a:extLst>
              <a:ext uri="{FF2B5EF4-FFF2-40B4-BE49-F238E27FC236}">
                <a16:creationId xmlns:a16="http://schemas.microsoft.com/office/drawing/2014/main" id="{28086069-AF5B-91E0-AEDD-B686F4C9EB7E}"/>
              </a:ext>
            </a:extLst>
          </p:cNvPr>
          <p:cNvSpPr/>
          <p:nvPr/>
        </p:nvSpPr>
        <p:spPr>
          <a:xfrm>
            <a:off x="7945126" y="1250252"/>
            <a:ext cx="306324" cy="566928"/>
          </a:xfrm>
          <a:prstGeom prst="rect">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71" name="正方形/長方形 70">
            <a:extLst>
              <a:ext uri="{FF2B5EF4-FFF2-40B4-BE49-F238E27FC236}">
                <a16:creationId xmlns:a16="http://schemas.microsoft.com/office/drawing/2014/main" id="{FC2BD872-7585-4C3D-13BF-C1665F619A8E}"/>
              </a:ext>
            </a:extLst>
          </p:cNvPr>
          <p:cNvSpPr/>
          <p:nvPr/>
        </p:nvSpPr>
        <p:spPr>
          <a:xfrm>
            <a:off x="8325458" y="1250252"/>
            <a:ext cx="306324" cy="566928"/>
          </a:xfrm>
          <a:prstGeom prst="rect">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72" name="テキスト ボックス 71">
            <a:extLst>
              <a:ext uri="{FF2B5EF4-FFF2-40B4-BE49-F238E27FC236}">
                <a16:creationId xmlns:a16="http://schemas.microsoft.com/office/drawing/2014/main" id="{60AA72E9-CF17-C9B2-0D81-9BBE7893E899}"/>
              </a:ext>
            </a:extLst>
          </p:cNvPr>
          <p:cNvSpPr txBox="1"/>
          <p:nvPr/>
        </p:nvSpPr>
        <p:spPr>
          <a:xfrm>
            <a:off x="4341037" y="702194"/>
            <a:ext cx="1984479" cy="461665"/>
          </a:xfrm>
          <a:prstGeom prst="rect">
            <a:avLst/>
          </a:prstGeom>
          <a:noFill/>
        </p:spPr>
        <p:txBody>
          <a:bodyPr wrap="square" rtlCol="0">
            <a:spAutoFit/>
          </a:bodyPr>
          <a:lstStyle/>
          <a:p>
            <a:r>
              <a:rPr lang="en-US" sz="1200" dirty="0">
                <a:latin typeface="游ゴシック" panose="020B0400000000000000" pitchFamily="50" charset="-128"/>
                <a:ea typeface="游ゴシック" panose="020B0400000000000000" pitchFamily="50" charset="-128"/>
                <a:cs typeface="Osaka"/>
              </a:rPr>
              <a:t>Division of Environmental Resources</a:t>
            </a:r>
          </a:p>
        </p:txBody>
      </p:sp>
      <p:sp>
        <p:nvSpPr>
          <p:cNvPr id="75" name="テキスト ボックス 74">
            <a:extLst>
              <a:ext uri="{FF2B5EF4-FFF2-40B4-BE49-F238E27FC236}">
                <a16:creationId xmlns:a16="http://schemas.microsoft.com/office/drawing/2014/main" id="{C095F76D-5E80-1264-2D3E-E990C8906C20}"/>
              </a:ext>
            </a:extLst>
          </p:cNvPr>
          <p:cNvSpPr txBox="1"/>
          <p:nvPr/>
        </p:nvSpPr>
        <p:spPr>
          <a:xfrm>
            <a:off x="6336806" y="783665"/>
            <a:ext cx="2327881" cy="276999"/>
          </a:xfrm>
          <a:prstGeom prst="rect">
            <a:avLst/>
          </a:prstGeom>
          <a:noFill/>
        </p:spPr>
        <p:txBody>
          <a:bodyPr wrap="none" rtlCol="0">
            <a:spAutoFit/>
          </a:bodyPr>
          <a:lstStyle/>
          <a:p>
            <a:r>
              <a:rPr lang="en-US" sz="1200" dirty="0">
                <a:latin typeface="游ゴシック" panose="020B0400000000000000" pitchFamily="50" charset="-128"/>
                <a:ea typeface="游ゴシック" panose="020B0400000000000000" pitchFamily="50" charset="-128"/>
                <a:cs typeface="Osaka"/>
              </a:rPr>
              <a:t>Division of Applied Bioscience</a:t>
            </a:r>
          </a:p>
        </p:txBody>
      </p:sp>
      <p:sp>
        <p:nvSpPr>
          <p:cNvPr id="78" name="正方形/長方形 77">
            <a:extLst>
              <a:ext uri="{FF2B5EF4-FFF2-40B4-BE49-F238E27FC236}">
                <a16:creationId xmlns:a16="http://schemas.microsoft.com/office/drawing/2014/main" id="{E3739815-9971-0258-C257-7B61B8B1D800}"/>
              </a:ext>
            </a:extLst>
          </p:cNvPr>
          <p:cNvSpPr/>
          <p:nvPr/>
        </p:nvSpPr>
        <p:spPr>
          <a:xfrm>
            <a:off x="5825682" y="1250252"/>
            <a:ext cx="306324" cy="56692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82" name="テキスト ボックス 81">
            <a:extLst>
              <a:ext uri="{FF2B5EF4-FFF2-40B4-BE49-F238E27FC236}">
                <a16:creationId xmlns:a16="http://schemas.microsoft.com/office/drawing/2014/main" id="{7A1169FF-2F3F-E84E-25C3-CB982B2E745B}"/>
              </a:ext>
            </a:extLst>
          </p:cNvPr>
          <p:cNvSpPr txBox="1"/>
          <p:nvPr/>
        </p:nvSpPr>
        <p:spPr>
          <a:xfrm>
            <a:off x="3602202" y="1402742"/>
            <a:ext cx="447623" cy="507831"/>
          </a:xfrm>
          <a:prstGeom prst="rect">
            <a:avLst/>
          </a:prstGeom>
          <a:noFill/>
        </p:spPr>
        <p:txBody>
          <a:bodyPr wrap="none" rtlCol="0">
            <a:spAutoFit/>
          </a:bodyPr>
          <a:lstStyle/>
          <a:p>
            <a:r>
              <a:rPr lang="en-US" sz="900" dirty="0">
                <a:latin typeface="游ゴシック" panose="020B0400000000000000" pitchFamily="50" charset="-128"/>
                <a:ea typeface="游ゴシック" panose="020B0400000000000000" pitchFamily="50" charset="-128"/>
              </a:rPr>
              <a:t>Field</a:t>
            </a:r>
          </a:p>
          <a:p>
            <a:endParaRPr lang="en-US" dirty="0">
              <a:latin typeface="游ゴシック" panose="020B0400000000000000" pitchFamily="50" charset="-128"/>
              <a:ea typeface="游ゴシック" panose="020B0400000000000000" pitchFamily="50" charset="-128"/>
            </a:endParaRPr>
          </a:p>
        </p:txBody>
      </p:sp>
      <p:sp>
        <p:nvSpPr>
          <p:cNvPr id="85" name="テキスト ボックス 84">
            <a:extLst>
              <a:ext uri="{FF2B5EF4-FFF2-40B4-BE49-F238E27FC236}">
                <a16:creationId xmlns:a16="http://schemas.microsoft.com/office/drawing/2014/main" id="{0C6D6C27-522F-6800-124E-D931433FF538}"/>
              </a:ext>
            </a:extLst>
          </p:cNvPr>
          <p:cNvSpPr txBox="1"/>
          <p:nvPr/>
        </p:nvSpPr>
        <p:spPr>
          <a:xfrm>
            <a:off x="3205232" y="1410756"/>
            <a:ext cx="447623" cy="507831"/>
          </a:xfrm>
          <a:prstGeom prst="rect">
            <a:avLst/>
          </a:prstGeom>
          <a:noFill/>
        </p:spPr>
        <p:txBody>
          <a:bodyPr wrap="none" rtlCol="0">
            <a:spAutoFit/>
          </a:bodyPr>
          <a:lstStyle/>
          <a:p>
            <a:r>
              <a:rPr lang="en-US" sz="900" dirty="0">
                <a:latin typeface="游ゴシック" panose="020B0400000000000000" pitchFamily="50" charset="-128"/>
                <a:ea typeface="游ゴシック" panose="020B0400000000000000" pitchFamily="50" charset="-128"/>
              </a:rPr>
              <a:t>Field</a:t>
            </a:r>
          </a:p>
          <a:p>
            <a:endParaRPr lang="en-US" dirty="0">
              <a:latin typeface="游ゴシック" panose="020B0400000000000000" pitchFamily="50" charset="-128"/>
              <a:ea typeface="游ゴシック" panose="020B0400000000000000" pitchFamily="50" charset="-128"/>
            </a:endParaRPr>
          </a:p>
        </p:txBody>
      </p:sp>
      <p:sp>
        <p:nvSpPr>
          <p:cNvPr id="86" name="角丸四角形 65">
            <a:extLst>
              <a:ext uri="{FF2B5EF4-FFF2-40B4-BE49-F238E27FC236}">
                <a16:creationId xmlns:a16="http://schemas.microsoft.com/office/drawing/2014/main" id="{D91F4FF0-000A-33BE-59B2-551253848448}"/>
              </a:ext>
            </a:extLst>
          </p:cNvPr>
          <p:cNvSpPr/>
          <p:nvPr/>
        </p:nvSpPr>
        <p:spPr>
          <a:xfrm>
            <a:off x="971176" y="1258528"/>
            <a:ext cx="1043009" cy="576072"/>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8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Research Innovation and Cooperation</a:t>
            </a:r>
          </a:p>
        </p:txBody>
      </p:sp>
      <p:sp>
        <p:nvSpPr>
          <p:cNvPr id="87" name="テキスト ボックス 86">
            <a:extLst>
              <a:ext uri="{FF2B5EF4-FFF2-40B4-BE49-F238E27FC236}">
                <a16:creationId xmlns:a16="http://schemas.microsoft.com/office/drawing/2014/main" id="{FC3F0EAD-5F24-9708-CB21-1EF500D6C7C5}"/>
              </a:ext>
            </a:extLst>
          </p:cNvPr>
          <p:cNvSpPr txBox="1"/>
          <p:nvPr/>
        </p:nvSpPr>
        <p:spPr>
          <a:xfrm>
            <a:off x="2441353" y="1410755"/>
            <a:ext cx="447623" cy="507831"/>
          </a:xfrm>
          <a:prstGeom prst="rect">
            <a:avLst/>
          </a:prstGeom>
          <a:noFill/>
        </p:spPr>
        <p:txBody>
          <a:bodyPr wrap="none" rtlCol="0">
            <a:spAutoFit/>
          </a:bodyPr>
          <a:lstStyle/>
          <a:p>
            <a:r>
              <a:rPr lang="en-US" sz="900" dirty="0">
                <a:latin typeface="游ゴシック" panose="020B0400000000000000" pitchFamily="50" charset="-128"/>
                <a:ea typeface="游ゴシック" panose="020B0400000000000000" pitchFamily="50" charset="-128"/>
              </a:rPr>
              <a:t>Field</a:t>
            </a:r>
          </a:p>
          <a:p>
            <a:endParaRPr lang="en-US" dirty="0">
              <a:latin typeface="游ゴシック" panose="020B0400000000000000" pitchFamily="50" charset="-128"/>
              <a:ea typeface="游ゴシック" panose="020B0400000000000000" pitchFamily="50" charset="-128"/>
            </a:endParaRPr>
          </a:p>
        </p:txBody>
      </p:sp>
      <p:sp>
        <p:nvSpPr>
          <p:cNvPr id="88" name="テキスト ボックス 87">
            <a:extLst>
              <a:ext uri="{FF2B5EF4-FFF2-40B4-BE49-F238E27FC236}">
                <a16:creationId xmlns:a16="http://schemas.microsoft.com/office/drawing/2014/main" id="{10250E8D-4FC6-5457-BE3D-FFA52FCB912F}"/>
              </a:ext>
            </a:extLst>
          </p:cNvPr>
          <p:cNvSpPr txBox="1"/>
          <p:nvPr/>
        </p:nvSpPr>
        <p:spPr>
          <a:xfrm>
            <a:off x="2059734" y="1410147"/>
            <a:ext cx="447623" cy="507831"/>
          </a:xfrm>
          <a:prstGeom prst="rect">
            <a:avLst/>
          </a:prstGeom>
          <a:noFill/>
        </p:spPr>
        <p:txBody>
          <a:bodyPr wrap="none" rtlCol="0">
            <a:spAutoFit/>
          </a:bodyPr>
          <a:lstStyle/>
          <a:p>
            <a:r>
              <a:rPr lang="en-US" sz="900" dirty="0">
                <a:latin typeface="游ゴシック" panose="020B0400000000000000" pitchFamily="50" charset="-128"/>
                <a:ea typeface="游ゴシック" panose="020B0400000000000000" pitchFamily="50" charset="-128"/>
              </a:rPr>
              <a:t>Field</a:t>
            </a:r>
          </a:p>
          <a:p>
            <a:endParaRPr lang="en-US" dirty="0">
              <a:latin typeface="游ゴシック" panose="020B0400000000000000" pitchFamily="50" charset="-128"/>
              <a:ea typeface="游ゴシック" panose="020B0400000000000000" pitchFamily="50" charset="-128"/>
            </a:endParaRPr>
          </a:p>
        </p:txBody>
      </p:sp>
      <p:sp>
        <p:nvSpPr>
          <p:cNvPr id="89" name="正方形/長方形 88">
            <a:extLst>
              <a:ext uri="{FF2B5EF4-FFF2-40B4-BE49-F238E27FC236}">
                <a16:creationId xmlns:a16="http://schemas.microsoft.com/office/drawing/2014/main" id="{748F71AE-12D3-D6F4-459B-129F2213D58F}"/>
              </a:ext>
            </a:extLst>
          </p:cNvPr>
          <p:cNvSpPr/>
          <p:nvPr/>
        </p:nvSpPr>
        <p:spPr>
          <a:xfrm>
            <a:off x="4673759" y="1250252"/>
            <a:ext cx="306324" cy="56692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90" name="正方形/長方形 89">
            <a:extLst>
              <a:ext uri="{FF2B5EF4-FFF2-40B4-BE49-F238E27FC236}">
                <a16:creationId xmlns:a16="http://schemas.microsoft.com/office/drawing/2014/main" id="{15999465-BE4A-AAAA-398D-C082F7E01BCB}"/>
              </a:ext>
            </a:extLst>
          </p:cNvPr>
          <p:cNvSpPr/>
          <p:nvPr/>
        </p:nvSpPr>
        <p:spPr>
          <a:xfrm>
            <a:off x="5054950" y="1250252"/>
            <a:ext cx="306324" cy="56692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91" name="テキスト ボックス 90">
            <a:extLst>
              <a:ext uri="{FF2B5EF4-FFF2-40B4-BE49-F238E27FC236}">
                <a16:creationId xmlns:a16="http://schemas.microsoft.com/office/drawing/2014/main" id="{595C8354-8294-66B3-8AA2-5E45651B64FD}"/>
              </a:ext>
            </a:extLst>
          </p:cNvPr>
          <p:cNvSpPr txBox="1"/>
          <p:nvPr/>
        </p:nvSpPr>
        <p:spPr>
          <a:xfrm>
            <a:off x="2816065" y="1416581"/>
            <a:ext cx="447623" cy="507831"/>
          </a:xfrm>
          <a:prstGeom prst="rect">
            <a:avLst/>
          </a:prstGeom>
          <a:noFill/>
        </p:spPr>
        <p:txBody>
          <a:bodyPr wrap="none" rtlCol="0">
            <a:spAutoFit/>
          </a:bodyPr>
          <a:lstStyle/>
          <a:p>
            <a:r>
              <a:rPr lang="en-US" sz="900" dirty="0">
                <a:latin typeface="游ゴシック" panose="020B0400000000000000" pitchFamily="50" charset="-128"/>
                <a:ea typeface="游ゴシック" panose="020B0400000000000000" pitchFamily="50" charset="-128"/>
              </a:rPr>
              <a:t>Field</a:t>
            </a:r>
          </a:p>
          <a:p>
            <a:endParaRPr lang="en-US" dirty="0">
              <a:latin typeface="游ゴシック" panose="020B0400000000000000" pitchFamily="50" charset="-128"/>
              <a:ea typeface="游ゴシック" panose="020B0400000000000000" pitchFamily="50" charset="-128"/>
            </a:endParaRPr>
          </a:p>
        </p:txBody>
      </p:sp>
      <p:sp>
        <p:nvSpPr>
          <p:cNvPr id="92" name="テキスト ボックス 91">
            <a:extLst>
              <a:ext uri="{FF2B5EF4-FFF2-40B4-BE49-F238E27FC236}">
                <a16:creationId xmlns:a16="http://schemas.microsoft.com/office/drawing/2014/main" id="{BA154FF5-3719-5D63-C675-1B9ED17B749E}"/>
              </a:ext>
            </a:extLst>
          </p:cNvPr>
          <p:cNvSpPr txBox="1"/>
          <p:nvPr/>
        </p:nvSpPr>
        <p:spPr>
          <a:xfrm>
            <a:off x="229100" y="678722"/>
            <a:ext cx="1906291" cy="307777"/>
          </a:xfrm>
          <a:prstGeom prst="rect">
            <a:avLst/>
          </a:prstGeom>
          <a:noFill/>
        </p:spPr>
        <p:txBody>
          <a:bodyPr wrap="none" rtlCol="0">
            <a:spAutoFit/>
          </a:bodyPr>
          <a:lstStyle/>
          <a:p>
            <a:r>
              <a:rPr lang="en-US" sz="1400" dirty="0">
                <a:solidFill>
                  <a:srgbClr val="0000FF"/>
                </a:solidFill>
                <a:latin typeface="游ゴシック" panose="020B0400000000000000" pitchFamily="50" charset="-128"/>
                <a:ea typeface="游ゴシック" panose="020B0400000000000000" pitchFamily="50" charset="-128"/>
              </a:rPr>
              <a:t>4 divisions, 17 fields </a:t>
            </a:r>
          </a:p>
        </p:txBody>
      </p:sp>
      <p:sp>
        <p:nvSpPr>
          <p:cNvPr id="93" name="テキスト ボックス 92">
            <a:extLst>
              <a:ext uri="{FF2B5EF4-FFF2-40B4-BE49-F238E27FC236}">
                <a16:creationId xmlns:a16="http://schemas.microsoft.com/office/drawing/2014/main" id="{5A3BC37B-4A92-3B2E-C085-FC277CF2FAEF}"/>
              </a:ext>
            </a:extLst>
          </p:cNvPr>
          <p:cNvSpPr txBox="1"/>
          <p:nvPr/>
        </p:nvSpPr>
        <p:spPr>
          <a:xfrm>
            <a:off x="104263" y="4736706"/>
            <a:ext cx="9004241" cy="1384995"/>
          </a:xfrm>
          <a:prstGeom prst="rect">
            <a:avLst/>
          </a:prstGeom>
          <a:noFill/>
        </p:spPr>
        <p:txBody>
          <a:bodyPr wrap="square" rtlCol="0">
            <a:spAutoFit/>
          </a:bodyPr>
          <a:lstStyle/>
          <a:p>
            <a:pPr algn="l">
              <a:buFont typeface="Arial"/>
              <a:buChar char="•"/>
            </a:pPr>
            <a:r>
              <a:rPr lang="en-US" sz="1400" dirty="0">
                <a:solidFill>
                  <a:srgbClr val="0000FF"/>
                </a:solidFill>
                <a:latin typeface="游ゴシック" panose="020B0400000000000000" pitchFamily="50" charset="-128"/>
                <a:ea typeface="游ゴシック" panose="020B0400000000000000" pitchFamily="50" charset="-128"/>
              </a:rPr>
              <a:t>The four divisions and 17 fields in the Research Faculty of Agriculture were based on academic fields, not in response to the seven departments.</a:t>
            </a:r>
          </a:p>
          <a:p>
            <a:pPr algn="l">
              <a:buFont typeface="Arial"/>
              <a:buChar char="•"/>
            </a:pPr>
            <a:r>
              <a:rPr kumimoji="1" lang="en-US" sz="1400" dirty="0">
                <a:solidFill>
                  <a:srgbClr val="0000FF"/>
                </a:solidFill>
                <a:latin typeface="游ゴシック" panose="020B0400000000000000" pitchFamily="50" charset="-128"/>
                <a:ea typeface="游ゴシック" panose="020B0400000000000000" pitchFamily="50" charset="-128"/>
              </a:rPr>
              <a:t>Reduced numbers of faculty members meant that faculty could not be suitably assigned to labs, increasing faculty burdens and affecting student guidance.</a:t>
            </a:r>
          </a:p>
          <a:p>
            <a:pPr algn="l">
              <a:buFont typeface="Arial"/>
              <a:buChar char="•"/>
            </a:pPr>
            <a:r>
              <a:rPr lang="en-US" sz="1400" dirty="0">
                <a:solidFill>
                  <a:srgbClr val="0000FF"/>
                </a:solidFill>
                <a:latin typeface="游ゴシック" panose="020B0400000000000000" pitchFamily="50" charset="-128"/>
                <a:ea typeface="游ゴシック" panose="020B0400000000000000" pitchFamily="50" charset="-128"/>
              </a:rPr>
              <a:t>The unbalanced three-school structure made staffing an issue and contributed to</a:t>
            </a:r>
          </a:p>
          <a:p>
            <a:pPr algn="l"/>
            <a:r>
              <a:rPr lang="en-US" sz="1400" dirty="0">
                <a:solidFill>
                  <a:srgbClr val="0000FF"/>
                </a:solidFill>
                <a:latin typeface="游ゴシック" panose="020B0400000000000000" pitchFamily="50" charset="-128"/>
                <a:ea typeface="游ゴシック" panose="020B0400000000000000" pitchFamily="50" charset="-128"/>
              </a:rPr>
              <a:t> personnel stagnation and aging.</a:t>
            </a:r>
          </a:p>
        </p:txBody>
      </p:sp>
      <p:sp>
        <p:nvSpPr>
          <p:cNvPr id="94" name="正方形/長方形 93">
            <a:extLst>
              <a:ext uri="{FF2B5EF4-FFF2-40B4-BE49-F238E27FC236}">
                <a16:creationId xmlns:a16="http://schemas.microsoft.com/office/drawing/2014/main" id="{063A13E4-A790-0680-9FF5-612DA7868C96}"/>
              </a:ext>
            </a:extLst>
          </p:cNvPr>
          <p:cNvSpPr/>
          <p:nvPr/>
        </p:nvSpPr>
        <p:spPr>
          <a:xfrm>
            <a:off x="2595488" y="3951272"/>
            <a:ext cx="990526" cy="628080"/>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Agricultural Economics</a:t>
            </a:r>
          </a:p>
        </p:txBody>
      </p:sp>
      <p:sp>
        <p:nvSpPr>
          <p:cNvPr id="95" name="正方形/長方形 94">
            <a:extLst>
              <a:ext uri="{FF2B5EF4-FFF2-40B4-BE49-F238E27FC236}">
                <a16:creationId xmlns:a16="http://schemas.microsoft.com/office/drawing/2014/main" id="{82CE3102-136B-A647-F0C7-306993B0BEED}"/>
              </a:ext>
            </a:extLst>
          </p:cNvPr>
          <p:cNvSpPr/>
          <p:nvPr/>
        </p:nvSpPr>
        <p:spPr>
          <a:xfrm>
            <a:off x="6769185" y="3956318"/>
            <a:ext cx="926943" cy="61433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Animal Science</a:t>
            </a:r>
          </a:p>
        </p:txBody>
      </p:sp>
      <p:sp>
        <p:nvSpPr>
          <p:cNvPr id="96" name="正方形/長方形 95">
            <a:extLst>
              <a:ext uri="{FF2B5EF4-FFF2-40B4-BE49-F238E27FC236}">
                <a16:creationId xmlns:a16="http://schemas.microsoft.com/office/drawing/2014/main" id="{23983FB4-11EB-9415-9EBC-62B8E1EC1753}"/>
              </a:ext>
            </a:extLst>
          </p:cNvPr>
          <p:cNvSpPr/>
          <p:nvPr/>
        </p:nvSpPr>
        <p:spPr>
          <a:xfrm>
            <a:off x="5820722" y="3951272"/>
            <a:ext cx="856817" cy="619384"/>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Forest Science</a:t>
            </a:r>
          </a:p>
        </p:txBody>
      </p:sp>
      <p:sp>
        <p:nvSpPr>
          <p:cNvPr id="97" name="テキスト ボックス 96">
            <a:extLst>
              <a:ext uri="{FF2B5EF4-FFF2-40B4-BE49-F238E27FC236}">
                <a16:creationId xmlns:a16="http://schemas.microsoft.com/office/drawing/2014/main" id="{B72B74CF-9C55-9D8D-2C5C-F59E4462C8D4}"/>
              </a:ext>
            </a:extLst>
          </p:cNvPr>
          <p:cNvSpPr txBox="1"/>
          <p:nvPr/>
        </p:nvSpPr>
        <p:spPr>
          <a:xfrm>
            <a:off x="120246" y="3998230"/>
            <a:ext cx="1031226" cy="455164"/>
          </a:xfrm>
          <a:prstGeom prst="rect">
            <a:avLst/>
          </a:prstGeom>
          <a:noFill/>
        </p:spPr>
        <p:txBody>
          <a:bodyPr wrap="square" lIns="85003" tIns="42501" rIns="85003" bIns="42501" rtlCol="0">
            <a:spAutoFit/>
          </a:bodyPr>
          <a:lstStyle/>
          <a:p>
            <a:r>
              <a:rPr lang="en-US" sz="1200" dirty="0">
                <a:latin typeface="游ゴシック" panose="020B0400000000000000" pitchFamily="50" charset="-128"/>
                <a:ea typeface="游ゴシック" panose="020B0400000000000000" pitchFamily="50" charset="-128"/>
                <a:cs typeface="Meiryo UI" panose="020B0604030504040204" pitchFamily="50" charset="-128"/>
              </a:rPr>
              <a:t>School of Agriculture</a:t>
            </a:r>
          </a:p>
        </p:txBody>
      </p:sp>
      <p:sp>
        <p:nvSpPr>
          <p:cNvPr id="98" name="正方形/長方形 97">
            <a:extLst>
              <a:ext uri="{FF2B5EF4-FFF2-40B4-BE49-F238E27FC236}">
                <a16:creationId xmlns:a16="http://schemas.microsoft.com/office/drawing/2014/main" id="{6AA4CB93-31DD-E7A1-E129-03614EA0F303}"/>
              </a:ext>
            </a:extLst>
          </p:cNvPr>
          <p:cNvSpPr/>
          <p:nvPr/>
        </p:nvSpPr>
        <p:spPr>
          <a:xfrm>
            <a:off x="1537794" y="3951271"/>
            <a:ext cx="990526" cy="628081"/>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Agrobiology and Bioresources</a:t>
            </a:r>
          </a:p>
        </p:txBody>
      </p:sp>
      <p:sp>
        <p:nvSpPr>
          <p:cNvPr id="99" name="テキスト ボックス 98">
            <a:extLst>
              <a:ext uri="{FF2B5EF4-FFF2-40B4-BE49-F238E27FC236}">
                <a16:creationId xmlns:a16="http://schemas.microsoft.com/office/drawing/2014/main" id="{496EFBBE-5AA3-956A-74A9-C3D487A293A1}"/>
              </a:ext>
            </a:extLst>
          </p:cNvPr>
          <p:cNvSpPr txBox="1"/>
          <p:nvPr/>
        </p:nvSpPr>
        <p:spPr>
          <a:xfrm>
            <a:off x="884222" y="3617832"/>
            <a:ext cx="1386919" cy="307777"/>
          </a:xfrm>
          <a:prstGeom prst="rect">
            <a:avLst/>
          </a:prstGeom>
          <a:noFill/>
        </p:spPr>
        <p:txBody>
          <a:bodyPr wrap="none" rtlCol="0">
            <a:spAutoFit/>
          </a:bodyPr>
          <a:lstStyle/>
          <a:p>
            <a:r>
              <a:rPr lang="en-US" sz="1400" dirty="0">
                <a:latin typeface="游ゴシック" panose="020B0400000000000000" pitchFamily="50" charset="-128"/>
                <a:ea typeface="游ゴシック" panose="020B0400000000000000" pitchFamily="50" charset="-128"/>
              </a:rPr>
              <a:t>7 departments</a:t>
            </a:r>
          </a:p>
        </p:txBody>
      </p:sp>
      <p:sp>
        <p:nvSpPr>
          <p:cNvPr id="100" name="正方形/長方形 99">
            <a:extLst>
              <a:ext uri="{FF2B5EF4-FFF2-40B4-BE49-F238E27FC236}">
                <a16:creationId xmlns:a16="http://schemas.microsoft.com/office/drawing/2014/main" id="{C8E19579-BC25-1931-AC5F-44F817F2FC7E}"/>
              </a:ext>
            </a:extLst>
          </p:cNvPr>
          <p:cNvSpPr/>
          <p:nvPr/>
        </p:nvSpPr>
        <p:spPr>
          <a:xfrm>
            <a:off x="4035089" y="1250252"/>
            <a:ext cx="306324" cy="5669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01" name="テキスト ボックス 100">
            <a:extLst>
              <a:ext uri="{FF2B5EF4-FFF2-40B4-BE49-F238E27FC236}">
                <a16:creationId xmlns:a16="http://schemas.microsoft.com/office/drawing/2014/main" id="{4C52FF8F-4385-A415-78BA-A3CE07F0453C}"/>
              </a:ext>
            </a:extLst>
          </p:cNvPr>
          <p:cNvSpPr txBox="1"/>
          <p:nvPr/>
        </p:nvSpPr>
        <p:spPr>
          <a:xfrm>
            <a:off x="3961418" y="1408392"/>
            <a:ext cx="447623" cy="507831"/>
          </a:xfrm>
          <a:prstGeom prst="rect">
            <a:avLst/>
          </a:prstGeom>
          <a:noFill/>
        </p:spPr>
        <p:txBody>
          <a:bodyPr wrap="none" rtlCol="0">
            <a:spAutoFit/>
          </a:bodyPr>
          <a:lstStyle/>
          <a:p>
            <a:r>
              <a:rPr lang="en-US" sz="900" dirty="0">
                <a:latin typeface="游ゴシック" panose="020B0400000000000000" pitchFamily="50" charset="-128"/>
                <a:ea typeface="游ゴシック" panose="020B0400000000000000" pitchFamily="50" charset="-128"/>
              </a:rPr>
              <a:t>Field</a:t>
            </a:r>
          </a:p>
          <a:p>
            <a:endParaRPr lang="en-US" dirty="0">
              <a:latin typeface="游ゴシック" panose="020B0400000000000000" pitchFamily="50" charset="-128"/>
              <a:ea typeface="游ゴシック" panose="020B0400000000000000" pitchFamily="50" charset="-128"/>
            </a:endParaRPr>
          </a:p>
        </p:txBody>
      </p:sp>
      <p:sp>
        <p:nvSpPr>
          <p:cNvPr id="102" name="正方形/長方形 101">
            <a:extLst>
              <a:ext uri="{FF2B5EF4-FFF2-40B4-BE49-F238E27FC236}">
                <a16:creationId xmlns:a16="http://schemas.microsoft.com/office/drawing/2014/main" id="{13F50B03-084C-D6F9-133A-AD36A11FD88B}"/>
              </a:ext>
            </a:extLst>
          </p:cNvPr>
          <p:cNvSpPr/>
          <p:nvPr/>
        </p:nvSpPr>
        <p:spPr>
          <a:xfrm>
            <a:off x="7754821" y="3959156"/>
            <a:ext cx="1174436" cy="597529"/>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Bioresource and Environmental Engineering</a:t>
            </a:r>
          </a:p>
        </p:txBody>
      </p:sp>
      <p:sp>
        <p:nvSpPr>
          <p:cNvPr id="103" name="正方形/長方形 102">
            <a:extLst>
              <a:ext uri="{FF2B5EF4-FFF2-40B4-BE49-F238E27FC236}">
                <a16:creationId xmlns:a16="http://schemas.microsoft.com/office/drawing/2014/main" id="{7E48FED9-6449-4B01-34E6-BC8D0CD400DA}"/>
              </a:ext>
            </a:extLst>
          </p:cNvPr>
          <p:cNvSpPr/>
          <p:nvPr/>
        </p:nvSpPr>
        <p:spPr>
          <a:xfrm>
            <a:off x="3677659" y="3946552"/>
            <a:ext cx="955780" cy="628080"/>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Applied Bioscience</a:t>
            </a:r>
          </a:p>
        </p:txBody>
      </p:sp>
      <p:sp>
        <p:nvSpPr>
          <p:cNvPr id="104" name="正方形/長方形 103">
            <a:extLst>
              <a:ext uri="{FF2B5EF4-FFF2-40B4-BE49-F238E27FC236}">
                <a16:creationId xmlns:a16="http://schemas.microsoft.com/office/drawing/2014/main" id="{FD5752F3-B904-F6CD-AEDE-2BE04D2C9637}"/>
              </a:ext>
            </a:extLst>
          </p:cNvPr>
          <p:cNvSpPr/>
          <p:nvPr/>
        </p:nvSpPr>
        <p:spPr>
          <a:xfrm>
            <a:off x="4697851" y="3942576"/>
            <a:ext cx="1031226" cy="628080"/>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Bioscience and Chemistry</a:t>
            </a:r>
          </a:p>
        </p:txBody>
      </p:sp>
      <p:sp>
        <p:nvSpPr>
          <p:cNvPr id="105" name="テキスト ボックス 104">
            <a:extLst>
              <a:ext uri="{FF2B5EF4-FFF2-40B4-BE49-F238E27FC236}">
                <a16:creationId xmlns:a16="http://schemas.microsoft.com/office/drawing/2014/main" id="{FB95CD18-D34D-4CFF-7F14-F0F8ED36C917}"/>
              </a:ext>
            </a:extLst>
          </p:cNvPr>
          <p:cNvSpPr txBox="1"/>
          <p:nvPr/>
        </p:nvSpPr>
        <p:spPr>
          <a:xfrm>
            <a:off x="910535" y="2490698"/>
            <a:ext cx="1055097" cy="307777"/>
          </a:xfrm>
          <a:prstGeom prst="rect">
            <a:avLst/>
          </a:prstGeom>
          <a:noFill/>
        </p:spPr>
        <p:txBody>
          <a:bodyPr wrap="none" rtlCol="0">
            <a:spAutoFit/>
          </a:bodyPr>
          <a:lstStyle/>
          <a:p>
            <a:r>
              <a:rPr kumimoji="1" lang="en-US" sz="1400" dirty="0">
                <a:latin typeface="游ゴシック" panose="020B0400000000000000" pitchFamily="50" charset="-128"/>
                <a:ea typeface="游ゴシック" panose="020B0400000000000000" pitchFamily="50" charset="-128"/>
              </a:rPr>
              <a:t>4 </a:t>
            </a:r>
            <a:r>
              <a:rPr lang="en-US" sz="1400" dirty="0">
                <a:latin typeface="游ゴシック" panose="020B0400000000000000" pitchFamily="50" charset="-128"/>
                <a:ea typeface="游ゴシック" panose="020B0400000000000000" pitchFamily="50" charset="-128"/>
              </a:rPr>
              <a:t>divisions</a:t>
            </a:r>
            <a:endParaRPr kumimoji="1" lang="en-US" sz="14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504744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角丸四角形 77">
            <a:extLst>
              <a:ext uri="{FF2B5EF4-FFF2-40B4-BE49-F238E27FC236}">
                <a16:creationId xmlns:a16="http://schemas.microsoft.com/office/drawing/2014/main" id="{D20CEBEA-C9E1-4F81-8E9A-F1C1BFD2D3B9}"/>
              </a:ext>
            </a:extLst>
          </p:cNvPr>
          <p:cNvSpPr/>
          <p:nvPr/>
        </p:nvSpPr>
        <p:spPr>
          <a:xfrm>
            <a:off x="92004" y="1055692"/>
            <a:ext cx="9051997" cy="4262970"/>
          </a:xfrm>
          <a:prstGeom prst="roundRect">
            <a:avLst>
              <a:gd name="adj" fmla="val 7113"/>
            </a:avLst>
          </a:prstGeom>
          <a:gradFill>
            <a:gsLst>
              <a:gs pos="60000">
                <a:schemeClr val="bg1"/>
              </a:gs>
              <a:gs pos="40000">
                <a:schemeClr val="bg1"/>
              </a:gs>
              <a:gs pos="100000">
                <a:schemeClr val="accent3">
                  <a:lumMod val="20000"/>
                  <a:lumOff val="80000"/>
                </a:schemeClr>
              </a:gs>
              <a:gs pos="0">
                <a:schemeClr val="accent6">
                  <a:lumMod val="20000"/>
                  <a:lumOff val="80000"/>
                </a:schemeClr>
              </a:gs>
            </a:gsLst>
            <a:lin ang="5400000" scaled="0"/>
          </a:gra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dirty="0"/>
              <a:t>　　　　　　　</a:t>
            </a:r>
          </a:p>
        </p:txBody>
      </p:sp>
      <p:sp>
        <p:nvSpPr>
          <p:cNvPr id="83" name="角丸四角形 78">
            <a:extLst>
              <a:ext uri="{FF2B5EF4-FFF2-40B4-BE49-F238E27FC236}">
                <a16:creationId xmlns:a16="http://schemas.microsoft.com/office/drawing/2014/main" id="{FC09DB6F-ACA7-429E-A3B2-BDD7F348B788}"/>
              </a:ext>
            </a:extLst>
          </p:cNvPr>
          <p:cNvSpPr/>
          <p:nvPr/>
        </p:nvSpPr>
        <p:spPr>
          <a:xfrm>
            <a:off x="174567" y="2788351"/>
            <a:ext cx="8877425" cy="1279423"/>
          </a:xfrm>
          <a:prstGeom prst="roundRect">
            <a:avLst>
              <a:gd name="adj" fmla="val 2309"/>
            </a:avLst>
          </a:prstGeom>
          <a:solidFill>
            <a:schemeClr val="accent5">
              <a:lumMod val="20000"/>
              <a:lumOff val="80000"/>
            </a:schemeClr>
          </a:solidFill>
          <a:ln>
            <a:solidFill>
              <a:schemeClr val="tx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cxnSp>
        <p:nvCxnSpPr>
          <p:cNvPr id="75" name="直線コネクタ 74"/>
          <p:cNvCxnSpPr>
            <a:endCxn id="58" idx="0"/>
          </p:cNvCxnSpPr>
          <p:nvPr/>
        </p:nvCxnSpPr>
        <p:spPr>
          <a:xfrm flipH="1">
            <a:off x="8475431" y="2491764"/>
            <a:ext cx="20743" cy="19789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7493639" y="2540341"/>
            <a:ext cx="0" cy="19415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6560035" y="2540341"/>
            <a:ext cx="0" cy="19415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4521794" y="2529148"/>
            <a:ext cx="0" cy="19415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a:off x="3483426" y="2537185"/>
            <a:ext cx="0" cy="19415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2347372" y="2524141"/>
            <a:ext cx="0" cy="19415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5591008" y="2538966"/>
            <a:ext cx="0" cy="19415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角丸四角形 12"/>
          <p:cNvSpPr/>
          <p:nvPr/>
        </p:nvSpPr>
        <p:spPr>
          <a:xfrm>
            <a:off x="3743904" y="3270574"/>
            <a:ext cx="1544769" cy="576072"/>
          </a:xfrm>
          <a:prstGeom prst="roundRect">
            <a:avLst>
              <a:gd name="adj" fmla="val 35715"/>
            </a:avLst>
          </a:prstGeom>
          <a:solidFill>
            <a:schemeClr val="accent1">
              <a:lumMod val="75000"/>
              <a:alpha val="6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11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Agrobiology and Bioresources</a:t>
            </a:r>
          </a:p>
        </p:txBody>
      </p:sp>
      <p:sp>
        <p:nvSpPr>
          <p:cNvPr id="9" name="テキスト ボックス 8"/>
          <p:cNvSpPr txBox="1"/>
          <p:nvPr/>
        </p:nvSpPr>
        <p:spPr>
          <a:xfrm>
            <a:off x="32466" y="1817222"/>
            <a:ext cx="823888" cy="547497"/>
          </a:xfrm>
          <a:prstGeom prst="rect">
            <a:avLst/>
          </a:prstGeom>
          <a:noFill/>
        </p:spPr>
        <p:txBody>
          <a:bodyPr wrap="square" lIns="85003" tIns="42501" rIns="85003" bIns="42501" rtlCol="0">
            <a:spAutoFit/>
          </a:bodyPr>
          <a:lstStyle/>
          <a:p>
            <a:pPr algn="l"/>
            <a:r>
              <a:rPr kumimoji="1" lang="en-US" sz="1000" dirty="0">
                <a:latin typeface="游ゴシック" panose="020B0400000000000000" pitchFamily="50" charset="-128"/>
                <a:ea typeface="游ゴシック" panose="020B0400000000000000" pitchFamily="50" charset="-128"/>
                <a:cs typeface="Meiryo UI" panose="020B0604030504040204" pitchFamily="50" charset="-128"/>
              </a:rPr>
              <a:t>Research Faculty of Agriculture</a:t>
            </a:r>
          </a:p>
        </p:txBody>
      </p:sp>
      <p:sp>
        <p:nvSpPr>
          <p:cNvPr id="18" name="角丸四角形 17"/>
          <p:cNvSpPr/>
          <p:nvPr/>
        </p:nvSpPr>
        <p:spPr>
          <a:xfrm>
            <a:off x="5485419" y="3270574"/>
            <a:ext cx="1324305" cy="576072"/>
          </a:xfrm>
          <a:prstGeom prst="roundRect">
            <a:avLst>
              <a:gd name="adj" fmla="val 35715"/>
            </a:avLst>
          </a:prstGeom>
          <a:solidFill>
            <a:schemeClr val="accent1">
              <a:lumMod val="75000"/>
              <a:alpha val="6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11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Environmental Resources</a:t>
            </a:r>
          </a:p>
        </p:txBody>
      </p:sp>
      <p:sp>
        <p:nvSpPr>
          <p:cNvPr id="19" name="角丸四角形 18"/>
          <p:cNvSpPr/>
          <p:nvPr/>
        </p:nvSpPr>
        <p:spPr>
          <a:xfrm>
            <a:off x="6921870" y="3270574"/>
            <a:ext cx="1516114" cy="576072"/>
          </a:xfrm>
          <a:prstGeom prst="roundRect">
            <a:avLst>
              <a:gd name="adj" fmla="val 35715"/>
            </a:avLst>
          </a:prstGeom>
          <a:solidFill>
            <a:schemeClr val="accent1">
              <a:lumMod val="75000"/>
              <a:alpha val="6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11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Applied Bioscience</a:t>
            </a:r>
          </a:p>
        </p:txBody>
      </p:sp>
      <p:sp>
        <p:nvSpPr>
          <p:cNvPr id="22" name="テキスト ボックス 21"/>
          <p:cNvSpPr txBox="1"/>
          <p:nvPr/>
        </p:nvSpPr>
        <p:spPr>
          <a:xfrm>
            <a:off x="168669" y="3187177"/>
            <a:ext cx="1124426" cy="639830"/>
          </a:xfrm>
          <a:prstGeom prst="rect">
            <a:avLst/>
          </a:prstGeom>
          <a:noFill/>
        </p:spPr>
        <p:txBody>
          <a:bodyPr wrap="square" lIns="85003" tIns="42501" rIns="85003" bIns="42501" rtlCol="0">
            <a:spAutoFit/>
          </a:bodyPr>
          <a:lstStyle/>
          <a:p>
            <a:pPr algn="l"/>
            <a:r>
              <a:rPr kumimoji="1" lang="en-US" sz="1200" dirty="0">
                <a:latin typeface="游ゴシック" panose="020B0400000000000000" pitchFamily="50" charset="-128"/>
                <a:ea typeface="游ゴシック" panose="020B0400000000000000" pitchFamily="50" charset="-128"/>
                <a:cs typeface="Meiryo UI" panose="020B0604030504040204" pitchFamily="50" charset="-128"/>
              </a:rPr>
              <a:t>Graduate School of Agriculture</a:t>
            </a:r>
          </a:p>
        </p:txBody>
      </p:sp>
      <p:sp>
        <p:nvSpPr>
          <p:cNvPr id="29" name="角丸四角形 28"/>
          <p:cNvSpPr/>
          <p:nvPr/>
        </p:nvSpPr>
        <p:spPr>
          <a:xfrm>
            <a:off x="2201276" y="3268674"/>
            <a:ext cx="1356378" cy="576072"/>
          </a:xfrm>
          <a:prstGeom prst="roundRect">
            <a:avLst>
              <a:gd name="adj" fmla="val 35715"/>
            </a:avLst>
          </a:prstGeom>
          <a:solidFill>
            <a:schemeClr val="accent1">
              <a:lumMod val="75000"/>
              <a:alpha val="6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11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Bio-systems Sustainability</a:t>
            </a:r>
          </a:p>
        </p:txBody>
      </p:sp>
      <p:sp>
        <p:nvSpPr>
          <p:cNvPr id="38" name="正方形/長方形 37"/>
          <p:cNvSpPr/>
          <p:nvPr/>
        </p:nvSpPr>
        <p:spPr>
          <a:xfrm>
            <a:off x="1825596" y="1413976"/>
            <a:ext cx="7205155" cy="1117034"/>
          </a:xfrm>
          <a:prstGeom prst="rect">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lang="ja-JP" altLang="en-US" sz="1480" b="1" dirty="0">
              <a:solidFill>
                <a:schemeClr val="bg1"/>
              </a:solidFill>
              <a:latin typeface="游ゴシック" panose="020B0400000000000000" pitchFamily="50" charset="-128"/>
              <a:ea typeface="游ゴシック" panose="020B0400000000000000" pitchFamily="50" charset="-128"/>
            </a:endParaRPr>
          </a:p>
        </p:txBody>
      </p:sp>
      <p:sp>
        <p:nvSpPr>
          <p:cNvPr id="66" name="角丸四角形 65"/>
          <p:cNvSpPr/>
          <p:nvPr/>
        </p:nvSpPr>
        <p:spPr>
          <a:xfrm>
            <a:off x="756039" y="1655484"/>
            <a:ext cx="1039788" cy="790890"/>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Research Innovation and Cooperation</a:t>
            </a:r>
          </a:p>
        </p:txBody>
      </p:sp>
      <p:sp>
        <p:nvSpPr>
          <p:cNvPr id="53" name="正方形/長方形 52"/>
          <p:cNvSpPr/>
          <p:nvPr/>
        </p:nvSpPr>
        <p:spPr>
          <a:xfrm>
            <a:off x="2905611" y="1792995"/>
            <a:ext cx="1028741" cy="571736"/>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lang="en-US" sz="900" dirty="0">
                <a:solidFill>
                  <a:schemeClr val="tx1"/>
                </a:solidFill>
                <a:latin typeface="游ゴシック" panose="020B0400000000000000" pitchFamily="50" charset="-128"/>
                <a:ea typeface="游ゴシック" panose="020B0400000000000000" pitchFamily="50" charset="-128"/>
                <a:cs typeface="Osaka"/>
              </a:rPr>
              <a:t>Research Group of Agricultural Economics</a:t>
            </a:r>
          </a:p>
        </p:txBody>
      </p:sp>
      <p:sp>
        <p:nvSpPr>
          <p:cNvPr id="56" name="正方形/長方形 55"/>
          <p:cNvSpPr/>
          <p:nvPr/>
        </p:nvSpPr>
        <p:spPr>
          <a:xfrm>
            <a:off x="7040781" y="1812393"/>
            <a:ext cx="825973" cy="556837"/>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lang="en-US" sz="900" dirty="0">
                <a:solidFill>
                  <a:schemeClr val="tx1"/>
                </a:solidFill>
                <a:latin typeface="游ゴシック" panose="020B0400000000000000" pitchFamily="50" charset="-128"/>
                <a:ea typeface="游ゴシック" panose="020B0400000000000000" pitchFamily="50" charset="-128"/>
                <a:cs typeface="Osaka"/>
              </a:rPr>
              <a:t>Research Group of </a:t>
            </a:r>
            <a:r>
              <a:rPr kumimoji="1" lang="en-US" sz="900" dirty="0">
                <a:solidFill>
                  <a:schemeClr val="tx1"/>
                </a:solidFill>
                <a:latin typeface="游ゴシック" panose="020B0400000000000000" pitchFamily="50" charset="-128"/>
                <a:ea typeface="游ゴシック" panose="020B0400000000000000" pitchFamily="50" charset="-128"/>
                <a:cs typeface="Osaka"/>
              </a:rPr>
              <a:t>Animal Science</a:t>
            </a:r>
          </a:p>
        </p:txBody>
      </p:sp>
      <p:sp>
        <p:nvSpPr>
          <p:cNvPr id="60" name="正方形/長方形 59"/>
          <p:cNvSpPr/>
          <p:nvPr/>
        </p:nvSpPr>
        <p:spPr>
          <a:xfrm>
            <a:off x="6188034" y="1807348"/>
            <a:ext cx="793460" cy="56692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lang="en-US" sz="900" dirty="0">
                <a:solidFill>
                  <a:schemeClr val="tx1"/>
                </a:solidFill>
                <a:latin typeface="游ゴシック" panose="020B0400000000000000" pitchFamily="50" charset="-128"/>
                <a:ea typeface="游ゴシック" panose="020B0400000000000000" pitchFamily="50" charset="-128"/>
                <a:cs typeface="Osaka"/>
              </a:rPr>
              <a:t>Research Group of Forest Science</a:t>
            </a:r>
          </a:p>
        </p:txBody>
      </p:sp>
      <p:sp>
        <p:nvSpPr>
          <p:cNvPr id="65" name="正方形/長方形 64"/>
          <p:cNvSpPr/>
          <p:nvPr/>
        </p:nvSpPr>
        <p:spPr>
          <a:xfrm>
            <a:off x="7926041" y="1808586"/>
            <a:ext cx="1033226" cy="564452"/>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lang="en-US" sz="800" dirty="0">
                <a:solidFill>
                  <a:schemeClr val="tx1"/>
                </a:solidFill>
                <a:latin typeface="游ゴシック" panose="020B0400000000000000" pitchFamily="50" charset="-128"/>
                <a:ea typeface="游ゴシック" panose="020B0400000000000000" pitchFamily="50" charset="-128"/>
                <a:cs typeface="Osaka"/>
              </a:rPr>
              <a:t>Research Group of Bioscience and Environmental Engineering</a:t>
            </a:r>
          </a:p>
        </p:txBody>
      </p:sp>
      <p:sp>
        <p:nvSpPr>
          <p:cNvPr id="69" name="正方形/長方形 68"/>
          <p:cNvSpPr/>
          <p:nvPr/>
        </p:nvSpPr>
        <p:spPr>
          <a:xfrm>
            <a:off x="1863505" y="1798167"/>
            <a:ext cx="990526" cy="56692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kumimoji="1" lang="en-US" sz="800" dirty="0">
                <a:solidFill>
                  <a:schemeClr val="tx1"/>
                </a:solidFill>
                <a:latin typeface="游ゴシック" panose="020B0400000000000000" pitchFamily="50" charset="-128"/>
                <a:ea typeface="游ゴシック" panose="020B0400000000000000" pitchFamily="50" charset="-128"/>
                <a:cs typeface="Osaka"/>
              </a:rPr>
              <a:t>Research Group of Agrobiology and Bioresources</a:t>
            </a:r>
          </a:p>
        </p:txBody>
      </p:sp>
      <p:sp>
        <p:nvSpPr>
          <p:cNvPr id="70" name="テキスト ボックス 69"/>
          <p:cNvSpPr txBox="1"/>
          <p:nvPr/>
        </p:nvSpPr>
        <p:spPr>
          <a:xfrm>
            <a:off x="5051185" y="1798213"/>
            <a:ext cx="1063285" cy="507831"/>
          </a:xfrm>
          <a:prstGeom prst="rect">
            <a:avLst/>
          </a:prstGeom>
          <a:solidFill>
            <a:schemeClr val="bg1">
              <a:lumMod val="95000"/>
            </a:schemeClr>
          </a:solidFill>
          <a:ln w="28575">
            <a:solidFill>
              <a:schemeClr val="tx1"/>
            </a:solidFill>
          </a:ln>
        </p:spPr>
        <p:txBody>
          <a:bodyPr wrap="square" rtlCol="0">
            <a:spAutoFit/>
          </a:bodyPr>
          <a:lstStyle/>
          <a:p>
            <a:pPr algn="ctr"/>
            <a:r>
              <a:rPr lang="en-US" sz="900" dirty="0">
                <a:latin typeface="游ゴシック" panose="020B0400000000000000" pitchFamily="50" charset="-128"/>
                <a:ea typeface="游ゴシック" panose="020B0400000000000000" pitchFamily="50" charset="-128"/>
                <a:cs typeface="Osaka"/>
              </a:rPr>
              <a:t>Research Group of Bioscience and Chemistry</a:t>
            </a:r>
          </a:p>
        </p:txBody>
      </p:sp>
      <p:sp>
        <p:nvSpPr>
          <p:cNvPr id="71" name="テキスト ボックス 70"/>
          <p:cNvSpPr txBox="1"/>
          <p:nvPr/>
        </p:nvSpPr>
        <p:spPr>
          <a:xfrm>
            <a:off x="3990144" y="1796909"/>
            <a:ext cx="1001754" cy="461665"/>
          </a:xfrm>
          <a:prstGeom prst="rect">
            <a:avLst/>
          </a:prstGeom>
          <a:solidFill>
            <a:schemeClr val="bg1">
              <a:lumMod val="95000"/>
            </a:schemeClr>
          </a:solidFill>
          <a:ln w="28575">
            <a:solidFill>
              <a:schemeClr val="tx1"/>
            </a:solidFill>
          </a:ln>
        </p:spPr>
        <p:txBody>
          <a:bodyPr wrap="square" rtlCol="0">
            <a:spAutoFit/>
          </a:bodyPr>
          <a:lstStyle/>
          <a:p>
            <a:pPr algn="ctr"/>
            <a:r>
              <a:rPr lang="en-US" sz="800" dirty="0">
                <a:latin typeface="游ゴシック" panose="020B0400000000000000" pitchFamily="50" charset="-128"/>
                <a:ea typeface="游ゴシック" panose="020B0400000000000000" pitchFamily="50" charset="-128"/>
                <a:cs typeface="Osaka"/>
              </a:rPr>
              <a:t>Research Group of </a:t>
            </a:r>
            <a:r>
              <a:rPr kumimoji="1" lang="en-US" sz="800" dirty="0">
                <a:latin typeface="游ゴシック" panose="020B0400000000000000" pitchFamily="50" charset="-128"/>
                <a:ea typeface="游ゴシック" panose="020B0400000000000000" pitchFamily="50" charset="-128"/>
                <a:cs typeface="Osaka"/>
              </a:rPr>
              <a:t>Applied Bioscience</a:t>
            </a:r>
          </a:p>
        </p:txBody>
      </p:sp>
      <p:sp>
        <p:nvSpPr>
          <p:cNvPr id="72" name="テキスト ボックス 71"/>
          <p:cNvSpPr txBox="1"/>
          <p:nvPr/>
        </p:nvSpPr>
        <p:spPr>
          <a:xfrm>
            <a:off x="3314076" y="1471761"/>
            <a:ext cx="4253088" cy="307777"/>
          </a:xfrm>
          <a:prstGeom prst="rect">
            <a:avLst/>
          </a:prstGeom>
          <a:noFill/>
        </p:spPr>
        <p:txBody>
          <a:bodyPr wrap="none" rtlCol="0">
            <a:spAutoFit/>
          </a:bodyPr>
          <a:lstStyle/>
          <a:p>
            <a:r>
              <a:rPr kumimoji="1" 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Fundamental Agriscience Research</a:t>
            </a:r>
          </a:p>
        </p:txBody>
      </p:sp>
      <p:cxnSp>
        <p:nvCxnSpPr>
          <p:cNvPr id="86" name="直線コネクタ 85"/>
          <p:cNvCxnSpPr>
            <a:cxnSpLocks/>
          </p:cNvCxnSpPr>
          <p:nvPr/>
        </p:nvCxnSpPr>
        <p:spPr>
          <a:xfrm>
            <a:off x="5510213" y="2543175"/>
            <a:ext cx="762656" cy="72739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a:cxnSpLocks/>
          </p:cNvCxnSpPr>
          <p:nvPr/>
        </p:nvCxnSpPr>
        <p:spPr>
          <a:xfrm flipH="1">
            <a:off x="3138735" y="2548942"/>
            <a:ext cx="2368958" cy="70999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a:cxnSpLocks/>
          </p:cNvCxnSpPr>
          <p:nvPr/>
        </p:nvCxnSpPr>
        <p:spPr>
          <a:xfrm>
            <a:off x="5503537" y="2541285"/>
            <a:ext cx="2321251" cy="72102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a:cxnSpLocks/>
            <a:endCxn id="29" idx="0"/>
          </p:cNvCxnSpPr>
          <p:nvPr/>
        </p:nvCxnSpPr>
        <p:spPr>
          <a:xfrm flipH="1">
            <a:off x="2879465" y="2548941"/>
            <a:ext cx="692278" cy="71973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a:cxnSpLocks/>
          </p:cNvCxnSpPr>
          <p:nvPr/>
        </p:nvCxnSpPr>
        <p:spPr>
          <a:xfrm>
            <a:off x="3571743" y="2546341"/>
            <a:ext cx="4243520" cy="72073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a:cxnSpLocks/>
          </p:cNvCxnSpPr>
          <p:nvPr/>
        </p:nvCxnSpPr>
        <p:spPr>
          <a:xfrm>
            <a:off x="3571743" y="2546341"/>
            <a:ext cx="1114614" cy="7125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a:cxnSpLocks/>
            <a:endCxn id="29" idx="0"/>
          </p:cNvCxnSpPr>
          <p:nvPr/>
        </p:nvCxnSpPr>
        <p:spPr>
          <a:xfrm>
            <a:off x="2468138" y="2546341"/>
            <a:ext cx="411327" cy="72233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a:cxnSpLocks/>
          </p:cNvCxnSpPr>
          <p:nvPr/>
        </p:nvCxnSpPr>
        <p:spPr>
          <a:xfrm>
            <a:off x="2468138" y="2546341"/>
            <a:ext cx="2218220" cy="7125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a:cxnSpLocks/>
          </p:cNvCxnSpPr>
          <p:nvPr/>
        </p:nvCxnSpPr>
        <p:spPr>
          <a:xfrm flipH="1">
            <a:off x="3124647" y="2534850"/>
            <a:ext cx="3404042" cy="72264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a:cxnSpLocks/>
          </p:cNvCxnSpPr>
          <p:nvPr/>
        </p:nvCxnSpPr>
        <p:spPr>
          <a:xfrm flipH="1">
            <a:off x="4686359" y="2546341"/>
            <a:ext cx="1842330" cy="71259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a:cxnSpLocks/>
          </p:cNvCxnSpPr>
          <p:nvPr/>
        </p:nvCxnSpPr>
        <p:spPr>
          <a:xfrm flipH="1">
            <a:off x="3138737" y="2538966"/>
            <a:ext cx="4228756" cy="71996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a:cxnSpLocks/>
          </p:cNvCxnSpPr>
          <p:nvPr/>
        </p:nvCxnSpPr>
        <p:spPr>
          <a:xfrm flipH="1">
            <a:off x="6277349" y="2538966"/>
            <a:ext cx="1090144" cy="72524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a:cxnSpLocks/>
          </p:cNvCxnSpPr>
          <p:nvPr/>
        </p:nvCxnSpPr>
        <p:spPr>
          <a:xfrm flipH="1">
            <a:off x="3129498" y="2541484"/>
            <a:ext cx="5225171" cy="71601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a:cxnSpLocks/>
          </p:cNvCxnSpPr>
          <p:nvPr/>
        </p:nvCxnSpPr>
        <p:spPr>
          <a:xfrm>
            <a:off x="7367493" y="2544087"/>
            <a:ext cx="471384" cy="72458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7" name="テキスト ボックス 106"/>
          <p:cNvSpPr txBox="1"/>
          <p:nvPr/>
        </p:nvSpPr>
        <p:spPr>
          <a:xfrm>
            <a:off x="2052022" y="5373216"/>
            <a:ext cx="5772734" cy="646331"/>
          </a:xfrm>
          <a:prstGeom prst="rect">
            <a:avLst/>
          </a:prstGeom>
          <a:noFill/>
        </p:spPr>
        <p:txBody>
          <a:bodyPr wrap="none" rtlCol="0">
            <a:spAutoFit/>
          </a:bodyPr>
          <a:lstStyle/>
          <a:p>
            <a:pPr algn="l"/>
            <a:r>
              <a:rPr kumimoji="1" lang="en-US" dirty="0">
                <a:solidFill>
                  <a:srgbClr val="0000FF"/>
                </a:solidFill>
                <a:latin typeface="游ゴシック" panose="020B0400000000000000" pitchFamily="50" charset="-128"/>
                <a:ea typeface="游ゴシック" panose="020B0400000000000000" pitchFamily="50" charset="-128"/>
              </a:rPr>
              <a:t>Three-person staffing through reducing lab numbers</a:t>
            </a:r>
          </a:p>
          <a:p>
            <a:pPr algn="l"/>
            <a:r>
              <a:rPr kumimoji="1" lang="en-US" dirty="0">
                <a:solidFill>
                  <a:srgbClr val="0000FF"/>
                </a:solidFill>
                <a:latin typeface="游ゴシック" panose="020B0400000000000000" pitchFamily="50" charset="-128"/>
                <a:ea typeface="游ゴシック" panose="020B0400000000000000" pitchFamily="50" charset="-128"/>
              </a:rPr>
              <a:t>Imbalance eliminated with two-stage divisions</a:t>
            </a:r>
          </a:p>
        </p:txBody>
      </p:sp>
      <p:sp>
        <p:nvSpPr>
          <p:cNvPr id="110" name="テキスト ボックス 109"/>
          <p:cNvSpPr txBox="1"/>
          <p:nvPr/>
        </p:nvSpPr>
        <p:spPr>
          <a:xfrm>
            <a:off x="92004" y="1129016"/>
            <a:ext cx="1984839" cy="338554"/>
          </a:xfrm>
          <a:prstGeom prst="rect">
            <a:avLst/>
          </a:prstGeom>
          <a:noFill/>
        </p:spPr>
        <p:txBody>
          <a:bodyPr wrap="none" rtlCol="0">
            <a:spAutoFit/>
          </a:bodyPr>
          <a:lstStyle/>
          <a:p>
            <a:r>
              <a:rPr kumimoji="1" lang="en-US" sz="1600" dirty="0">
                <a:solidFill>
                  <a:srgbClr val="0000FF"/>
                </a:solidFill>
                <a:latin typeface="游ゴシック" panose="020B0400000000000000" pitchFamily="50" charset="-128"/>
                <a:ea typeface="游ゴシック" panose="020B0400000000000000" pitchFamily="50" charset="-128"/>
              </a:rPr>
              <a:t>2 divisions, 9 fields</a:t>
            </a:r>
          </a:p>
        </p:txBody>
      </p:sp>
      <p:sp>
        <p:nvSpPr>
          <p:cNvPr id="111" name="テキスト ボックス 110"/>
          <p:cNvSpPr txBox="1"/>
          <p:nvPr/>
        </p:nvSpPr>
        <p:spPr>
          <a:xfrm>
            <a:off x="1020027" y="3076168"/>
            <a:ext cx="1055097" cy="307777"/>
          </a:xfrm>
          <a:prstGeom prst="rect">
            <a:avLst/>
          </a:prstGeom>
          <a:noFill/>
        </p:spPr>
        <p:txBody>
          <a:bodyPr wrap="none" rtlCol="0">
            <a:spAutoFit/>
          </a:bodyPr>
          <a:lstStyle/>
          <a:p>
            <a:r>
              <a:rPr kumimoji="1" lang="en-US" sz="1400" dirty="0">
                <a:latin typeface="游ゴシック" panose="020B0400000000000000" pitchFamily="50" charset="-128"/>
                <a:ea typeface="游ゴシック" panose="020B0400000000000000" pitchFamily="50" charset="-128"/>
              </a:rPr>
              <a:t>4 </a:t>
            </a:r>
            <a:r>
              <a:rPr lang="en-US" sz="1400" dirty="0">
                <a:latin typeface="游ゴシック" panose="020B0400000000000000" pitchFamily="50" charset="-128"/>
                <a:ea typeface="游ゴシック" panose="020B0400000000000000" pitchFamily="50" charset="-128"/>
              </a:rPr>
              <a:t>division</a:t>
            </a:r>
            <a:r>
              <a:rPr kumimoji="1" lang="en-US" sz="1400" dirty="0">
                <a:latin typeface="游ゴシック" panose="020B0400000000000000" pitchFamily="50" charset="-128"/>
                <a:ea typeface="游ゴシック" panose="020B0400000000000000" pitchFamily="50" charset="-128"/>
              </a:rPr>
              <a:t>s</a:t>
            </a:r>
          </a:p>
        </p:txBody>
      </p:sp>
      <p:sp>
        <p:nvSpPr>
          <p:cNvPr id="55" name="正方形/長方形 54"/>
          <p:cNvSpPr/>
          <p:nvPr/>
        </p:nvSpPr>
        <p:spPr>
          <a:xfrm>
            <a:off x="3025509" y="4475458"/>
            <a:ext cx="983009"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Agricultural Economics</a:t>
            </a:r>
          </a:p>
        </p:txBody>
      </p:sp>
      <p:sp>
        <p:nvSpPr>
          <p:cNvPr id="57" name="正方形/長方形 56"/>
          <p:cNvSpPr/>
          <p:nvPr/>
        </p:nvSpPr>
        <p:spPr>
          <a:xfrm>
            <a:off x="7022272" y="4474188"/>
            <a:ext cx="861529" cy="556837"/>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Animal Science</a:t>
            </a:r>
          </a:p>
        </p:txBody>
      </p:sp>
      <p:sp>
        <p:nvSpPr>
          <p:cNvPr id="61" name="正方形/長方形 60"/>
          <p:cNvSpPr/>
          <p:nvPr/>
        </p:nvSpPr>
        <p:spPr>
          <a:xfrm>
            <a:off x="6144008" y="4470724"/>
            <a:ext cx="848491"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Forest Science</a:t>
            </a:r>
          </a:p>
        </p:txBody>
      </p:sp>
      <p:sp>
        <p:nvSpPr>
          <p:cNvPr id="63" name="テキスト ボックス 62"/>
          <p:cNvSpPr txBox="1"/>
          <p:nvPr/>
        </p:nvSpPr>
        <p:spPr>
          <a:xfrm>
            <a:off x="210470" y="4385628"/>
            <a:ext cx="1164401" cy="455164"/>
          </a:xfrm>
          <a:prstGeom prst="rect">
            <a:avLst/>
          </a:prstGeom>
          <a:noFill/>
        </p:spPr>
        <p:txBody>
          <a:bodyPr wrap="square" lIns="85003" tIns="42501" rIns="85003" bIns="42501" rtlCol="0">
            <a:spAutoFit/>
          </a:bodyPr>
          <a:lstStyle/>
          <a:p>
            <a:pPr algn="l"/>
            <a:r>
              <a:rPr lang="en-US" sz="1200" dirty="0">
                <a:latin typeface="游ゴシック" panose="020B0400000000000000" pitchFamily="50" charset="-128"/>
                <a:ea typeface="游ゴシック" panose="020B0400000000000000" pitchFamily="50" charset="-128"/>
                <a:cs typeface="Meiryo UI" panose="020B0604030504040204" pitchFamily="50" charset="-128"/>
              </a:rPr>
              <a:t>School of Agriculture</a:t>
            </a:r>
          </a:p>
        </p:txBody>
      </p:sp>
      <p:sp>
        <p:nvSpPr>
          <p:cNvPr id="64" name="正方形/長方形 63"/>
          <p:cNvSpPr/>
          <p:nvPr/>
        </p:nvSpPr>
        <p:spPr>
          <a:xfrm>
            <a:off x="1909450" y="4475458"/>
            <a:ext cx="1084713"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Agrobiology and Bioresources</a:t>
            </a:r>
          </a:p>
        </p:txBody>
      </p:sp>
      <p:sp>
        <p:nvSpPr>
          <p:cNvPr id="81" name="テキスト ボックス 80"/>
          <p:cNvSpPr txBox="1"/>
          <p:nvPr/>
        </p:nvSpPr>
        <p:spPr>
          <a:xfrm>
            <a:off x="897380" y="4153294"/>
            <a:ext cx="1386919" cy="307777"/>
          </a:xfrm>
          <a:prstGeom prst="rect">
            <a:avLst/>
          </a:prstGeom>
          <a:noFill/>
        </p:spPr>
        <p:txBody>
          <a:bodyPr wrap="none" rtlCol="0">
            <a:spAutoFit/>
          </a:bodyPr>
          <a:lstStyle/>
          <a:p>
            <a:r>
              <a:rPr lang="en-US" sz="1400" dirty="0">
                <a:latin typeface="游ゴシック" panose="020B0400000000000000" pitchFamily="50" charset="-128"/>
                <a:ea typeface="游ゴシック" panose="020B0400000000000000" pitchFamily="50" charset="-128"/>
              </a:rPr>
              <a:t>7 departments</a:t>
            </a:r>
          </a:p>
        </p:txBody>
      </p:sp>
      <p:sp>
        <p:nvSpPr>
          <p:cNvPr id="3" name="タイトル 2">
            <a:extLst>
              <a:ext uri="{FF2B5EF4-FFF2-40B4-BE49-F238E27FC236}">
                <a16:creationId xmlns:a16="http://schemas.microsoft.com/office/drawing/2014/main" id="{A7ED6110-1697-4851-B36E-33BFBCCC4942}"/>
              </a:ext>
            </a:extLst>
          </p:cNvPr>
          <p:cNvSpPr>
            <a:spLocks noGrp="1"/>
          </p:cNvSpPr>
          <p:nvPr>
            <p:ph type="title"/>
          </p:nvPr>
        </p:nvSpPr>
        <p:spPr>
          <a:prstGeom prst="rect">
            <a:avLst/>
          </a:prstGeom>
        </p:spPr>
        <p:txBody>
          <a:bodyPr/>
          <a:lstStyle/>
          <a:p>
            <a:pPr rtl="0" fontAlgn="base"/>
            <a:r>
              <a:rPr kumimoji="1" lang="en-US" b="1" dirty="0">
                <a:solidFill>
                  <a:schemeClr val="bg1"/>
                </a:solidFill>
                <a:ea typeface="游ゴシック" panose="020B0400000000000000" pitchFamily="50" charset="-128"/>
                <a:cs typeface="Meiryo UI" panose="020B0604030504040204" pitchFamily="50" charset="-128"/>
              </a:rPr>
              <a:t>Changes in the School of Agriculture organization: </a:t>
            </a:r>
            <a:br>
              <a:rPr kumimoji="1" lang="en-US" b="1" dirty="0">
                <a:solidFill>
                  <a:schemeClr val="bg1"/>
                </a:solidFill>
                <a:ea typeface="游ゴシック" panose="020B0400000000000000" pitchFamily="50" charset="-128"/>
                <a:cs typeface="Meiryo UI" panose="020B0604030504040204" pitchFamily="50" charset="-128"/>
              </a:rPr>
            </a:br>
            <a:r>
              <a:rPr kumimoji="1" lang="en-US" b="1" dirty="0">
                <a:solidFill>
                  <a:schemeClr val="bg1"/>
                </a:solidFill>
                <a:ea typeface="游ゴシック" panose="020B0400000000000000" pitchFamily="50" charset="-128"/>
                <a:cs typeface="Meiryo UI" panose="020B0604030504040204" pitchFamily="50" charset="-128"/>
              </a:rPr>
              <a:t> Reorganization of Research Faculty (2015 on)</a:t>
            </a:r>
          </a:p>
        </p:txBody>
      </p:sp>
      <p:sp>
        <p:nvSpPr>
          <p:cNvPr id="58" name="正方形/長方形 57"/>
          <p:cNvSpPr/>
          <p:nvPr/>
        </p:nvSpPr>
        <p:spPr>
          <a:xfrm>
            <a:off x="7920110" y="4470724"/>
            <a:ext cx="1110641"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Bioresource and Environmental Engineering</a:t>
            </a:r>
          </a:p>
        </p:txBody>
      </p:sp>
      <p:sp>
        <p:nvSpPr>
          <p:cNvPr id="59" name="正方形/長方形 58">
            <a:extLst>
              <a:ext uri="{FF2B5EF4-FFF2-40B4-BE49-F238E27FC236}">
                <a16:creationId xmlns:a16="http://schemas.microsoft.com/office/drawing/2014/main" id="{13332CF7-9F84-4717-B056-59508478DF53}"/>
              </a:ext>
            </a:extLst>
          </p:cNvPr>
          <p:cNvSpPr/>
          <p:nvPr/>
        </p:nvSpPr>
        <p:spPr>
          <a:xfrm>
            <a:off x="4063378" y="4475458"/>
            <a:ext cx="936000"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Applied Bioscience</a:t>
            </a:r>
          </a:p>
        </p:txBody>
      </p:sp>
      <p:sp>
        <p:nvSpPr>
          <p:cNvPr id="62" name="正方形/長方形 61">
            <a:extLst>
              <a:ext uri="{FF2B5EF4-FFF2-40B4-BE49-F238E27FC236}">
                <a16:creationId xmlns:a16="http://schemas.microsoft.com/office/drawing/2014/main" id="{135E9229-A282-4601-A1A3-67CD850E82B2}"/>
              </a:ext>
            </a:extLst>
          </p:cNvPr>
          <p:cNvSpPr/>
          <p:nvPr/>
        </p:nvSpPr>
        <p:spPr>
          <a:xfrm>
            <a:off x="5076468" y="4475695"/>
            <a:ext cx="1031226"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Bioscience and Chemistry</a:t>
            </a:r>
          </a:p>
        </p:txBody>
      </p:sp>
    </p:spTree>
    <p:extLst>
      <p:ext uri="{BB962C8B-B14F-4D97-AF65-F5344CB8AC3E}">
        <p14:creationId xmlns:p14="http://schemas.microsoft.com/office/powerpoint/2010/main" val="86264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角丸四角形 77">
            <a:extLst>
              <a:ext uri="{FF2B5EF4-FFF2-40B4-BE49-F238E27FC236}">
                <a16:creationId xmlns:a16="http://schemas.microsoft.com/office/drawing/2014/main" id="{DCE6E065-67D3-46E8-B97F-7318C42012D7}"/>
              </a:ext>
            </a:extLst>
          </p:cNvPr>
          <p:cNvSpPr/>
          <p:nvPr/>
        </p:nvSpPr>
        <p:spPr>
          <a:xfrm>
            <a:off x="35496" y="815080"/>
            <a:ext cx="9051997" cy="4500627"/>
          </a:xfrm>
          <a:prstGeom prst="roundRect">
            <a:avLst>
              <a:gd name="adj" fmla="val 8724"/>
            </a:avLst>
          </a:prstGeom>
          <a:solidFill>
            <a:schemeClr val="accent3">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dirty="0"/>
              <a:t>　　　　　　　</a:t>
            </a:r>
          </a:p>
        </p:txBody>
      </p:sp>
      <p:cxnSp>
        <p:nvCxnSpPr>
          <p:cNvPr id="75" name="直線コネクタ 74"/>
          <p:cNvCxnSpPr>
            <a:cxnSpLocks/>
            <a:endCxn id="58" idx="0"/>
          </p:cNvCxnSpPr>
          <p:nvPr/>
        </p:nvCxnSpPr>
        <p:spPr>
          <a:xfrm flipH="1">
            <a:off x="8478376" y="2521759"/>
            <a:ext cx="0" cy="196556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a:cxnSpLocks/>
            <a:endCxn id="57" idx="0"/>
          </p:cNvCxnSpPr>
          <p:nvPr/>
        </p:nvCxnSpPr>
        <p:spPr>
          <a:xfrm>
            <a:off x="7475114" y="2508139"/>
            <a:ext cx="13867" cy="19721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a:cxnSpLocks/>
            <a:endCxn id="61" idx="0"/>
          </p:cNvCxnSpPr>
          <p:nvPr/>
        </p:nvCxnSpPr>
        <p:spPr>
          <a:xfrm flipH="1">
            <a:off x="6572294" y="2513185"/>
            <a:ext cx="4832" cy="196710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a:cxnSpLocks/>
            <a:endCxn id="41" idx="0"/>
          </p:cNvCxnSpPr>
          <p:nvPr/>
        </p:nvCxnSpPr>
        <p:spPr>
          <a:xfrm>
            <a:off x="4484220" y="2517550"/>
            <a:ext cx="0" cy="19553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a:cxnSpLocks/>
            <a:endCxn id="55" idx="0"/>
          </p:cNvCxnSpPr>
          <p:nvPr/>
        </p:nvCxnSpPr>
        <p:spPr>
          <a:xfrm>
            <a:off x="3447683" y="2499356"/>
            <a:ext cx="19440" cy="197589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a:cxnSpLocks/>
            <a:endCxn id="64" idx="0"/>
          </p:cNvCxnSpPr>
          <p:nvPr/>
        </p:nvCxnSpPr>
        <p:spPr>
          <a:xfrm>
            <a:off x="2381250" y="2519897"/>
            <a:ext cx="0" cy="19463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a:cxnSpLocks/>
            <a:endCxn id="42" idx="0"/>
          </p:cNvCxnSpPr>
          <p:nvPr/>
        </p:nvCxnSpPr>
        <p:spPr>
          <a:xfrm flipH="1">
            <a:off x="5565148" y="2521053"/>
            <a:ext cx="57108" cy="19518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1585" y="1798097"/>
            <a:ext cx="829847" cy="547497"/>
          </a:xfrm>
          <a:prstGeom prst="rect">
            <a:avLst/>
          </a:prstGeom>
          <a:noFill/>
        </p:spPr>
        <p:txBody>
          <a:bodyPr wrap="square" lIns="85003" tIns="42501" rIns="85003" bIns="42501" rtlCol="0">
            <a:spAutoFit/>
          </a:bodyPr>
          <a:lstStyle/>
          <a:p>
            <a:pPr algn="l"/>
            <a:r>
              <a:rPr kumimoji="1" lang="en-US" sz="1000" dirty="0">
                <a:latin typeface="游ゴシック" panose="020B0400000000000000" pitchFamily="50" charset="-128"/>
                <a:ea typeface="游ゴシック" panose="020B0400000000000000" pitchFamily="50" charset="-128"/>
                <a:cs typeface="Meiryo UI" panose="020B0604030504040204" pitchFamily="50" charset="-128"/>
              </a:rPr>
              <a:t>Research Faculty of Agriculture</a:t>
            </a:r>
          </a:p>
        </p:txBody>
      </p:sp>
      <p:sp>
        <p:nvSpPr>
          <p:cNvPr id="22" name="テキスト ボックス 21"/>
          <p:cNvSpPr txBox="1"/>
          <p:nvPr/>
        </p:nvSpPr>
        <p:spPr>
          <a:xfrm>
            <a:off x="42524" y="3149831"/>
            <a:ext cx="1051232" cy="547497"/>
          </a:xfrm>
          <a:prstGeom prst="rect">
            <a:avLst/>
          </a:prstGeom>
          <a:noFill/>
        </p:spPr>
        <p:txBody>
          <a:bodyPr wrap="square" lIns="85003" tIns="42501" rIns="85003" bIns="42501" rtlCol="0">
            <a:spAutoFit/>
          </a:bodyPr>
          <a:lstStyle/>
          <a:p>
            <a:pPr algn="l"/>
            <a:r>
              <a:rPr kumimoji="1" lang="en-US" sz="1000" dirty="0">
                <a:latin typeface="游ゴシック" panose="020B0400000000000000" pitchFamily="50" charset="-128"/>
                <a:ea typeface="游ゴシック" panose="020B0400000000000000" pitchFamily="50" charset="-128"/>
                <a:cs typeface="Meiryo UI" panose="020B0604030504040204" pitchFamily="50" charset="-128"/>
              </a:rPr>
              <a:t>Graduate School of Agriculture</a:t>
            </a:r>
          </a:p>
        </p:txBody>
      </p:sp>
      <p:sp>
        <p:nvSpPr>
          <p:cNvPr id="29" name="角丸四角形 28"/>
          <p:cNvSpPr/>
          <p:nvPr/>
        </p:nvSpPr>
        <p:spPr>
          <a:xfrm>
            <a:off x="1840828" y="3018186"/>
            <a:ext cx="7105201" cy="817309"/>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tIns="0" bIns="0" anchor="t"/>
          <a:lstStyle/>
          <a:p>
            <a:pPr algn="ctr" fontAlgn="auto">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Agriculture</a:t>
            </a:r>
          </a:p>
        </p:txBody>
      </p:sp>
      <p:sp>
        <p:nvSpPr>
          <p:cNvPr id="38" name="正方形/長方形 37"/>
          <p:cNvSpPr/>
          <p:nvPr/>
        </p:nvSpPr>
        <p:spPr>
          <a:xfrm>
            <a:off x="1829925" y="1404725"/>
            <a:ext cx="7170451" cy="1117034"/>
          </a:xfrm>
          <a:prstGeom prst="rect">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t"/>
          <a:lstStyle/>
          <a:p>
            <a:pPr algn="ctr" fontAlgn="auto">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Fundamental Agriscience Research</a:t>
            </a:r>
          </a:p>
          <a:p>
            <a:pPr algn="ctr" fontAlgn="auto">
              <a:spcBef>
                <a:spcPts val="0"/>
              </a:spcBef>
              <a:spcAft>
                <a:spcPts val="0"/>
              </a:spcAft>
            </a:pPr>
            <a:endParaRPr lang="ja-JP" altLang="en-US" sz="1480" b="1" dirty="0">
              <a:solidFill>
                <a:schemeClr val="bg1"/>
              </a:solidFill>
              <a:latin typeface="游ゴシック" panose="020B0400000000000000" pitchFamily="50" charset="-128"/>
              <a:ea typeface="游ゴシック" panose="020B0400000000000000" pitchFamily="50" charset="-128"/>
            </a:endParaRPr>
          </a:p>
        </p:txBody>
      </p:sp>
      <p:sp>
        <p:nvSpPr>
          <p:cNvPr id="66" name="角丸四角形 65"/>
          <p:cNvSpPr/>
          <p:nvPr/>
        </p:nvSpPr>
        <p:spPr>
          <a:xfrm>
            <a:off x="776650" y="1749969"/>
            <a:ext cx="1004513" cy="680337"/>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8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Division of Research Innovation and Cooperation</a:t>
            </a:r>
          </a:p>
        </p:txBody>
      </p:sp>
      <p:sp>
        <p:nvSpPr>
          <p:cNvPr id="53" name="正方形/長方形 52"/>
          <p:cNvSpPr/>
          <p:nvPr/>
        </p:nvSpPr>
        <p:spPr>
          <a:xfrm>
            <a:off x="2933312" y="1792051"/>
            <a:ext cx="1028741" cy="571736"/>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lang="en-US" sz="900" dirty="0">
                <a:solidFill>
                  <a:schemeClr val="tx1"/>
                </a:solidFill>
                <a:latin typeface="游ゴシック" panose="020B0400000000000000" pitchFamily="50" charset="-128"/>
                <a:ea typeface="游ゴシック" panose="020B0400000000000000" pitchFamily="50" charset="-128"/>
              </a:rPr>
              <a:t>Research Group of Agricultural Economics</a:t>
            </a:r>
          </a:p>
        </p:txBody>
      </p:sp>
      <p:sp>
        <p:nvSpPr>
          <p:cNvPr id="56" name="正方形/長方形 55"/>
          <p:cNvSpPr/>
          <p:nvPr/>
        </p:nvSpPr>
        <p:spPr>
          <a:xfrm>
            <a:off x="7032201" y="1793426"/>
            <a:ext cx="825973" cy="556837"/>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lang="en-US" sz="800" dirty="0">
                <a:solidFill>
                  <a:schemeClr val="tx1"/>
                </a:solidFill>
                <a:latin typeface="游ゴシック" panose="020B0400000000000000" pitchFamily="50" charset="-128"/>
                <a:ea typeface="游ゴシック" panose="020B0400000000000000" pitchFamily="50" charset="-128"/>
              </a:rPr>
              <a:t>Research Group of Animal Science</a:t>
            </a:r>
          </a:p>
        </p:txBody>
      </p:sp>
      <p:sp>
        <p:nvSpPr>
          <p:cNvPr id="60" name="正方形/長方形 59"/>
          <p:cNvSpPr/>
          <p:nvPr/>
        </p:nvSpPr>
        <p:spPr>
          <a:xfrm>
            <a:off x="6194738" y="1798510"/>
            <a:ext cx="793460" cy="56692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lang="en-US" sz="800" dirty="0">
                <a:solidFill>
                  <a:schemeClr val="tx1"/>
                </a:solidFill>
                <a:latin typeface="游ゴシック" panose="020B0400000000000000" pitchFamily="50" charset="-128"/>
                <a:ea typeface="游ゴシック" panose="020B0400000000000000" pitchFamily="50" charset="-128"/>
              </a:rPr>
              <a:t>Research Group of Forest Science</a:t>
            </a:r>
          </a:p>
        </p:txBody>
      </p:sp>
      <p:sp>
        <p:nvSpPr>
          <p:cNvPr id="65" name="正方形/長方形 64"/>
          <p:cNvSpPr/>
          <p:nvPr/>
        </p:nvSpPr>
        <p:spPr>
          <a:xfrm>
            <a:off x="7913545" y="1799335"/>
            <a:ext cx="1038069" cy="564452"/>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lang="en-US" sz="800" dirty="0">
                <a:solidFill>
                  <a:schemeClr val="tx1"/>
                </a:solidFill>
                <a:latin typeface="游ゴシック" panose="020B0400000000000000" pitchFamily="50" charset="-128"/>
                <a:ea typeface="游ゴシック" panose="020B0400000000000000" pitchFamily="50" charset="-128"/>
              </a:rPr>
              <a:t>Research Group of Bioscience and Environmental Engineering</a:t>
            </a:r>
          </a:p>
        </p:txBody>
      </p:sp>
      <p:sp>
        <p:nvSpPr>
          <p:cNvPr id="69" name="正方形/長方形 68"/>
          <p:cNvSpPr/>
          <p:nvPr/>
        </p:nvSpPr>
        <p:spPr>
          <a:xfrm>
            <a:off x="1901519" y="1788962"/>
            <a:ext cx="990526" cy="56692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lang="en-US" sz="800" dirty="0">
                <a:solidFill>
                  <a:schemeClr val="tx1"/>
                </a:solidFill>
                <a:latin typeface="游ゴシック" panose="020B0400000000000000" pitchFamily="50" charset="-128"/>
                <a:ea typeface="游ゴシック" panose="020B0400000000000000" pitchFamily="50" charset="-128"/>
              </a:rPr>
              <a:t>Research Group of Agrobiology and Bioresources</a:t>
            </a:r>
          </a:p>
        </p:txBody>
      </p:sp>
      <p:sp>
        <p:nvSpPr>
          <p:cNvPr id="70" name="テキスト ボックス 69"/>
          <p:cNvSpPr txBox="1"/>
          <p:nvPr/>
        </p:nvSpPr>
        <p:spPr>
          <a:xfrm>
            <a:off x="5087450" y="1788962"/>
            <a:ext cx="1063285" cy="584775"/>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defPPr>
              <a:defRPr lang="ja-JP"/>
            </a:defPPr>
            <a:lvl1pPr algn="ctr">
              <a:defRPr sz="1600">
                <a:solidFill>
                  <a:schemeClr val="tx1"/>
                </a:solidFill>
                <a:latin typeface="游ゴシック" panose="020B0400000000000000" pitchFamily="50" charset="-128"/>
                <a:ea typeface="游ゴシック" panose="020B0400000000000000"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sz="800" dirty="0"/>
              <a:t>Research Group of Bioscience and Chemistry</a:t>
            </a:r>
          </a:p>
        </p:txBody>
      </p:sp>
      <p:sp>
        <p:nvSpPr>
          <p:cNvPr id="71" name="テキスト ボックス 70"/>
          <p:cNvSpPr txBox="1"/>
          <p:nvPr/>
        </p:nvSpPr>
        <p:spPr>
          <a:xfrm>
            <a:off x="4010145" y="1788613"/>
            <a:ext cx="1020920" cy="584775"/>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defPPr>
              <a:defRPr lang="ja-JP"/>
            </a:defPPr>
            <a:lvl1pPr algn="ctr">
              <a:defRPr sz="1600">
                <a:latin typeface="游ゴシック" panose="020B0400000000000000" pitchFamily="50" charset="-128"/>
                <a:ea typeface="游ゴシック" panose="020B0400000000000000"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sz="900" dirty="0">
                <a:solidFill>
                  <a:schemeClr val="tx1"/>
                </a:solidFill>
              </a:rPr>
              <a:t>Research Group of Applied Bioscience</a:t>
            </a:r>
          </a:p>
        </p:txBody>
      </p:sp>
      <p:sp>
        <p:nvSpPr>
          <p:cNvPr id="107" name="テキスト ボックス 106"/>
          <p:cNvSpPr txBox="1"/>
          <p:nvPr/>
        </p:nvSpPr>
        <p:spPr>
          <a:xfrm>
            <a:off x="87439" y="5373216"/>
            <a:ext cx="8969123" cy="461665"/>
          </a:xfrm>
          <a:prstGeom prst="rect">
            <a:avLst/>
          </a:prstGeom>
          <a:noFill/>
        </p:spPr>
        <p:txBody>
          <a:bodyPr wrap="none" rtlCol="0">
            <a:spAutoFit/>
          </a:bodyPr>
          <a:lstStyle/>
          <a:p>
            <a:pPr algn="ctr"/>
            <a:r>
              <a:rPr kumimoji="1" lang="en-US" sz="1200" dirty="0">
                <a:solidFill>
                  <a:srgbClr val="FF0000"/>
                </a:solidFill>
                <a:latin typeface="游ゴシック" panose="020B0400000000000000" pitchFamily="50" charset="-128"/>
                <a:ea typeface="游ゴシック" panose="020B0400000000000000" pitchFamily="50" charset="-128"/>
              </a:rPr>
              <a:t>In the Graduate School, 4 </a:t>
            </a:r>
            <a:r>
              <a:rPr lang="en-US" sz="1200" dirty="0">
                <a:solidFill>
                  <a:srgbClr val="FF0000"/>
                </a:solidFill>
                <a:latin typeface="游ゴシック" panose="020B0400000000000000" pitchFamily="50" charset="-128"/>
                <a:ea typeface="游ゴシック" panose="020B0400000000000000" pitchFamily="50" charset="-128"/>
              </a:rPr>
              <a:t>division</a:t>
            </a:r>
            <a:r>
              <a:rPr kumimoji="1" lang="en-US" sz="1200" dirty="0">
                <a:solidFill>
                  <a:srgbClr val="FF0000"/>
                </a:solidFill>
                <a:latin typeface="游ゴシック" panose="020B0400000000000000" pitchFamily="50" charset="-128"/>
                <a:ea typeface="游ゴシック" panose="020B0400000000000000" pitchFamily="50" charset="-128"/>
              </a:rPr>
              <a:t>s/15 courses</a:t>
            </a:r>
            <a:r>
              <a:rPr kumimoji="1" lang="en-US" sz="1200" dirty="0">
                <a:latin typeface="游ゴシック" panose="020B0400000000000000" pitchFamily="50" charset="-128"/>
                <a:ea typeface="游ゴシック" panose="020B0400000000000000" pitchFamily="50" charset="-128"/>
              </a:rPr>
              <a:t> were reorganized to </a:t>
            </a:r>
            <a:r>
              <a:rPr kumimoji="1" lang="en-US" sz="1200" dirty="0">
                <a:solidFill>
                  <a:srgbClr val="FF0000"/>
                </a:solidFill>
                <a:latin typeface="游ゴシック" panose="020B0400000000000000" pitchFamily="50" charset="-128"/>
                <a:ea typeface="游ゴシック" panose="020B0400000000000000" pitchFamily="50" charset="-128"/>
              </a:rPr>
              <a:t>1 </a:t>
            </a:r>
            <a:r>
              <a:rPr lang="en-US" sz="1200" dirty="0">
                <a:solidFill>
                  <a:srgbClr val="FF0000"/>
                </a:solidFill>
                <a:latin typeface="游ゴシック" panose="020B0400000000000000" pitchFamily="50" charset="-128"/>
                <a:ea typeface="游ゴシック" panose="020B0400000000000000" pitchFamily="50" charset="-128"/>
              </a:rPr>
              <a:t>division</a:t>
            </a:r>
            <a:r>
              <a:rPr kumimoji="1" lang="en-US" sz="1200" dirty="0">
                <a:solidFill>
                  <a:srgbClr val="FF0000"/>
                </a:solidFill>
                <a:latin typeface="游ゴシック" panose="020B0400000000000000" pitchFamily="50" charset="-128"/>
                <a:ea typeface="游ゴシック" panose="020B0400000000000000" pitchFamily="50" charset="-128"/>
              </a:rPr>
              <a:t>/3 courses</a:t>
            </a:r>
            <a:r>
              <a:rPr kumimoji="1" lang="en-US" sz="1200" dirty="0">
                <a:latin typeface="游ゴシック" panose="020B0400000000000000" pitchFamily="50" charset="-128"/>
                <a:ea typeface="游ゴシック" panose="020B0400000000000000" pitchFamily="50" charset="-128"/>
              </a:rPr>
              <a:t>.</a:t>
            </a:r>
          </a:p>
          <a:p>
            <a:pPr algn="ctr"/>
            <a:r>
              <a:rPr kumimoji="1" lang="en-US" sz="1200" dirty="0">
                <a:latin typeface="游ゴシック" panose="020B0400000000000000" pitchFamily="50" charset="-128"/>
                <a:ea typeface="游ゴシック" panose="020B0400000000000000" pitchFamily="50" charset="-128"/>
              </a:rPr>
              <a:t>The conventional </a:t>
            </a:r>
            <a:r>
              <a:rPr kumimoji="1" lang="en-US" sz="1200" dirty="0">
                <a:solidFill>
                  <a:srgbClr val="FF0000"/>
                </a:solidFill>
                <a:latin typeface="游ゴシック" panose="020B0400000000000000" pitchFamily="50" charset="-128"/>
                <a:ea typeface="游ゴシック" panose="020B0400000000000000" pitchFamily="50" charset="-128"/>
              </a:rPr>
              <a:t>borders between </a:t>
            </a:r>
            <a:r>
              <a:rPr lang="en-US" sz="1200" dirty="0">
                <a:solidFill>
                  <a:srgbClr val="FF0000"/>
                </a:solidFill>
                <a:latin typeface="游ゴシック" panose="020B0400000000000000" pitchFamily="50" charset="-128"/>
                <a:ea typeface="游ゴシック" panose="020B0400000000000000" pitchFamily="50" charset="-128"/>
              </a:rPr>
              <a:t>division</a:t>
            </a:r>
            <a:r>
              <a:rPr kumimoji="1" lang="en-US" sz="1200" dirty="0">
                <a:solidFill>
                  <a:srgbClr val="FF0000"/>
                </a:solidFill>
                <a:latin typeface="游ゴシック" panose="020B0400000000000000" pitchFamily="50" charset="-128"/>
                <a:ea typeface="游ゴシック" panose="020B0400000000000000" pitchFamily="50" charset="-128"/>
              </a:rPr>
              <a:t>s were broken down, realizing interdisciplinary education and research guidance</a:t>
            </a:r>
            <a:r>
              <a:rPr kumimoji="1" lang="en-US" sz="1200" dirty="0">
                <a:latin typeface="游ゴシック" panose="020B0400000000000000" pitchFamily="50" charset="-128"/>
                <a:ea typeface="游ゴシック" panose="020B0400000000000000" pitchFamily="50" charset="-128"/>
              </a:rPr>
              <a:t>.</a:t>
            </a:r>
          </a:p>
        </p:txBody>
      </p:sp>
      <p:sp>
        <p:nvSpPr>
          <p:cNvPr id="110" name="テキスト ボックス 109"/>
          <p:cNvSpPr txBox="1"/>
          <p:nvPr/>
        </p:nvSpPr>
        <p:spPr>
          <a:xfrm>
            <a:off x="60406" y="1210566"/>
            <a:ext cx="1755610" cy="307777"/>
          </a:xfrm>
          <a:prstGeom prst="rect">
            <a:avLst/>
          </a:prstGeom>
          <a:noFill/>
        </p:spPr>
        <p:txBody>
          <a:bodyPr wrap="none" rtlCol="0">
            <a:spAutoFit/>
          </a:bodyPr>
          <a:lstStyle/>
          <a:p>
            <a:r>
              <a:rPr kumimoji="1" lang="en-US" sz="1400" dirty="0">
                <a:latin typeface="游ゴシック" panose="020B0400000000000000" pitchFamily="50" charset="-128"/>
                <a:ea typeface="游ゴシック" panose="020B0400000000000000" pitchFamily="50" charset="-128"/>
              </a:rPr>
              <a:t>2 divisions, 9 fields</a:t>
            </a:r>
          </a:p>
        </p:txBody>
      </p:sp>
      <p:sp>
        <p:nvSpPr>
          <p:cNvPr id="111" name="テキスト ボックス 110"/>
          <p:cNvSpPr txBox="1"/>
          <p:nvPr/>
        </p:nvSpPr>
        <p:spPr>
          <a:xfrm>
            <a:off x="723106" y="3277230"/>
            <a:ext cx="1132040" cy="338554"/>
          </a:xfrm>
          <a:prstGeom prst="rect">
            <a:avLst/>
          </a:prstGeom>
          <a:noFill/>
        </p:spPr>
        <p:txBody>
          <a:bodyPr wrap="none" rtlCol="0">
            <a:spAutoFit/>
          </a:bodyPr>
          <a:lstStyle/>
          <a:p>
            <a:r>
              <a:rPr kumimoji="1" lang="en-US" sz="1600" b="1" u="sng" dirty="0">
                <a:solidFill>
                  <a:srgbClr val="FF0000"/>
                </a:solidFill>
                <a:latin typeface="游ゴシック" panose="020B0400000000000000" pitchFamily="50" charset="-128"/>
                <a:ea typeface="游ゴシック" panose="020B0400000000000000" pitchFamily="50" charset="-128"/>
              </a:rPr>
              <a:t>1 </a:t>
            </a:r>
            <a:r>
              <a:rPr lang="en-US" sz="1600" b="1" u="sng" dirty="0">
                <a:solidFill>
                  <a:srgbClr val="FF0000"/>
                </a:solidFill>
                <a:latin typeface="游ゴシック" panose="020B0400000000000000" pitchFamily="50" charset="-128"/>
                <a:ea typeface="游ゴシック" panose="020B0400000000000000" pitchFamily="50" charset="-128"/>
              </a:rPr>
              <a:t>division</a:t>
            </a:r>
            <a:endParaRPr kumimoji="1" lang="en-US" sz="1600" b="1" u="sng" dirty="0">
              <a:solidFill>
                <a:srgbClr val="FF0000"/>
              </a:solidFill>
              <a:latin typeface="游ゴシック" panose="020B0400000000000000" pitchFamily="50" charset="-128"/>
              <a:ea typeface="游ゴシック" panose="020B0400000000000000" pitchFamily="50" charset="-128"/>
            </a:endParaRPr>
          </a:p>
        </p:txBody>
      </p:sp>
      <p:sp>
        <p:nvSpPr>
          <p:cNvPr id="55" name="正方形/長方形 54"/>
          <p:cNvSpPr/>
          <p:nvPr/>
        </p:nvSpPr>
        <p:spPr>
          <a:xfrm>
            <a:off x="2970569" y="4475247"/>
            <a:ext cx="993107"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Agricultural Economics</a:t>
            </a:r>
          </a:p>
        </p:txBody>
      </p:sp>
      <p:sp>
        <p:nvSpPr>
          <p:cNvPr id="57" name="正方形/長方形 56"/>
          <p:cNvSpPr/>
          <p:nvPr/>
        </p:nvSpPr>
        <p:spPr>
          <a:xfrm>
            <a:off x="7058534" y="4480293"/>
            <a:ext cx="860894" cy="556837"/>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Animal Science</a:t>
            </a:r>
          </a:p>
        </p:txBody>
      </p:sp>
      <p:sp>
        <p:nvSpPr>
          <p:cNvPr id="61" name="正方形/長方形 60"/>
          <p:cNvSpPr/>
          <p:nvPr/>
        </p:nvSpPr>
        <p:spPr>
          <a:xfrm>
            <a:off x="6131560" y="4480293"/>
            <a:ext cx="881467"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Forest Science</a:t>
            </a:r>
          </a:p>
        </p:txBody>
      </p:sp>
      <p:sp>
        <p:nvSpPr>
          <p:cNvPr id="63" name="テキスト ボックス 62"/>
          <p:cNvSpPr txBox="1"/>
          <p:nvPr/>
        </p:nvSpPr>
        <p:spPr>
          <a:xfrm>
            <a:off x="42524" y="4500412"/>
            <a:ext cx="876312" cy="393609"/>
          </a:xfrm>
          <a:prstGeom prst="rect">
            <a:avLst/>
          </a:prstGeom>
          <a:noFill/>
        </p:spPr>
        <p:txBody>
          <a:bodyPr wrap="square" lIns="85003" tIns="42501" rIns="85003" bIns="42501" rtlCol="0">
            <a:spAutoFit/>
          </a:bodyPr>
          <a:lstStyle/>
          <a:p>
            <a:pPr algn="l"/>
            <a:r>
              <a:rPr lang="en-US" sz="1000" dirty="0">
                <a:latin typeface="游ゴシック" panose="020B0400000000000000" pitchFamily="50" charset="-128"/>
                <a:ea typeface="游ゴシック" panose="020B0400000000000000" pitchFamily="50" charset="-128"/>
                <a:cs typeface="Meiryo UI" panose="020B0604030504040204" pitchFamily="50" charset="-128"/>
              </a:rPr>
              <a:t>School of Agriculture</a:t>
            </a:r>
          </a:p>
        </p:txBody>
      </p:sp>
      <p:sp>
        <p:nvSpPr>
          <p:cNvPr id="64" name="正方形/長方形 63"/>
          <p:cNvSpPr/>
          <p:nvPr/>
        </p:nvSpPr>
        <p:spPr>
          <a:xfrm>
            <a:off x="1888654" y="4466207"/>
            <a:ext cx="990526"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8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Agrobiology and Bioresources</a:t>
            </a:r>
          </a:p>
        </p:txBody>
      </p:sp>
      <p:sp>
        <p:nvSpPr>
          <p:cNvPr id="81" name="テキスト ボックス 80"/>
          <p:cNvSpPr txBox="1"/>
          <p:nvPr/>
        </p:nvSpPr>
        <p:spPr>
          <a:xfrm>
            <a:off x="813674" y="4605279"/>
            <a:ext cx="1128835" cy="261610"/>
          </a:xfrm>
          <a:prstGeom prst="rect">
            <a:avLst/>
          </a:prstGeom>
          <a:noFill/>
        </p:spPr>
        <p:txBody>
          <a:bodyPr wrap="none" rtlCol="0">
            <a:spAutoFit/>
          </a:bodyPr>
          <a:lstStyle/>
          <a:p>
            <a:r>
              <a:rPr lang="en-US" sz="1100" dirty="0">
                <a:latin typeface="游ゴシック" panose="020B0400000000000000" pitchFamily="50" charset="-128"/>
                <a:ea typeface="游ゴシック" panose="020B0400000000000000" pitchFamily="50" charset="-128"/>
              </a:rPr>
              <a:t>7 departments</a:t>
            </a:r>
          </a:p>
        </p:txBody>
      </p:sp>
      <p:sp>
        <p:nvSpPr>
          <p:cNvPr id="3" name="タイトル 2">
            <a:extLst>
              <a:ext uri="{FF2B5EF4-FFF2-40B4-BE49-F238E27FC236}">
                <a16:creationId xmlns:a16="http://schemas.microsoft.com/office/drawing/2014/main" id="{BE188DC4-0384-4BD6-8E03-578A5E5AEC04}"/>
              </a:ext>
            </a:extLst>
          </p:cNvPr>
          <p:cNvSpPr>
            <a:spLocks noGrp="1"/>
          </p:cNvSpPr>
          <p:nvPr>
            <p:ph type="title"/>
          </p:nvPr>
        </p:nvSpPr>
        <p:spPr>
          <a:prstGeom prst="rect">
            <a:avLst/>
          </a:prstGeom>
        </p:spPr>
        <p:txBody>
          <a:bodyPr/>
          <a:lstStyle/>
          <a:p>
            <a:pPr rtl="0" fontAlgn="base"/>
            <a:r>
              <a:rPr kumimoji="1" lang="en-US" b="1" dirty="0">
                <a:solidFill>
                  <a:schemeClr val="bg1"/>
                </a:solidFill>
                <a:ea typeface="游ゴシック" panose="020B0400000000000000" pitchFamily="50" charset="-128"/>
                <a:cs typeface="Meiryo UI" panose="020B0604030504040204" pitchFamily="50" charset="-128"/>
              </a:rPr>
              <a:t>Changes in the School of Agriculture organization:</a:t>
            </a:r>
            <a:br>
              <a:rPr kumimoji="1" lang="en-US" b="1" dirty="0">
                <a:solidFill>
                  <a:schemeClr val="bg1"/>
                </a:solidFill>
                <a:ea typeface="游ゴシック" panose="020B0400000000000000" pitchFamily="50" charset="-128"/>
                <a:cs typeface="Meiryo UI" panose="020B0604030504040204" pitchFamily="50" charset="-128"/>
              </a:rPr>
            </a:br>
            <a:r>
              <a:rPr kumimoji="1" lang="en-US" b="1" dirty="0">
                <a:solidFill>
                  <a:schemeClr val="bg1"/>
                </a:solidFill>
                <a:ea typeface="游ゴシック" panose="020B0400000000000000" pitchFamily="50" charset="-128"/>
                <a:cs typeface="Meiryo UI" panose="020B0604030504040204" pitchFamily="50" charset="-128"/>
              </a:rPr>
              <a:t> Reorganization of Graduate School (2019 on)</a:t>
            </a:r>
          </a:p>
        </p:txBody>
      </p:sp>
      <p:sp>
        <p:nvSpPr>
          <p:cNvPr id="58" name="正方形/長方形 57"/>
          <p:cNvSpPr/>
          <p:nvPr/>
        </p:nvSpPr>
        <p:spPr>
          <a:xfrm>
            <a:off x="7956376" y="4487321"/>
            <a:ext cx="1044000"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8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Bioresource and Environmental Engineering</a:t>
            </a:r>
          </a:p>
        </p:txBody>
      </p:sp>
      <p:sp>
        <p:nvSpPr>
          <p:cNvPr id="62" name="角丸四角形 28">
            <a:extLst>
              <a:ext uri="{FF2B5EF4-FFF2-40B4-BE49-F238E27FC236}">
                <a16:creationId xmlns:a16="http://schemas.microsoft.com/office/drawing/2014/main" id="{E39889C5-4464-46AC-B928-596EB85AB18A}"/>
              </a:ext>
            </a:extLst>
          </p:cNvPr>
          <p:cNvSpPr/>
          <p:nvPr/>
        </p:nvSpPr>
        <p:spPr>
          <a:xfrm>
            <a:off x="2036198" y="3423580"/>
            <a:ext cx="2233842" cy="360696"/>
          </a:xfrm>
          <a:prstGeom prst="roundRect">
            <a:avLst>
              <a:gd name="adj" fmla="val 35715"/>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normAutofit fontScale="77500" lnSpcReduction="20000"/>
          </a:bodyPr>
          <a:lstStyle/>
          <a:p>
            <a:pPr algn="ctr"/>
            <a:r>
              <a:rPr kumimoji="1" lang="en-US" sz="1400" dirty="0">
                <a:solidFill>
                  <a:schemeClr val="tx1"/>
                </a:solidFill>
                <a:latin typeface="游ゴシック" panose="020B0400000000000000" pitchFamily="50" charset="-128"/>
                <a:ea typeface="游ゴシック" panose="020B0400000000000000" pitchFamily="50" charset="-128"/>
                <a:cs typeface="Osaka"/>
              </a:rPr>
              <a:t>Frontiers in Production Sciences</a:t>
            </a:r>
          </a:p>
        </p:txBody>
      </p:sp>
      <p:sp>
        <p:nvSpPr>
          <p:cNvPr id="82" name="角丸四角形 28">
            <a:extLst>
              <a:ext uri="{FF2B5EF4-FFF2-40B4-BE49-F238E27FC236}">
                <a16:creationId xmlns:a16="http://schemas.microsoft.com/office/drawing/2014/main" id="{E35AD4C4-7AEB-4468-8DC7-05DDEF9C830F}"/>
              </a:ext>
            </a:extLst>
          </p:cNvPr>
          <p:cNvSpPr/>
          <p:nvPr/>
        </p:nvSpPr>
        <p:spPr>
          <a:xfrm>
            <a:off x="4389475" y="3423580"/>
            <a:ext cx="2160000" cy="360696"/>
          </a:xfrm>
          <a:prstGeom prst="roundRect">
            <a:avLst>
              <a:gd name="adj" fmla="val 35715"/>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0" rIns="85003" bIns="0" rtlCol="0" anchor="ctr">
            <a:normAutofit/>
          </a:bodyPr>
          <a:lstStyle/>
          <a:p>
            <a:pPr algn="ctr"/>
            <a:r>
              <a:rPr kumimoji="1" lang="en-US" sz="1100" dirty="0">
                <a:solidFill>
                  <a:schemeClr val="tx1"/>
                </a:solidFill>
                <a:latin typeface="游ゴシック" panose="020B0400000000000000" pitchFamily="50" charset="-128"/>
                <a:ea typeface="游ゴシック" panose="020B0400000000000000" pitchFamily="50" charset="-128"/>
                <a:cs typeface="Osaka"/>
              </a:rPr>
              <a:t>Frontiers in Biosciences</a:t>
            </a:r>
          </a:p>
        </p:txBody>
      </p:sp>
      <p:sp>
        <p:nvSpPr>
          <p:cNvPr id="83" name="角丸四角形 28">
            <a:extLst>
              <a:ext uri="{FF2B5EF4-FFF2-40B4-BE49-F238E27FC236}">
                <a16:creationId xmlns:a16="http://schemas.microsoft.com/office/drawing/2014/main" id="{BFD7B60F-D754-47F8-9F42-50FB58AA6A86}"/>
              </a:ext>
            </a:extLst>
          </p:cNvPr>
          <p:cNvSpPr/>
          <p:nvPr/>
        </p:nvSpPr>
        <p:spPr>
          <a:xfrm>
            <a:off x="6660232" y="3423580"/>
            <a:ext cx="2160000" cy="360696"/>
          </a:xfrm>
          <a:prstGeom prst="roundRect">
            <a:avLst>
              <a:gd name="adj" fmla="val 35715"/>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0" rIns="85003" bIns="0" rtlCol="0" anchor="ctr">
            <a:noAutofit/>
          </a:bodyPr>
          <a:lstStyle/>
          <a:p>
            <a:pPr algn="ctr"/>
            <a:r>
              <a:rPr kumimoji="1" lang="en-US" sz="1000" dirty="0">
                <a:solidFill>
                  <a:schemeClr val="tx1"/>
                </a:solidFill>
                <a:latin typeface="游ゴシック" panose="020B0400000000000000" pitchFamily="50" charset="-128"/>
                <a:ea typeface="游ゴシック" panose="020B0400000000000000" pitchFamily="50" charset="-128"/>
                <a:cs typeface="Osaka"/>
              </a:rPr>
              <a:t>Frontiers in Environmental Sciences</a:t>
            </a:r>
          </a:p>
        </p:txBody>
      </p:sp>
      <p:sp>
        <p:nvSpPr>
          <p:cNvPr id="41" name="正方形/長方形 40">
            <a:extLst>
              <a:ext uri="{FF2B5EF4-FFF2-40B4-BE49-F238E27FC236}">
                <a16:creationId xmlns:a16="http://schemas.microsoft.com/office/drawing/2014/main" id="{01ABA34C-B36F-404C-B8A2-95B05FABB35D}"/>
              </a:ext>
            </a:extLst>
          </p:cNvPr>
          <p:cNvSpPr/>
          <p:nvPr/>
        </p:nvSpPr>
        <p:spPr>
          <a:xfrm>
            <a:off x="4035626" y="4472900"/>
            <a:ext cx="936000"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Applied Bioscience</a:t>
            </a:r>
          </a:p>
        </p:txBody>
      </p:sp>
      <p:sp>
        <p:nvSpPr>
          <p:cNvPr id="42" name="正方形/長方形 41">
            <a:extLst>
              <a:ext uri="{FF2B5EF4-FFF2-40B4-BE49-F238E27FC236}">
                <a16:creationId xmlns:a16="http://schemas.microsoft.com/office/drawing/2014/main" id="{5C6DD4A3-6B0A-4204-9187-1AE84B9BAAD5}"/>
              </a:ext>
            </a:extLst>
          </p:cNvPr>
          <p:cNvSpPr/>
          <p:nvPr/>
        </p:nvSpPr>
        <p:spPr>
          <a:xfrm>
            <a:off x="5044243" y="4472900"/>
            <a:ext cx="1041810"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Department of Bioscience and Chemistry</a:t>
            </a:r>
          </a:p>
        </p:txBody>
      </p:sp>
    </p:spTree>
    <p:extLst>
      <p:ext uri="{BB962C8B-B14F-4D97-AF65-F5344CB8AC3E}">
        <p14:creationId xmlns:p14="http://schemas.microsoft.com/office/powerpoint/2010/main" val="259607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21CCB71-05B0-4772-A28B-52D5F5F16417}"/>
              </a:ext>
            </a:extLst>
          </p:cNvPr>
          <p:cNvSpPr txBox="1"/>
          <p:nvPr/>
        </p:nvSpPr>
        <p:spPr>
          <a:xfrm>
            <a:off x="444663" y="1251197"/>
            <a:ext cx="6840760" cy="3890489"/>
          </a:xfrm>
          <a:prstGeom prst="rect">
            <a:avLst/>
          </a:prstGeom>
          <a:noFill/>
        </p:spPr>
        <p:txBody>
          <a:bodyPr wrap="square" rtlCol="0">
            <a:spAutoFit/>
          </a:bodyPr>
          <a:lstStyle/>
          <a:p>
            <a:pPr algn="l">
              <a:lnSpc>
                <a:spcPct val="150000"/>
              </a:lnSpc>
            </a:pPr>
            <a:r>
              <a:rPr kumimoji="1" lang="en-US" sz="2800" dirty="0"/>
              <a:t>1. </a:t>
            </a:r>
            <a:r>
              <a:rPr kumimoji="1" lang="en-US" sz="2400" dirty="0"/>
              <a:t>History and Philosophy</a:t>
            </a:r>
          </a:p>
          <a:p>
            <a:pPr algn="l">
              <a:lnSpc>
                <a:spcPct val="150000"/>
              </a:lnSpc>
            </a:pPr>
            <a:r>
              <a:rPr kumimoji="1" lang="en-US" sz="2800" dirty="0"/>
              <a:t>2. </a:t>
            </a:r>
            <a:r>
              <a:rPr kumimoji="1" lang="en-US" sz="2400" dirty="0"/>
              <a:t>Organization and Personnel</a:t>
            </a:r>
          </a:p>
          <a:p>
            <a:pPr algn="l">
              <a:lnSpc>
                <a:spcPct val="150000"/>
              </a:lnSpc>
            </a:pPr>
            <a:r>
              <a:rPr lang="en-US" sz="2800" dirty="0"/>
              <a:t>3. </a:t>
            </a:r>
            <a:r>
              <a:rPr lang="en-US" sz="2400" dirty="0"/>
              <a:t>Studying in the School of Agriculture</a:t>
            </a:r>
          </a:p>
          <a:p>
            <a:pPr algn="l">
              <a:lnSpc>
                <a:spcPct val="150000"/>
              </a:lnSpc>
            </a:pPr>
            <a:r>
              <a:rPr lang="en-US" sz="2800" dirty="0"/>
              <a:t>4. </a:t>
            </a:r>
            <a:r>
              <a:rPr lang="en-US" sz="2400" dirty="0"/>
              <a:t>Studying in the Graduate School of Agriculture</a:t>
            </a:r>
            <a:endParaRPr lang="en-US" sz="2000" dirty="0"/>
          </a:p>
          <a:p>
            <a:pPr algn="l">
              <a:lnSpc>
                <a:spcPct val="150000"/>
              </a:lnSpc>
            </a:pPr>
            <a:r>
              <a:rPr lang="en-US" sz="2800" dirty="0"/>
              <a:t>5. </a:t>
            </a:r>
            <a:r>
              <a:rPr lang="en-US" sz="2400" dirty="0"/>
              <a:t>Facilities and Environment</a:t>
            </a:r>
          </a:p>
          <a:p>
            <a:pPr algn="l">
              <a:lnSpc>
                <a:spcPct val="150000"/>
              </a:lnSpc>
            </a:pPr>
            <a:r>
              <a:rPr lang="en-US" sz="2800" dirty="0"/>
              <a:t>6. </a:t>
            </a:r>
            <a:r>
              <a:rPr lang="en-US" sz="2400" dirty="0"/>
              <a:t>Appendix</a:t>
            </a:r>
            <a:endParaRPr lang="en-US" sz="2000" dirty="0"/>
          </a:p>
        </p:txBody>
      </p:sp>
      <p:sp>
        <p:nvSpPr>
          <p:cNvPr id="6" name="テキスト ボックス 5">
            <a:extLst>
              <a:ext uri="{FF2B5EF4-FFF2-40B4-BE49-F238E27FC236}">
                <a16:creationId xmlns:a16="http://schemas.microsoft.com/office/drawing/2014/main" id="{636E02F0-14ED-4A5F-BEA1-31EC925110CB}"/>
              </a:ext>
            </a:extLst>
          </p:cNvPr>
          <p:cNvSpPr txBox="1"/>
          <p:nvPr/>
        </p:nvSpPr>
        <p:spPr>
          <a:xfrm>
            <a:off x="7524328" y="1268760"/>
            <a:ext cx="976742" cy="3890489"/>
          </a:xfrm>
          <a:prstGeom prst="rect">
            <a:avLst/>
          </a:prstGeom>
          <a:noFill/>
        </p:spPr>
        <p:txBody>
          <a:bodyPr wrap="none" rtlCol="0">
            <a:spAutoFit/>
          </a:bodyPr>
          <a:lstStyle/>
          <a:p>
            <a:pPr algn="l">
              <a:lnSpc>
                <a:spcPct val="150000"/>
              </a:lnSpc>
            </a:pPr>
            <a:r>
              <a:rPr kumimoji="1" lang="en-US" sz="2800" dirty="0"/>
              <a:t>P. 3</a:t>
            </a:r>
          </a:p>
          <a:p>
            <a:pPr algn="l">
              <a:lnSpc>
                <a:spcPct val="150000"/>
              </a:lnSpc>
            </a:pPr>
            <a:r>
              <a:rPr lang="en-US" sz="2800" dirty="0"/>
              <a:t>P. 13</a:t>
            </a:r>
          </a:p>
          <a:p>
            <a:pPr algn="l">
              <a:lnSpc>
                <a:spcPct val="150000"/>
              </a:lnSpc>
            </a:pPr>
            <a:r>
              <a:rPr kumimoji="1" lang="en-US" sz="2800" dirty="0"/>
              <a:t>P. 22</a:t>
            </a:r>
          </a:p>
          <a:p>
            <a:pPr algn="l">
              <a:lnSpc>
                <a:spcPct val="150000"/>
              </a:lnSpc>
            </a:pPr>
            <a:r>
              <a:rPr lang="en-US" sz="2800" dirty="0"/>
              <a:t>P. 40</a:t>
            </a:r>
          </a:p>
          <a:p>
            <a:pPr algn="l">
              <a:lnSpc>
                <a:spcPct val="150000"/>
              </a:lnSpc>
            </a:pPr>
            <a:r>
              <a:rPr kumimoji="1" lang="en-US" sz="2800" dirty="0"/>
              <a:t>P. 50</a:t>
            </a:r>
          </a:p>
          <a:p>
            <a:pPr algn="l">
              <a:lnSpc>
                <a:spcPct val="150000"/>
              </a:lnSpc>
            </a:pPr>
            <a:r>
              <a:rPr lang="en-US" sz="2800" dirty="0"/>
              <a:t>P. 63</a:t>
            </a:r>
          </a:p>
        </p:txBody>
      </p:sp>
      <p:sp>
        <p:nvSpPr>
          <p:cNvPr id="2" name="タイトル 1">
            <a:extLst>
              <a:ext uri="{FF2B5EF4-FFF2-40B4-BE49-F238E27FC236}">
                <a16:creationId xmlns:a16="http://schemas.microsoft.com/office/drawing/2014/main" id="{B8535884-3D07-4DA1-B80F-621E7435701B}"/>
              </a:ext>
            </a:extLst>
          </p:cNvPr>
          <p:cNvSpPr>
            <a:spLocks noGrp="1"/>
          </p:cNvSpPr>
          <p:nvPr>
            <p:ph type="title"/>
          </p:nvPr>
        </p:nvSpPr>
        <p:spPr>
          <a:prstGeom prst="rect">
            <a:avLst/>
          </a:prstGeom>
        </p:spPr>
        <p:txBody>
          <a:bodyPr/>
          <a:lstStyle/>
          <a:p>
            <a:r>
              <a:rPr kumimoji="1" lang="en-US" sz="3200" b="1" dirty="0">
                <a:solidFill>
                  <a:srgbClr val="FFFF00"/>
                </a:solidFill>
                <a:ea typeface="游ゴシック" panose="020B0400000000000000" pitchFamily="50" charset="-128"/>
              </a:rPr>
              <a:t>Contents</a:t>
            </a:r>
          </a:p>
        </p:txBody>
      </p:sp>
    </p:spTree>
    <p:extLst>
      <p:ext uri="{BB962C8B-B14F-4D97-AF65-F5344CB8AC3E}">
        <p14:creationId xmlns:p14="http://schemas.microsoft.com/office/powerpoint/2010/main" val="2287210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6"/>
          <p:cNvSpPr>
            <a:spLocks noChangeArrowheads="1"/>
          </p:cNvSpPr>
          <p:nvPr/>
        </p:nvSpPr>
        <p:spPr bwMode="auto">
          <a:xfrm>
            <a:off x="408344" y="3216531"/>
            <a:ext cx="213231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sz="1100" dirty="0">
                <a:solidFill>
                  <a:srgbClr val="C00000"/>
                </a:solidFill>
                <a:latin typeface="游ゴシック" panose="020B0400000000000000" pitchFamily="50" charset="-128"/>
                <a:ea typeface="游ゴシック" panose="020B0400000000000000" pitchFamily="50" charset="-128"/>
              </a:rPr>
              <a:t>Department of Forest Science</a:t>
            </a:r>
          </a:p>
        </p:txBody>
      </p:sp>
      <p:sp>
        <p:nvSpPr>
          <p:cNvPr id="13317" name="AutoShape 49"/>
          <p:cNvSpPr>
            <a:spLocks noChangeArrowheads="1"/>
          </p:cNvSpPr>
          <p:nvPr/>
        </p:nvSpPr>
        <p:spPr bwMode="auto">
          <a:xfrm>
            <a:off x="2938730" y="2924944"/>
            <a:ext cx="2474050" cy="1342710"/>
          </a:xfrm>
          <a:prstGeom prst="roundRect">
            <a:avLst>
              <a:gd name="adj" fmla="val 16667"/>
            </a:avLst>
          </a:prstGeom>
          <a:noFill/>
          <a:ln w="19050">
            <a:solidFill>
              <a:srgbClr val="E6E6E6"/>
            </a:solidFill>
            <a:round/>
            <a:headEnd/>
            <a:tailEnd/>
          </a:ln>
          <a:effectLst>
            <a:outerShdw blurRad="63500" dist="38099" dir="2700000" algn="ctr" rotWithShape="0">
              <a:srgbClr val="000000">
                <a:alpha val="74998"/>
              </a:srgbClr>
            </a:outerShdw>
          </a:effectLst>
        </p:spPr>
        <p:txBody>
          <a:bodyPr wrap="none" anchor="ctr"/>
          <a:lstStyle/>
          <a:p>
            <a:pPr algn="ctr">
              <a:defRPr/>
            </a:pPr>
            <a:endParaRPr lang="ja-JP" altLang="en-US" sz="1000" dirty="0">
              <a:solidFill>
                <a:srgbClr val="000000"/>
              </a:solidFill>
              <a:latin typeface="游ゴシック" panose="020B0400000000000000" pitchFamily="50" charset="-128"/>
              <a:ea typeface="游ゴシック" panose="020B0400000000000000" pitchFamily="50" charset="-128"/>
              <a:cs typeface="ＭＳ Ｐゴシック" charset="0"/>
            </a:endParaRPr>
          </a:p>
        </p:txBody>
      </p:sp>
      <p:sp>
        <p:nvSpPr>
          <p:cNvPr id="13318" name="AutoShape 50"/>
          <p:cNvSpPr>
            <a:spLocks noChangeArrowheads="1"/>
          </p:cNvSpPr>
          <p:nvPr/>
        </p:nvSpPr>
        <p:spPr bwMode="auto">
          <a:xfrm>
            <a:off x="5617572" y="692696"/>
            <a:ext cx="3055580" cy="1764622"/>
          </a:xfrm>
          <a:prstGeom prst="roundRect">
            <a:avLst>
              <a:gd name="adj" fmla="val 16667"/>
            </a:avLst>
          </a:prstGeom>
          <a:noFill/>
          <a:ln w="19050">
            <a:solidFill>
              <a:srgbClr val="E6E6E6"/>
            </a:solidFill>
            <a:round/>
            <a:headEnd/>
            <a:tailEnd/>
          </a:ln>
          <a:effectLst>
            <a:outerShdw blurRad="63500" dist="38099" dir="2700000" algn="ctr" rotWithShape="0">
              <a:srgbClr val="000000">
                <a:alpha val="74998"/>
              </a:srgbClr>
            </a:outerShdw>
          </a:effectLst>
        </p:spPr>
        <p:txBody>
          <a:bodyPr wrap="none" anchor="ctr"/>
          <a:lstStyle/>
          <a:p>
            <a:pPr algn="ctr">
              <a:defRPr/>
            </a:pPr>
            <a:endParaRPr lang="ja-JP" altLang="en-US" sz="1000" dirty="0">
              <a:solidFill>
                <a:srgbClr val="000000"/>
              </a:solidFill>
              <a:latin typeface="游ゴシック" panose="020B0400000000000000" pitchFamily="50" charset="-128"/>
              <a:ea typeface="游ゴシック" panose="020B0400000000000000" pitchFamily="50" charset="-128"/>
              <a:cs typeface="ＭＳ Ｐゴシック" charset="0"/>
            </a:endParaRPr>
          </a:p>
        </p:txBody>
      </p:sp>
      <p:sp>
        <p:nvSpPr>
          <p:cNvPr id="14346" name="Rectangle 55"/>
          <p:cNvSpPr>
            <a:spLocks noChangeArrowheads="1"/>
          </p:cNvSpPr>
          <p:nvPr/>
        </p:nvSpPr>
        <p:spPr bwMode="auto">
          <a:xfrm>
            <a:off x="470849" y="748090"/>
            <a:ext cx="18101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sz="1000" dirty="0">
                <a:solidFill>
                  <a:srgbClr val="C00000"/>
                </a:solidFill>
                <a:latin typeface="游ゴシック" panose="020B0400000000000000" pitchFamily="50" charset="-128"/>
                <a:ea typeface="游ゴシック" panose="020B0400000000000000" pitchFamily="50" charset="-128"/>
              </a:rPr>
              <a:t>Department of Agrobiology </a:t>
            </a:r>
          </a:p>
          <a:p>
            <a:pPr algn="l">
              <a:spcBef>
                <a:spcPct val="0"/>
              </a:spcBef>
              <a:buFontTx/>
              <a:buNone/>
            </a:pPr>
            <a:r>
              <a:rPr lang="en-US" sz="1000" dirty="0">
                <a:solidFill>
                  <a:srgbClr val="C00000"/>
                </a:solidFill>
                <a:latin typeface="游ゴシック" panose="020B0400000000000000" pitchFamily="50" charset="-128"/>
                <a:ea typeface="游ゴシック" panose="020B0400000000000000" pitchFamily="50" charset="-128"/>
              </a:rPr>
              <a:t>        and Bioresources</a:t>
            </a:r>
          </a:p>
        </p:txBody>
      </p:sp>
      <p:sp>
        <p:nvSpPr>
          <p:cNvPr id="14347" name="Rectangle 56"/>
          <p:cNvSpPr>
            <a:spLocks noChangeArrowheads="1"/>
          </p:cNvSpPr>
          <p:nvPr/>
        </p:nvSpPr>
        <p:spPr bwMode="auto">
          <a:xfrm>
            <a:off x="5811129" y="814700"/>
            <a:ext cx="285206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sz="1100" dirty="0">
                <a:solidFill>
                  <a:srgbClr val="C00000"/>
                </a:solidFill>
                <a:latin typeface="游ゴシック" panose="020B0400000000000000" pitchFamily="50" charset="-128"/>
                <a:ea typeface="游ゴシック" panose="020B0400000000000000" pitchFamily="50" charset="-128"/>
              </a:rPr>
              <a:t>Department of Bioscience and Chemistry</a:t>
            </a:r>
          </a:p>
        </p:txBody>
      </p:sp>
      <p:sp>
        <p:nvSpPr>
          <p:cNvPr id="14352" name="Rectangle 61"/>
          <p:cNvSpPr>
            <a:spLocks noChangeArrowheads="1"/>
          </p:cNvSpPr>
          <p:nvPr/>
        </p:nvSpPr>
        <p:spPr bwMode="auto">
          <a:xfrm>
            <a:off x="3187304" y="3076694"/>
            <a:ext cx="20826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sz="1050" dirty="0">
                <a:solidFill>
                  <a:srgbClr val="C00000"/>
                </a:solidFill>
                <a:latin typeface="游ゴシック" panose="020B0400000000000000" pitchFamily="50" charset="-128"/>
                <a:ea typeface="游ゴシック" panose="020B0400000000000000" pitchFamily="50" charset="-128"/>
              </a:rPr>
              <a:t>Department of Animal Science</a:t>
            </a:r>
          </a:p>
        </p:txBody>
      </p:sp>
      <p:sp>
        <p:nvSpPr>
          <p:cNvPr id="14355" name="Rectangle 64"/>
          <p:cNvSpPr>
            <a:spLocks noChangeArrowheads="1"/>
          </p:cNvSpPr>
          <p:nvPr/>
        </p:nvSpPr>
        <p:spPr bwMode="auto">
          <a:xfrm>
            <a:off x="290189" y="5158007"/>
            <a:ext cx="420360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Agricultural and Environmental Policy, Farm Business Management, </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Agricultural and Rural Development, Agricultural Cooperatives,　</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Food and Agricultural Marketing, Socio-Economics of Cooperatives, </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Associations and Networks for Sustainable Rural Development, </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Agricultural Resource Economics　</a:t>
            </a:r>
          </a:p>
        </p:txBody>
      </p:sp>
      <p:sp>
        <p:nvSpPr>
          <p:cNvPr id="13333" name="AutoShape 65"/>
          <p:cNvSpPr>
            <a:spLocks noChangeArrowheads="1"/>
          </p:cNvSpPr>
          <p:nvPr/>
        </p:nvSpPr>
        <p:spPr bwMode="auto">
          <a:xfrm>
            <a:off x="5617571" y="2636912"/>
            <a:ext cx="3055580" cy="1891577"/>
          </a:xfrm>
          <a:prstGeom prst="roundRect">
            <a:avLst>
              <a:gd name="adj" fmla="val 16667"/>
            </a:avLst>
          </a:prstGeom>
          <a:noFill/>
          <a:ln w="19050">
            <a:solidFill>
              <a:srgbClr val="E6E6E6"/>
            </a:solidFill>
            <a:round/>
            <a:headEnd/>
            <a:tailEnd/>
          </a:ln>
          <a:effectLst>
            <a:outerShdw blurRad="63500" dist="38099" dir="2700000" algn="ctr" rotWithShape="0">
              <a:srgbClr val="000000">
                <a:alpha val="74998"/>
              </a:srgbClr>
            </a:outerShdw>
          </a:effectLst>
        </p:spPr>
        <p:txBody>
          <a:bodyPr wrap="none" anchor="ctr"/>
          <a:lstStyle/>
          <a:p>
            <a:pPr algn="ctr">
              <a:defRPr/>
            </a:pPr>
            <a:endParaRPr lang="ja-JP" altLang="en-US" sz="1000" dirty="0">
              <a:solidFill>
                <a:srgbClr val="000000"/>
              </a:solidFill>
              <a:latin typeface="游ゴシック" panose="020B0400000000000000" pitchFamily="50" charset="-128"/>
              <a:ea typeface="游ゴシック" panose="020B0400000000000000" pitchFamily="50" charset="-128"/>
              <a:cs typeface="ＭＳ Ｐゴシック" charset="0"/>
            </a:endParaRPr>
          </a:p>
        </p:txBody>
      </p:sp>
      <p:sp>
        <p:nvSpPr>
          <p:cNvPr id="14357" name="Rectangle 66"/>
          <p:cNvSpPr>
            <a:spLocks noChangeArrowheads="1"/>
          </p:cNvSpPr>
          <p:nvPr/>
        </p:nvSpPr>
        <p:spPr bwMode="auto">
          <a:xfrm>
            <a:off x="1396956" y="4918049"/>
            <a:ext cx="265489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sz="1100" dirty="0">
                <a:solidFill>
                  <a:srgbClr val="C00000"/>
                </a:solidFill>
                <a:latin typeface="游ゴシック" panose="020B0400000000000000" pitchFamily="50" charset="-128"/>
                <a:ea typeface="游ゴシック" panose="020B0400000000000000" pitchFamily="50" charset="-128"/>
              </a:rPr>
              <a:t>Department of Agricultural Economics</a:t>
            </a:r>
          </a:p>
        </p:txBody>
      </p:sp>
      <p:sp>
        <p:nvSpPr>
          <p:cNvPr id="14361" name="Rectangle 70"/>
          <p:cNvSpPr>
            <a:spLocks noChangeArrowheads="1"/>
          </p:cNvSpPr>
          <p:nvPr/>
        </p:nvSpPr>
        <p:spPr bwMode="auto">
          <a:xfrm>
            <a:off x="2880850" y="795972"/>
            <a:ext cx="24016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sz="1100" dirty="0">
                <a:solidFill>
                  <a:srgbClr val="C00000"/>
                </a:solidFill>
                <a:latin typeface="游ゴシック" panose="020B0400000000000000" pitchFamily="50" charset="-128"/>
                <a:ea typeface="游ゴシック" panose="020B0400000000000000" pitchFamily="50" charset="-128"/>
              </a:rPr>
              <a:t>Department of Applied Bioscience</a:t>
            </a:r>
          </a:p>
        </p:txBody>
      </p:sp>
      <p:sp>
        <p:nvSpPr>
          <p:cNvPr id="14362" name="Rectangle 71"/>
          <p:cNvSpPr>
            <a:spLocks noChangeArrowheads="1"/>
          </p:cNvSpPr>
          <p:nvPr/>
        </p:nvSpPr>
        <p:spPr bwMode="auto">
          <a:xfrm>
            <a:off x="5892173" y="2737752"/>
            <a:ext cx="23599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a:spcBef>
                <a:spcPct val="0"/>
              </a:spcBef>
              <a:buFontTx/>
              <a:buNone/>
            </a:pPr>
            <a:r>
              <a:rPr lang="en-US" sz="1000" dirty="0">
                <a:solidFill>
                  <a:srgbClr val="C00000"/>
                </a:solidFill>
                <a:latin typeface="游ゴシック" panose="020B0400000000000000" pitchFamily="50" charset="-128"/>
                <a:ea typeface="游ゴシック" panose="020B0400000000000000" pitchFamily="50" charset="-128"/>
              </a:rPr>
              <a:t>Department of Bioresource </a:t>
            </a:r>
          </a:p>
          <a:p>
            <a:pPr algn="l">
              <a:spcBef>
                <a:spcPct val="0"/>
              </a:spcBef>
              <a:buFontTx/>
              <a:buNone/>
            </a:pPr>
            <a:r>
              <a:rPr lang="en-US" sz="1000" dirty="0">
                <a:solidFill>
                  <a:srgbClr val="C00000"/>
                </a:solidFill>
                <a:latin typeface="游ゴシック" panose="020B0400000000000000" pitchFamily="50" charset="-128"/>
                <a:ea typeface="游ゴシック" panose="020B0400000000000000" pitchFamily="50" charset="-128"/>
              </a:rPr>
              <a:t>         and Environmental Engineering</a:t>
            </a:r>
          </a:p>
        </p:txBody>
      </p:sp>
      <p:sp>
        <p:nvSpPr>
          <p:cNvPr id="14370" name="Rectangle 79"/>
          <p:cNvSpPr>
            <a:spLocks noChangeArrowheads="1"/>
          </p:cNvSpPr>
          <p:nvPr/>
        </p:nvSpPr>
        <p:spPr bwMode="auto">
          <a:xfrm>
            <a:off x="2902579" y="1079816"/>
            <a:ext cx="240161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Plant Breeding, Genetic Engineering,</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Applied Molecular Entomology,</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Molecular Biology, </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Molecular Enzymology,</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Ecological Biochemistry,</a:t>
            </a:r>
          </a:p>
          <a:p>
            <a:pPr algn="l">
              <a:spcBef>
                <a:spcPct val="0"/>
              </a:spcBef>
              <a:buNone/>
            </a:pPr>
            <a:r>
              <a:rPr lang="en-US" sz="1000" dirty="0">
                <a:solidFill>
                  <a:srgbClr val="000000"/>
                </a:solidFill>
                <a:latin typeface="游ゴシック" panose="020B0400000000000000" pitchFamily="50" charset="-128"/>
                <a:ea typeface="游ゴシック" panose="020B0400000000000000" pitchFamily="50" charset="-128"/>
              </a:rPr>
              <a:t>Ecochemical Analysis,</a:t>
            </a:r>
          </a:p>
          <a:p>
            <a:pPr algn="l">
              <a:spcBef>
                <a:spcPct val="0"/>
              </a:spcBef>
              <a:buNone/>
            </a:pPr>
            <a:r>
              <a:rPr lang="en-US" sz="1000" dirty="0">
                <a:solidFill>
                  <a:srgbClr val="000000"/>
                </a:solidFill>
                <a:latin typeface="游ゴシック" panose="020B0400000000000000" pitchFamily="50" charset="-128"/>
                <a:ea typeface="游ゴシック" panose="020B0400000000000000" pitchFamily="50" charset="-128"/>
              </a:rPr>
              <a:t>Environmental Molecular Bioscience,</a:t>
            </a:r>
          </a:p>
          <a:p>
            <a:pPr algn="l">
              <a:spcBef>
                <a:spcPct val="0"/>
              </a:spcBef>
              <a:buNone/>
            </a:pPr>
            <a:r>
              <a:rPr lang="en-US" sz="1000" dirty="0">
                <a:solidFill>
                  <a:srgbClr val="000000"/>
                </a:solidFill>
                <a:latin typeface="游ゴシック" panose="020B0400000000000000" pitchFamily="50" charset="-128"/>
                <a:ea typeface="游ゴシック" panose="020B0400000000000000" pitchFamily="50" charset="-128"/>
              </a:rPr>
              <a:t>Genome-Enabled Biochemistry,</a:t>
            </a:r>
          </a:p>
        </p:txBody>
      </p:sp>
      <p:sp>
        <p:nvSpPr>
          <p:cNvPr id="13380" name="AutoShape 112"/>
          <p:cNvSpPr>
            <a:spLocks noChangeArrowheads="1"/>
          </p:cNvSpPr>
          <p:nvPr/>
        </p:nvSpPr>
        <p:spPr bwMode="auto">
          <a:xfrm>
            <a:off x="2762747" y="667426"/>
            <a:ext cx="2631405" cy="1822975"/>
          </a:xfrm>
          <a:prstGeom prst="roundRect">
            <a:avLst>
              <a:gd name="adj" fmla="val 16667"/>
            </a:avLst>
          </a:prstGeom>
          <a:noFill/>
          <a:ln w="19050">
            <a:solidFill>
              <a:srgbClr val="E6E6E6"/>
            </a:solidFill>
            <a:round/>
            <a:headEnd/>
            <a:tailEnd/>
          </a:ln>
          <a:effectLst>
            <a:outerShdw blurRad="63500" dist="38099" dir="2700000" algn="ctr" rotWithShape="0">
              <a:srgbClr val="000000">
                <a:alpha val="74998"/>
              </a:srgbClr>
            </a:outerShdw>
          </a:effectLst>
        </p:spPr>
        <p:txBody>
          <a:bodyPr wrap="none" anchor="ctr"/>
          <a:lstStyle/>
          <a:p>
            <a:pPr algn="ctr">
              <a:defRPr/>
            </a:pPr>
            <a:r>
              <a:rPr lang="en-US" altLang="ja-JP" sz="1000" dirty="0">
                <a:solidFill>
                  <a:srgbClr val="000000"/>
                </a:solidFill>
                <a:latin typeface="游ゴシック" panose="020B0400000000000000" pitchFamily="50" charset="-128"/>
                <a:ea typeface="游ゴシック" panose="020B0400000000000000" pitchFamily="50" charset="-128"/>
                <a:cs typeface="HG丸ｺﾞｼｯｸM-PRO" charset="0"/>
              </a:rPr>
              <a:t>f</a:t>
            </a:r>
            <a:endParaRPr lang="ja-JP" altLang="en-US" sz="1000" dirty="0">
              <a:solidFill>
                <a:srgbClr val="000000"/>
              </a:solidFill>
              <a:latin typeface="游ゴシック" panose="020B0400000000000000" pitchFamily="50" charset="-128"/>
              <a:ea typeface="游ゴシック" panose="020B0400000000000000" pitchFamily="50" charset="-128"/>
              <a:cs typeface="HG丸ｺﾞｼｯｸM-PRO" charset="0"/>
            </a:endParaRPr>
          </a:p>
        </p:txBody>
      </p:sp>
      <p:sp>
        <p:nvSpPr>
          <p:cNvPr id="13381" name="AutoShape 113"/>
          <p:cNvSpPr>
            <a:spLocks noChangeArrowheads="1"/>
          </p:cNvSpPr>
          <p:nvPr/>
        </p:nvSpPr>
        <p:spPr bwMode="auto">
          <a:xfrm>
            <a:off x="129530" y="656899"/>
            <a:ext cx="2391838" cy="2306339"/>
          </a:xfrm>
          <a:prstGeom prst="roundRect">
            <a:avLst>
              <a:gd name="adj" fmla="val 16667"/>
            </a:avLst>
          </a:prstGeom>
          <a:noFill/>
          <a:ln w="19050">
            <a:solidFill>
              <a:srgbClr val="E6E6E6"/>
            </a:solidFill>
            <a:round/>
            <a:headEnd/>
            <a:tailEnd/>
          </a:ln>
          <a:effectLst>
            <a:outerShdw blurRad="63500" dist="38099" dir="2700000" algn="ctr" rotWithShape="0">
              <a:srgbClr val="000000">
                <a:alpha val="74998"/>
              </a:srgbClr>
            </a:outerShdw>
          </a:effectLst>
        </p:spPr>
        <p:txBody>
          <a:bodyPr wrap="none" anchor="ctr"/>
          <a:lstStyle/>
          <a:p>
            <a:pPr algn="ctr">
              <a:defRPr/>
            </a:pPr>
            <a:endParaRPr lang="ja-JP" altLang="en-US" sz="1000" dirty="0">
              <a:solidFill>
                <a:srgbClr val="000000"/>
              </a:solidFill>
              <a:latin typeface="游ゴシック" panose="020B0400000000000000" pitchFamily="50" charset="-128"/>
              <a:ea typeface="游ゴシック" panose="020B0400000000000000" pitchFamily="50" charset="-128"/>
              <a:cs typeface="HG丸ｺﾞｼｯｸM-PRO" charset="0"/>
            </a:endParaRPr>
          </a:p>
        </p:txBody>
      </p:sp>
      <p:sp>
        <p:nvSpPr>
          <p:cNvPr id="14404" name="Rectangle 114"/>
          <p:cNvSpPr>
            <a:spLocks noChangeArrowheads="1"/>
          </p:cNvSpPr>
          <p:nvPr/>
        </p:nvSpPr>
        <p:spPr bwMode="auto">
          <a:xfrm>
            <a:off x="3696998" y="-315913"/>
            <a:ext cx="184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1000" dirty="0">
              <a:solidFill>
                <a:srgbClr val="000000"/>
              </a:solidFill>
              <a:latin typeface="游ゴシック" panose="020B0400000000000000" pitchFamily="50" charset="-128"/>
              <a:ea typeface="游ゴシック" panose="020B0400000000000000" pitchFamily="50" charset="-128"/>
            </a:endParaRPr>
          </a:p>
        </p:txBody>
      </p:sp>
      <p:sp>
        <p:nvSpPr>
          <p:cNvPr id="14406" name="Rectangle 106"/>
          <p:cNvSpPr>
            <a:spLocks noChangeArrowheads="1"/>
          </p:cNvSpPr>
          <p:nvPr/>
        </p:nvSpPr>
        <p:spPr bwMode="auto">
          <a:xfrm>
            <a:off x="5827026" y="3125513"/>
            <a:ext cx="291915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Land and Water Management, </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Ecological and Environmental Physics,</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Soil Conservation, Vehicle Robotics,</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Agricultural and Food Process Engineering,</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Agricultural Bio-System Engineering,</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Applied Bioproduction Engineering,</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Bioenvironmental Information Studies,</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Terrestrial Ecosystem Modeling</a:t>
            </a:r>
          </a:p>
        </p:txBody>
      </p:sp>
      <p:sp>
        <p:nvSpPr>
          <p:cNvPr id="76" name="AutoShape 50"/>
          <p:cNvSpPr>
            <a:spLocks noChangeArrowheads="1"/>
          </p:cNvSpPr>
          <p:nvPr/>
        </p:nvSpPr>
        <p:spPr bwMode="auto">
          <a:xfrm>
            <a:off x="128204" y="4795728"/>
            <a:ext cx="4443796" cy="1224053"/>
          </a:xfrm>
          <a:prstGeom prst="roundRect">
            <a:avLst>
              <a:gd name="adj" fmla="val 16667"/>
            </a:avLst>
          </a:prstGeom>
          <a:noFill/>
          <a:ln w="19050">
            <a:solidFill>
              <a:srgbClr val="E6E6E6"/>
            </a:solidFill>
            <a:round/>
            <a:headEnd/>
            <a:tailEnd/>
          </a:ln>
          <a:effectLst>
            <a:outerShdw blurRad="63500" dist="38099" dir="2700000" algn="ctr" rotWithShape="0">
              <a:srgbClr val="000000">
                <a:alpha val="74998"/>
              </a:srgbClr>
            </a:outerShdw>
          </a:effectLst>
        </p:spPr>
        <p:txBody>
          <a:bodyPr wrap="none" anchor="ctr"/>
          <a:lstStyle/>
          <a:p>
            <a:pPr algn="ctr">
              <a:defRPr/>
            </a:pPr>
            <a:endParaRPr lang="ja-JP" altLang="en-US" sz="1000" dirty="0">
              <a:solidFill>
                <a:srgbClr val="000000"/>
              </a:solidFill>
              <a:latin typeface="游ゴシック" panose="020B0400000000000000" pitchFamily="50" charset="-128"/>
              <a:ea typeface="游ゴシック" panose="020B0400000000000000" pitchFamily="50" charset="-128"/>
              <a:cs typeface="ＭＳ Ｐゴシック" charset="0"/>
            </a:endParaRPr>
          </a:p>
        </p:txBody>
      </p:sp>
      <p:sp>
        <p:nvSpPr>
          <p:cNvPr id="13319" name="AutoShape 51"/>
          <p:cNvSpPr>
            <a:spLocks noChangeArrowheads="1"/>
          </p:cNvSpPr>
          <p:nvPr/>
        </p:nvSpPr>
        <p:spPr bwMode="auto">
          <a:xfrm>
            <a:off x="128204" y="3110474"/>
            <a:ext cx="2631405" cy="1526066"/>
          </a:xfrm>
          <a:prstGeom prst="roundRect">
            <a:avLst>
              <a:gd name="adj" fmla="val 16667"/>
            </a:avLst>
          </a:prstGeom>
          <a:noFill/>
          <a:ln w="19050">
            <a:solidFill>
              <a:srgbClr val="E6E6E6"/>
            </a:solidFill>
            <a:round/>
            <a:headEnd/>
            <a:tailEnd/>
          </a:ln>
          <a:effectLst>
            <a:outerShdw blurRad="63500" dist="38099" dir="2700000" algn="ctr" rotWithShape="0">
              <a:srgbClr val="000000">
                <a:alpha val="74998"/>
              </a:srgbClr>
            </a:outerShdw>
          </a:effectLst>
        </p:spPr>
        <p:txBody>
          <a:bodyPr wrap="none" anchor="ctr"/>
          <a:lstStyle/>
          <a:p>
            <a:pPr algn="ctr">
              <a:defRPr/>
            </a:pPr>
            <a:endParaRPr lang="ja-JP" altLang="en-US" sz="1000" dirty="0">
              <a:solidFill>
                <a:srgbClr val="000000"/>
              </a:solidFill>
              <a:latin typeface="游ゴシック" panose="020B0400000000000000" pitchFamily="50" charset="-128"/>
              <a:ea typeface="游ゴシック" panose="020B0400000000000000" pitchFamily="50" charset="-128"/>
              <a:cs typeface="ＭＳ Ｐゴシック" charset="0"/>
            </a:endParaRPr>
          </a:p>
        </p:txBody>
      </p:sp>
      <p:sp>
        <p:nvSpPr>
          <p:cNvPr id="2" name="タイトル 1">
            <a:extLst>
              <a:ext uri="{FF2B5EF4-FFF2-40B4-BE49-F238E27FC236}">
                <a16:creationId xmlns:a16="http://schemas.microsoft.com/office/drawing/2014/main" id="{042A4F50-1A7A-4C64-90DD-740D4055E923}"/>
              </a:ext>
            </a:extLst>
          </p:cNvPr>
          <p:cNvSpPr>
            <a:spLocks noGrp="1"/>
          </p:cNvSpPr>
          <p:nvPr>
            <p:ph type="title"/>
          </p:nvPr>
        </p:nvSpPr>
        <p:spPr>
          <a:prstGeom prst="rect">
            <a:avLst/>
          </a:prstGeom>
        </p:spPr>
        <p:txBody>
          <a:bodyPr/>
          <a:lstStyle/>
          <a:p>
            <a:pPr rtl="0" fontAlgn="base"/>
            <a:r>
              <a:rPr kumimoji="1" lang="en-US" b="1" dirty="0">
                <a:solidFill>
                  <a:srgbClr val="F8F8F8"/>
                </a:solidFill>
                <a:ea typeface="游ゴシック" panose="020B0400000000000000" pitchFamily="50" charset="-128"/>
                <a:cs typeface="Meiryo UI" panose="020B0604030504040204" pitchFamily="50" charset="-128"/>
              </a:rPr>
              <a:t>Lab structure (as of April 2020)　</a:t>
            </a:r>
          </a:p>
        </p:txBody>
      </p:sp>
      <p:sp>
        <p:nvSpPr>
          <p:cNvPr id="82" name="Rectangle 81"/>
          <p:cNvSpPr>
            <a:spLocks noChangeArrowheads="1"/>
          </p:cNvSpPr>
          <p:nvPr/>
        </p:nvSpPr>
        <p:spPr bwMode="auto">
          <a:xfrm>
            <a:off x="3084145" y="3365635"/>
            <a:ext cx="226536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Animal Genetics and Reproduction,</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Animal Production System,</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Animal Function and Nutrition,</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Cell and Tissue Biology,</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Applied Food Science</a:t>
            </a:r>
          </a:p>
        </p:txBody>
      </p:sp>
      <p:sp>
        <p:nvSpPr>
          <p:cNvPr id="62" name="Rectangle 79"/>
          <p:cNvSpPr>
            <a:spLocks noChangeArrowheads="1"/>
          </p:cNvSpPr>
          <p:nvPr/>
        </p:nvSpPr>
        <p:spPr bwMode="auto">
          <a:xfrm>
            <a:off x="307982" y="1132188"/>
            <a:ext cx="223134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Crop Science, Crop Physiology,</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Plant Pathology, </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Horticultural Science,</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Ornamental Plants </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        and Landscape Architecture,</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Animal Ecology, </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Systematic Entomology,</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Plant Genetics and Evolution,</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Cell Biology and Manipulation, Pathogen-Plant Interactions,</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Applied Plant Genomics</a:t>
            </a:r>
          </a:p>
        </p:txBody>
      </p:sp>
      <p:sp>
        <p:nvSpPr>
          <p:cNvPr id="64" name="Rectangle 64"/>
          <p:cNvSpPr>
            <a:spLocks noChangeArrowheads="1"/>
          </p:cNvSpPr>
          <p:nvPr/>
        </p:nvSpPr>
        <p:spPr bwMode="auto">
          <a:xfrm>
            <a:off x="5839067" y="1047793"/>
            <a:ext cx="225334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Plant Nutrition, Soil Science, </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Natural Product Chemistry,</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Biochemistry, Microbial Physiology,</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Nutritional Biochemistry, </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Food Biochemistry,</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Rhizosphere Control, </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Applied Molecular Microbiology,</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Environmental Biogeochemistry</a:t>
            </a:r>
          </a:p>
        </p:txBody>
      </p:sp>
      <p:sp>
        <p:nvSpPr>
          <p:cNvPr id="65" name="Rectangle 81"/>
          <p:cNvSpPr>
            <a:spLocks noChangeArrowheads="1"/>
          </p:cNvSpPr>
          <p:nvPr/>
        </p:nvSpPr>
        <p:spPr bwMode="auto">
          <a:xfrm>
            <a:off x="292938" y="3459595"/>
            <a:ext cx="240685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Silviculture and Forest Ecology, </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Forest Bioresource Technology, </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Ecosystem Management,</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Earth Surface Processes </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        and Land Management, </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Forest Policy, Woody Plant Biology, Timber Engineering, Wood Chemistry</a:t>
            </a:r>
          </a:p>
        </p:txBody>
      </p:sp>
      <p:sp>
        <p:nvSpPr>
          <p:cNvPr id="26" name="AutoShape 49">
            <a:extLst>
              <a:ext uri="{FF2B5EF4-FFF2-40B4-BE49-F238E27FC236}">
                <a16:creationId xmlns:a16="http://schemas.microsoft.com/office/drawing/2014/main" id="{45E5756F-7F9E-4D19-A3AA-5796E39F9DA5}"/>
              </a:ext>
            </a:extLst>
          </p:cNvPr>
          <p:cNvSpPr>
            <a:spLocks noChangeArrowheads="1"/>
          </p:cNvSpPr>
          <p:nvPr/>
        </p:nvSpPr>
        <p:spPr bwMode="auto">
          <a:xfrm>
            <a:off x="5220072" y="4708632"/>
            <a:ext cx="3436592" cy="1312656"/>
          </a:xfrm>
          <a:prstGeom prst="roundRect">
            <a:avLst>
              <a:gd name="adj" fmla="val 16667"/>
            </a:avLst>
          </a:prstGeom>
          <a:noFill/>
          <a:ln w="19050">
            <a:solidFill>
              <a:srgbClr val="E6E6E6"/>
            </a:solidFill>
            <a:round/>
            <a:headEnd/>
            <a:tailEnd/>
          </a:ln>
          <a:effectLst>
            <a:outerShdw blurRad="63500" dist="38099" dir="2700000" algn="ctr" rotWithShape="0">
              <a:srgbClr val="000000">
                <a:alpha val="74998"/>
              </a:srgbClr>
            </a:outerShdw>
          </a:effectLst>
        </p:spPr>
        <p:txBody>
          <a:bodyPr wrap="none" anchor="ctr"/>
          <a:lstStyle/>
          <a:p>
            <a:pPr algn="ctr">
              <a:defRPr/>
            </a:pPr>
            <a:endParaRPr lang="ja-JP" altLang="en-US" sz="1000" dirty="0">
              <a:solidFill>
                <a:srgbClr val="000000"/>
              </a:solidFill>
              <a:latin typeface="游ゴシック" panose="020B0400000000000000" pitchFamily="50" charset="-128"/>
              <a:ea typeface="游ゴシック" panose="020B0400000000000000" pitchFamily="50" charset="-128"/>
              <a:cs typeface="ＭＳ Ｐゴシック" charset="0"/>
            </a:endParaRPr>
          </a:p>
        </p:txBody>
      </p:sp>
      <p:sp>
        <p:nvSpPr>
          <p:cNvPr id="27" name="Rectangle 66">
            <a:extLst>
              <a:ext uri="{FF2B5EF4-FFF2-40B4-BE49-F238E27FC236}">
                <a16:creationId xmlns:a16="http://schemas.microsoft.com/office/drawing/2014/main" id="{CC318F37-D58D-49C8-BC8D-26899670D2D0}"/>
              </a:ext>
            </a:extLst>
          </p:cNvPr>
          <p:cNvSpPr>
            <a:spLocks noChangeArrowheads="1"/>
          </p:cNvSpPr>
          <p:nvPr/>
        </p:nvSpPr>
        <p:spPr bwMode="auto">
          <a:xfrm>
            <a:off x="5764592" y="4821482"/>
            <a:ext cx="243368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sz="1100" dirty="0">
                <a:solidFill>
                  <a:srgbClr val="C00000"/>
                </a:solidFill>
                <a:latin typeface="游ゴシック" panose="020B0400000000000000" pitchFamily="50" charset="-128"/>
                <a:ea typeface="游ゴシック" panose="020B0400000000000000" pitchFamily="50" charset="-128"/>
              </a:rPr>
              <a:t>Industry Creation Research Group</a:t>
            </a:r>
            <a:r>
              <a:rPr lang="en-US" sz="1100" baseline="30000" dirty="0">
                <a:solidFill>
                  <a:srgbClr val="C00000"/>
                </a:solidFill>
                <a:latin typeface="游ゴシック" panose="020B0400000000000000" pitchFamily="50" charset="-128"/>
                <a:ea typeface="游ゴシック" panose="020B0400000000000000" pitchFamily="50" charset="-128"/>
              </a:rPr>
              <a:t>*</a:t>
            </a:r>
          </a:p>
        </p:txBody>
      </p:sp>
      <p:sp>
        <p:nvSpPr>
          <p:cNvPr id="28" name="Rectangle 64">
            <a:extLst>
              <a:ext uri="{FF2B5EF4-FFF2-40B4-BE49-F238E27FC236}">
                <a16:creationId xmlns:a16="http://schemas.microsoft.com/office/drawing/2014/main" id="{FE08900C-91F0-4483-9D01-8D16F9141CC4}"/>
              </a:ext>
            </a:extLst>
          </p:cNvPr>
          <p:cNvSpPr>
            <a:spLocks noChangeArrowheads="1"/>
          </p:cNvSpPr>
          <p:nvPr/>
        </p:nvSpPr>
        <p:spPr bwMode="auto">
          <a:xfrm>
            <a:off x="5343389" y="5082486"/>
            <a:ext cx="333978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a:spcBef>
                <a:spcPct val="0"/>
              </a:spcBef>
              <a:buFontTx/>
              <a:buNone/>
            </a:pPr>
            <a:r>
              <a:rPr lang="en-US" sz="1000" dirty="0" err="1">
                <a:solidFill>
                  <a:srgbClr val="000000"/>
                </a:solidFill>
                <a:latin typeface="游ゴシック" panose="020B0400000000000000" pitchFamily="50" charset="-128"/>
                <a:ea typeface="游ゴシック" panose="020B0400000000000000" pitchFamily="50" charset="-128"/>
              </a:rPr>
              <a:t>Agrobiological</a:t>
            </a:r>
            <a:r>
              <a:rPr lang="en-US" sz="1000" dirty="0">
                <a:solidFill>
                  <a:srgbClr val="000000"/>
                </a:solidFill>
                <a:latin typeface="游ゴシック" panose="020B0400000000000000" pitchFamily="50" charset="-128"/>
                <a:ea typeface="游ゴシック" panose="020B0400000000000000" pitchFamily="50" charset="-128"/>
              </a:rPr>
              <a:t> </a:t>
            </a:r>
            <a:r>
              <a:rPr lang="en-US" sz="1000" dirty="0" err="1">
                <a:solidFill>
                  <a:srgbClr val="000000"/>
                </a:solidFill>
                <a:latin typeface="游ゴシック" panose="020B0400000000000000" pitchFamily="50" charset="-128"/>
                <a:ea typeface="游ゴシック" panose="020B0400000000000000" pitchFamily="50" charset="-128"/>
              </a:rPr>
              <a:t>Regrative</a:t>
            </a:r>
            <a:r>
              <a:rPr lang="en-US" sz="1000" dirty="0">
                <a:solidFill>
                  <a:srgbClr val="000000"/>
                </a:solidFill>
                <a:latin typeface="游ゴシック" panose="020B0400000000000000" pitchFamily="50" charset="-128"/>
                <a:ea typeface="游ゴシック" panose="020B0400000000000000" pitchFamily="50" charset="-128"/>
              </a:rPr>
              <a:t> medicine</a:t>
            </a: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Biological Control Technology</a:t>
            </a:r>
          </a:p>
          <a:p>
            <a:pPr algn="l">
              <a:spcBef>
                <a:spcPct val="0"/>
              </a:spcBef>
              <a:buFontTx/>
              <a:buNone/>
            </a:pPr>
            <a:endParaRPr lang="en-US" sz="10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en-US" sz="1000" dirty="0">
                <a:solidFill>
                  <a:srgbClr val="000000"/>
                </a:solidFill>
                <a:latin typeface="游ゴシック" panose="020B0400000000000000" pitchFamily="50" charset="-128"/>
                <a:ea typeface="游ゴシック" panose="020B0400000000000000" pitchFamily="50" charset="-128"/>
              </a:rPr>
              <a:t>*Research organization established for joint research with private-sector organizations, etc.</a:t>
            </a:r>
          </a:p>
        </p:txBody>
      </p:sp>
    </p:spTree>
    <p:extLst>
      <p:ext uri="{BB962C8B-B14F-4D97-AF65-F5344CB8AC3E}">
        <p14:creationId xmlns:p14="http://schemas.microsoft.com/office/powerpoint/2010/main" val="1334226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ADEF848E-FE33-4D07-8705-09BF4BA8C190}"/>
              </a:ext>
            </a:extLst>
          </p:cNvPr>
          <p:cNvSpPr>
            <a:spLocks noGrp="1"/>
          </p:cNvSpPr>
          <p:nvPr>
            <p:ph type="title"/>
          </p:nvPr>
        </p:nvSpPr>
        <p:spPr>
          <a:prstGeom prst="rect">
            <a:avLst/>
          </a:prstGeom>
        </p:spPr>
        <p:txBody>
          <a:bodyPr/>
          <a:lstStyle/>
          <a:p>
            <a:r>
              <a:rPr lang="en-US" b="1" dirty="0">
                <a:solidFill>
                  <a:schemeClr val="bg1"/>
                </a:solidFill>
                <a:ea typeface="游ゴシック" panose="020B0400000000000000" pitchFamily="50" charset="-128"/>
                <a:cs typeface="Meiryo UI" panose="020B0604030504040204" pitchFamily="50" charset="-128"/>
              </a:rPr>
              <a:t>Numbers of faculty staff and students (as of May 2020)</a:t>
            </a:r>
          </a:p>
        </p:txBody>
      </p:sp>
      <p:sp>
        <p:nvSpPr>
          <p:cNvPr id="2" name="正方形/長方形 1"/>
          <p:cNvSpPr/>
          <p:nvPr/>
        </p:nvSpPr>
        <p:spPr>
          <a:xfrm>
            <a:off x="4355976" y="1196752"/>
            <a:ext cx="4572000" cy="461665"/>
          </a:xfrm>
          <a:prstGeom prst="rect">
            <a:avLst/>
          </a:prstGeom>
        </p:spPr>
        <p:txBody>
          <a:bodyPr>
            <a:spAutoFit/>
          </a:bodyPr>
          <a:lstStyle/>
          <a:p>
            <a:endParaRPr lang="ja-JP" altLang="en-US" sz="2400" dirty="0">
              <a:solidFill>
                <a:srgbClr val="FF0000"/>
              </a:solidFill>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0EC5A35C-E96D-4CC1-BD97-1853639E653E}"/>
              </a:ext>
            </a:extLst>
          </p:cNvPr>
          <p:cNvSpPr txBox="1"/>
          <p:nvPr/>
        </p:nvSpPr>
        <p:spPr>
          <a:xfrm>
            <a:off x="490599" y="794945"/>
            <a:ext cx="8162801" cy="5452775"/>
          </a:xfrm>
          <a:prstGeom prst="rect">
            <a:avLst/>
          </a:prstGeom>
          <a:noFill/>
        </p:spPr>
        <p:txBody>
          <a:bodyPr wrap="square" rtlCol="0">
            <a:spAutoFit/>
          </a:bodyPr>
          <a:lstStyle/>
          <a:p>
            <a:pPr marL="342900" lvl="0" indent="-342900" algn="l">
              <a:spcBef>
                <a:spcPts val="2200"/>
              </a:spcBef>
            </a:pPr>
            <a:r>
              <a:rPr lang="en-US" sz="2000" dirty="0">
                <a:solidFill>
                  <a:prstClr val="black"/>
                </a:solidFill>
                <a:latin typeface="Arial"/>
                <a:ea typeface="ＭＳ Ｐゴシック"/>
                <a:cs typeface="Meiryo UI" panose="020B0604030504040204" pitchFamily="50" charset="-128"/>
              </a:rPr>
              <a:t>[Faculty]</a:t>
            </a:r>
          </a:p>
          <a:p>
            <a:pPr marL="342900" lvl="0" indent="-342900" algn="l">
              <a:spcBef>
                <a:spcPts val="2200"/>
              </a:spcBef>
            </a:pPr>
            <a:r>
              <a:rPr lang="en-US" sz="2000" dirty="0">
                <a:solidFill>
                  <a:prstClr val="black"/>
                </a:solidFill>
                <a:latin typeface="Arial"/>
                <a:ea typeface="ＭＳ Ｐゴシック"/>
                <a:cs typeface="Meiryo UI" panose="020B0604030504040204" pitchFamily="50" charset="-128"/>
              </a:rPr>
              <a:t>45 professors, 34 associate professors, 27 lecturers, 17 assistant professors: 125 in total　</a:t>
            </a:r>
          </a:p>
          <a:p>
            <a:pPr marL="342900" lvl="0" indent="-342900" algn="l">
              <a:spcBef>
                <a:spcPts val="2200"/>
              </a:spcBef>
            </a:pPr>
            <a:r>
              <a:rPr lang="en-US" sz="2000" dirty="0">
                <a:solidFill>
                  <a:prstClr val="black"/>
                </a:solidFill>
                <a:latin typeface="Arial"/>
                <a:ea typeface="ＭＳ Ｐゴシック"/>
                <a:cs typeface="Meiryo UI" panose="020B0604030504040204" pitchFamily="50" charset="-128"/>
              </a:rPr>
              <a:t>[Students]</a:t>
            </a:r>
          </a:p>
          <a:p>
            <a:pPr marL="342900" lvl="0" indent="-342900" algn="l">
              <a:spcBef>
                <a:spcPts val="2200"/>
              </a:spcBef>
            </a:pPr>
            <a:r>
              <a:rPr lang="en-US" sz="2000" dirty="0">
                <a:solidFill>
                  <a:prstClr val="black"/>
                </a:solidFill>
                <a:latin typeface="Arial"/>
                <a:ea typeface="ＭＳ Ｐゴシック"/>
                <a:cs typeface="Meiryo UI" panose="020B0604030504040204" pitchFamily="50" charset="-128"/>
              </a:rPr>
              <a:t>School of Agriculture: 681 (215 per class year x 3 years = 645)</a:t>
            </a:r>
          </a:p>
          <a:p>
            <a:pPr marL="342900" lvl="0" indent="-342900" algn="l">
              <a:spcBef>
                <a:spcPts val="2200"/>
              </a:spcBef>
            </a:pPr>
            <a:r>
              <a:rPr lang="en-US" sz="2000" dirty="0">
                <a:solidFill>
                  <a:prstClr val="black"/>
                </a:solidFill>
                <a:latin typeface="Arial"/>
                <a:ea typeface="ＭＳ Ｐゴシック"/>
                <a:cs typeface="Meiryo UI" panose="020B0604030504040204" pitchFamily="50" charset="-128"/>
              </a:rPr>
              <a:t>Master's course: 359 (142 per class year x 2 years = 284)</a:t>
            </a:r>
          </a:p>
          <a:p>
            <a:pPr marL="342900" lvl="0" indent="-342900" algn="l">
              <a:spcBef>
                <a:spcPts val="2200"/>
              </a:spcBef>
            </a:pPr>
            <a:r>
              <a:rPr lang="en-US" sz="2000" dirty="0">
                <a:solidFill>
                  <a:prstClr val="black"/>
                </a:solidFill>
                <a:latin typeface="Arial"/>
                <a:ea typeface="ＭＳ Ｐゴシック"/>
                <a:cs typeface="Meiryo UI" panose="020B0604030504040204" pitchFamily="50" charset="-128"/>
              </a:rPr>
              <a:t>Doctoral course: 158 (36 per class year x 3 years = 108)</a:t>
            </a:r>
          </a:p>
          <a:p>
            <a:pPr marL="342900" lvl="0" indent="-342900" algn="l">
              <a:spcBef>
                <a:spcPts val="2200"/>
              </a:spcBef>
            </a:pPr>
            <a:r>
              <a:rPr lang="en-US" sz="2000" dirty="0">
                <a:latin typeface="Arial"/>
                <a:ea typeface="ＭＳ Ｐゴシック"/>
                <a:cs typeface="Meiryo UI" panose="020B0604030504040204" pitchFamily="50" charset="-128"/>
              </a:rPr>
              <a:t>Exchange students: 4 undergraduates, 40 master‘s students, 66 </a:t>
            </a:r>
            <a:r>
              <a:rPr lang="ja-JP" altLang="en-US" sz="2000" dirty="0">
                <a:latin typeface="Arial"/>
                <a:ea typeface="ＭＳ Ｐゴシック"/>
                <a:cs typeface="Meiryo UI" panose="020B0604030504040204" pitchFamily="50" charset="-128"/>
              </a:rPr>
              <a:t>　　　　　</a:t>
            </a:r>
            <a:r>
              <a:rPr lang="en-US" sz="2000" dirty="0">
                <a:latin typeface="Arial"/>
                <a:ea typeface="ＭＳ Ｐゴシック"/>
                <a:cs typeface="Meiryo UI" panose="020B0604030504040204" pitchFamily="50" charset="-128"/>
              </a:rPr>
              <a:t>doctoral students: 110 in total</a:t>
            </a:r>
          </a:p>
          <a:p>
            <a:pPr marL="342900" lvl="0" indent="-342900" algn="l">
              <a:spcBef>
                <a:spcPts val="2200"/>
              </a:spcBef>
            </a:pPr>
            <a:r>
              <a:rPr lang="en-US" sz="2000" dirty="0">
                <a:latin typeface="Arial"/>
                <a:ea typeface="ＭＳ Ｐゴシック"/>
                <a:cs typeface="Meiryo UI" panose="020B0604030504040204" pitchFamily="50" charset="-128"/>
              </a:rPr>
              <a:t>Those exchange students in English course: 22 master's students, 48 doctoral students: 70 in total</a:t>
            </a:r>
          </a:p>
        </p:txBody>
      </p:sp>
    </p:spTree>
    <p:extLst>
      <p:ext uri="{BB962C8B-B14F-4D97-AF65-F5344CB8AC3E}">
        <p14:creationId xmlns:p14="http://schemas.microsoft.com/office/powerpoint/2010/main" val="3098064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51363F84-B02C-4745-0FA4-1DC1DB1D0283}"/>
              </a:ext>
            </a:extLst>
          </p:cNvPr>
          <p:cNvSpPr>
            <a:spLocks noGrp="1"/>
          </p:cNvSpPr>
          <p:nvPr>
            <p:ph type="body" sz="quarter" idx="10"/>
          </p:nvPr>
        </p:nvSpPr>
        <p:spPr>
          <a:xfrm>
            <a:off x="1687179" y="1988840"/>
            <a:ext cx="5769641" cy="2017712"/>
          </a:xfrm>
        </p:spPr>
        <p:txBody>
          <a:bodyPr/>
          <a:lstStyle/>
          <a:p>
            <a:r>
              <a:rPr lang="en-US" altLang="ja-JP" dirty="0"/>
              <a:t>3. Studying in the School of Agriculture</a:t>
            </a:r>
            <a:endParaRPr lang="ja-JP" altLang="en-US" dirty="0"/>
          </a:p>
        </p:txBody>
      </p:sp>
    </p:spTree>
    <p:extLst>
      <p:ext uri="{BB962C8B-B14F-4D97-AF65-F5344CB8AC3E}">
        <p14:creationId xmlns:p14="http://schemas.microsoft.com/office/powerpoint/2010/main" val="2365430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auto">
          <a:xfrm>
            <a:off x="4588049" y="0"/>
            <a:ext cx="4083496" cy="464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defRPr/>
            </a:pPr>
            <a:endParaRPr lang="ja-JP" altLang="en-US" sz="3200" b="1" dirty="0">
              <a:solidFill>
                <a:schemeClr val="bg1"/>
              </a:solidFill>
              <a:latin typeface="游ゴシック" panose="020B0400000000000000" pitchFamily="50" charset="-128"/>
              <a:ea typeface="游ゴシック" panose="020B0400000000000000" pitchFamily="50" charset="-128"/>
              <a:cs typeface="Meiryo UI" pitchFamily="50" charset="-128"/>
            </a:endParaRPr>
          </a:p>
        </p:txBody>
      </p:sp>
      <p:sp>
        <p:nvSpPr>
          <p:cNvPr id="14339" name="正方形/長方形 2"/>
          <p:cNvSpPr>
            <a:spLocks noChangeArrowheads="1"/>
          </p:cNvSpPr>
          <p:nvPr/>
        </p:nvSpPr>
        <p:spPr bwMode="auto">
          <a:xfrm>
            <a:off x="316260" y="797510"/>
            <a:ext cx="851148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panose="020B0604020202020204" pitchFamily="34" charset="0"/>
              <a:defRPr kumimoji="1" sz="2000" b="1">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tx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spcAft>
                <a:spcPts val="0"/>
              </a:spcAft>
            </a:pPr>
            <a:r>
              <a:rPr lang="en-US" sz="2400" b="0" dirty="0">
                <a:latin typeface="游ゴシック" panose="020B0400000000000000" pitchFamily="50" charset="-128"/>
                <a:ea typeface="游ゴシック" panose="020B0400000000000000" pitchFamily="50" charset="-128"/>
                <a:cs typeface="Meiryo UI" panose="020B0604030504040204" pitchFamily="50" charset="-128"/>
              </a:rPr>
              <a:t>○ Food production</a:t>
            </a:r>
          </a:p>
          <a:p>
            <a:pPr marL="177800" indent="-177800" algn="just" eaLnBrk="1" hangingPunct="1">
              <a:spcBef>
                <a:spcPct val="0"/>
              </a:spcBef>
              <a:spcAft>
                <a:spcPts val="0"/>
              </a:spcAft>
            </a:pPr>
            <a:r>
              <a:rPr lang="en-US" b="0" dirty="0">
                <a:latin typeface="游ゴシック" panose="020B0400000000000000" pitchFamily="50" charset="-128"/>
                <a:ea typeface="游ゴシック" panose="020B0400000000000000" pitchFamily="50" charset="-128"/>
                <a:cs typeface="Meiryo UI" panose="020B0604030504040204" pitchFamily="50" charset="-128"/>
              </a:rPr>
              <a:t>　 As its population increases, the world is suffering from severe food shortages.</a:t>
            </a:r>
          </a:p>
          <a:p>
            <a:pPr marL="177800" indent="-177800" algn="just" eaLnBrk="1" hangingPunct="1">
              <a:spcBef>
                <a:spcPct val="0"/>
              </a:spcBef>
              <a:spcAft>
                <a:spcPts val="0"/>
              </a:spcAft>
            </a:pPr>
            <a:r>
              <a:rPr lang="en-US" b="0" dirty="0">
                <a:latin typeface="游ゴシック" panose="020B0400000000000000" pitchFamily="50" charset="-128"/>
                <a:ea typeface="游ゴシック" panose="020B0400000000000000" pitchFamily="50" charset="-128"/>
                <a:cs typeface="Meiryo UI" panose="020B0604030504040204" pitchFamily="50" charset="-128"/>
              </a:rPr>
              <a:t>　 To achieve a solution swiftly, research at the School of Agriculture aims for environmentally conscious, </a:t>
            </a:r>
            <a:r>
              <a:rPr lang="en-US"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efficient food production</a:t>
            </a:r>
            <a:r>
              <a:rPr lang="en-US" b="0" dirty="0">
                <a:latin typeface="游ゴシック" panose="020B0400000000000000" pitchFamily="50" charset="-128"/>
                <a:ea typeface="游ゴシック" panose="020B0400000000000000" pitchFamily="50" charset="-128"/>
                <a:cs typeface="Meiryo UI" panose="020B0604030504040204" pitchFamily="50" charset="-128"/>
              </a:rPr>
              <a:t>.</a:t>
            </a:r>
          </a:p>
          <a:p>
            <a:pPr marL="180000" indent="-187200" algn="just" eaLnBrk="1" hangingPunct="1">
              <a:spcBef>
                <a:spcPct val="0"/>
              </a:spcBef>
              <a:spcAft>
                <a:spcPts val="0"/>
              </a:spcAft>
            </a:pPr>
            <a:endParaRPr lang="en-US" altLang="ja-JP" b="0" dirty="0">
              <a:latin typeface="游ゴシック" panose="020B0400000000000000" pitchFamily="50" charset="-128"/>
              <a:ea typeface="游ゴシック" panose="020B0400000000000000" pitchFamily="50" charset="-128"/>
              <a:cs typeface="Meiryo UI" panose="020B0604030504040204" pitchFamily="50" charset="-128"/>
            </a:endParaRPr>
          </a:p>
          <a:p>
            <a:pPr algn="just" eaLnBrk="1" hangingPunct="1">
              <a:spcBef>
                <a:spcPct val="0"/>
              </a:spcBef>
              <a:spcAft>
                <a:spcPts val="0"/>
              </a:spcAft>
            </a:pPr>
            <a:r>
              <a:rPr lang="en-US" sz="2400" b="0" dirty="0">
                <a:latin typeface="游ゴシック" panose="020B0400000000000000" pitchFamily="50" charset="-128"/>
                <a:ea typeface="游ゴシック" panose="020B0400000000000000" pitchFamily="50" charset="-128"/>
                <a:cs typeface="Meiryo UI" panose="020B0604030504040204" pitchFamily="50" charset="-128"/>
              </a:rPr>
              <a:t>○ Environment</a:t>
            </a:r>
          </a:p>
          <a:p>
            <a:pPr marL="180000" indent="-187200" algn="just" eaLnBrk="1" hangingPunct="1">
              <a:spcBef>
                <a:spcPct val="0"/>
              </a:spcBef>
              <a:spcAft>
                <a:spcPts val="0"/>
              </a:spcAft>
            </a:pPr>
            <a:r>
              <a:rPr lang="en-US" b="0" dirty="0">
                <a:latin typeface="游ゴシック" panose="020B0400000000000000" pitchFamily="50" charset="-128"/>
                <a:ea typeface="游ゴシック" panose="020B0400000000000000" pitchFamily="50" charset="-128"/>
                <a:cs typeface="Meiryo UI" panose="020B0604030504040204" pitchFamily="50" charset="-128"/>
              </a:rPr>
              <a:t>　 As human activity dramatically affects the earth's environment, it will be imperative for us to move toward a major shift in the use of bioresources, soil, water resources, and energy.</a:t>
            </a:r>
          </a:p>
          <a:p>
            <a:pPr marL="180000" indent="-187200" algn="just" eaLnBrk="1" hangingPunct="1">
              <a:spcBef>
                <a:spcPct val="0"/>
              </a:spcBef>
              <a:spcAft>
                <a:spcPts val="0"/>
              </a:spcAft>
            </a:pPr>
            <a:r>
              <a:rPr lang="en-US" b="0" dirty="0">
                <a:latin typeface="游ゴシック" panose="020B0400000000000000" pitchFamily="50" charset="-128"/>
                <a:ea typeface="游ゴシック" panose="020B0400000000000000" pitchFamily="50" charset="-128"/>
                <a:cs typeface="Meiryo UI" panose="020B0604030504040204" pitchFamily="50" charset="-128"/>
              </a:rPr>
              <a:t>　 Through cutting-edge research, we plan to address the fundamental issue of </a:t>
            </a:r>
            <a:r>
              <a:rPr lang="en-US"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reducing the burden</a:t>
            </a:r>
            <a:r>
              <a:rPr lang="en-US" b="0" dirty="0">
                <a:latin typeface="游ゴシック" panose="020B0400000000000000" pitchFamily="50" charset="-128"/>
                <a:ea typeface="游ゴシック" panose="020B0400000000000000" pitchFamily="50" charset="-128"/>
                <a:cs typeface="Meiryo UI" panose="020B0604030504040204" pitchFamily="50" charset="-128"/>
              </a:rPr>
              <a:t> on the natural environment while enabling people to live </a:t>
            </a:r>
            <a:r>
              <a:rPr lang="en-US"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fulfilling lives</a:t>
            </a:r>
            <a:r>
              <a:rPr lang="en-US" b="0" dirty="0">
                <a:latin typeface="游ゴシック" panose="020B0400000000000000" pitchFamily="50" charset="-128"/>
                <a:ea typeface="游ゴシック" panose="020B0400000000000000" pitchFamily="50" charset="-128"/>
                <a:cs typeface="Meiryo UI" panose="020B0604030504040204" pitchFamily="50" charset="-128"/>
              </a:rPr>
              <a:t>.</a:t>
            </a:r>
          </a:p>
          <a:p>
            <a:pPr marL="180000" indent="-187200" algn="just" eaLnBrk="1" hangingPunct="1">
              <a:spcBef>
                <a:spcPct val="0"/>
              </a:spcBef>
              <a:spcAft>
                <a:spcPts val="0"/>
              </a:spcAft>
            </a:pPr>
            <a:endParaRPr lang="en-US" altLang="ja-JP" b="0"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 name="タイトル 1">
            <a:extLst>
              <a:ext uri="{FF2B5EF4-FFF2-40B4-BE49-F238E27FC236}">
                <a16:creationId xmlns:a16="http://schemas.microsoft.com/office/drawing/2014/main" id="{D5F38E60-F271-4E6C-8BD3-FE23AF4D9D16}"/>
              </a:ext>
            </a:extLst>
          </p:cNvPr>
          <p:cNvSpPr>
            <a:spLocks noGrp="1"/>
          </p:cNvSpPr>
          <p:nvPr>
            <p:ph type="title"/>
          </p:nvPr>
        </p:nvSpPr>
        <p:spPr>
          <a:prstGeom prst="rect">
            <a:avLst/>
          </a:prstGeom>
        </p:spPr>
        <p:txBody>
          <a:bodyPr/>
          <a:lstStyle/>
          <a:p>
            <a:pPr rtl="0" fontAlgn="base"/>
            <a:r>
              <a:rPr kumimoji="1" lang="en-US" b="1" dirty="0">
                <a:solidFill>
                  <a:srgbClr val="FFFFFF"/>
                </a:solidFill>
                <a:ea typeface="游ゴシック" panose="020B0400000000000000" pitchFamily="50" charset="-128"/>
                <a:cs typeface="Meiryo UI" panose="020B0604030504040204" pitchFamily="50" charset="-128"/>
              </a:rPr>
              <a:t>Focused Research Areas (1)</a:t>
            </a:r>
          </a:p>
        </p:txBody>
      </p:sp>
    </p:spTree>
    <p:extLst>
      <p:ext uri="{BB962C8B-B14F-4D97-AF65-F5344CB8AC3E}">
        <p14:creationId xmlns:p14="http://schemas.microsoft.com/office/powerpoint/2010/main" val="101647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auto">
          <a:xfrm>
            <a:off x="107504" y="39756"/>
            <a:ext cx="4083496" cy="464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defRPr/>
            </a:pPr>
            <a:endParaRPr lang="ja-JP" altLang="en-US" sz="3200" b="1" dirty="0">
              <a:solidFill>
                <a:schemeClr val="bg1"/>
              </a:solidFill>
              <a:latin typeface="游ゴシック" panose="020B0400000000000000" pitchFamily="50" charset="-128"/>
              <a:ea typeface="游ゴシック" panose="020B0400000000000000" pitchFamily="50" charset="-128"/>
              <a:cs typeface="Meiryo UI" pitchFamily="50" charset="-128"/>
            </a:endParaRPr>
          </a:p>
        </p:txBody>
      </p:sp>
      <p:sp>
        <p:nvSpPr>
          <p:cNvPr id="14339" name="正方形/長方形 2"/>
          <p:cNvSpPr>
            <a:spLocks noChangeArrowheads="1"/>
          </p:cNvSpPr>
          <p:nvPr/>
        </p:nvSpPr>
        <p:spPr bwMode="auto">
          <a:xfrm>
            <a:off x="316260" y="797510"/>
            <a:ext cx="8511480"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panose="020B0604020202020204" pitchFamily="34" charset="0"/>
              <a:defRPr kumimoji="1" sz="2000" b="1">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tx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spcAft>
                <a:spcPts val="0"/>
              </a:spcAft>
            </a:pPr>
            <a:r>
              <a:rPr lang="en-US" sz="2400" b="0" dirty="0">
                <a:latin typeface="游ゴシック" panose="020B0400000000000000" pitchFamily="50" charset="-128"/>
                <a:ea typeface="游ゴシック" panose="020B0400000000000000" pitchFamily="50" charset="-128"/>
                <a:cs typeface="Meiryo UI" panose="020B0604030504040204" pitchFamily="50" charset="-128"/>
              </a:rPr>
              <a:t>○ Food logistics / use</a:t>
            </a:r>
          </a:p>
          <a:p>
            <a:pPr marL="180000" indent="-187200" algn="just" eaLnBrk="1" hangingPunct="1">
              <a:spcBef>
                <a:spcPct val="0"/>
              </a:spcBef>
              <a:spcAft>
                <a:spcPts val="0"/>
              </a:spcAft>
            </a:pPr>
            <a:r>
              <a:rPr lang="en-US" b="0" dirty="0">
                <a:latin typeface="游ゴシック" panose="020B0400000000000000" pitchFamily="50" charset="-128"/>
                <a:ea typeface="游ゴシック" panose="020B0400000000000000" pitchFamily="50" charset="-128"/>
                <a:cs typeface="Meiryo UI" panose="020B0604030504040204" pitchFamily="50" charset="-128"/>
              </a:rPr>
              <a:t>　 Social sciences research is helping to address many issues, such as </a:t>
            </a:r>
            <a:r>
              <a:rPr lang="en-US"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diversifying</a:t>
            </a:r>
            <a:r>
              <a:rPr lang="en-US" b="0" dirty="0">
                <a:latin typeface="游ゴシック" panose="020B0400000000000000" pitchFamily="50" charset="-128"/>
                <a:ea typeface="游ゴシック" panose="020B0400000000000000" pitchFamily="50" charset="-128"/>
                <a:cs typeface="Meiryo UI" panose="020B0604030504040204" pitchFamily="50" charset="-128"/>
              </a:rPr>
              <a:t> food needs, </a:t>
            </a:r>
            <a:r>
              <a:rPr lang="en-US"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safe supply</a:t>
            </a:r>
            <a:r>
              <a:rPr lang="en-US" b="0" dirty="0">
                <a:latin typeface="游ゴシック" panose="020B0400000000000000" pitchFamily="50" charset="-128"/>
                <a:ea typeface="游ゴシック" panose="020B0400000000000000" pitchFamily="50" charset="-128"/>
                <a:cs typeface="Meiryo UI" panose="020B0604030504040204" pitchFamily="50" charset="-128"/>
              </a:rPr>
              <a:t>, and developing </a:t>
            </a:r>
            <a:r>
              <a:rPr lang="en-US"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logistics and markets</a:t>
            </a:r>
            <a:r>
              <a:rPr lang="en-US" b="0" dirty="0">
                <a:latin typeface="游ゴシック" panose="020B0400000000000000" pitchFamily="50" charset="-128"/>
                <a:ea typeface="游ゴシック" panose="020B0400000000000000" pitchFamily="50" charset="-128"/>
                <a:cs typeface="Meiryo UI" panose="020B0604030504040204" pitchFamily="50" charset="-128"/>
              </a:rPr>
              <a:t>.</a:t>
            </a:r>
          </a:p>
          <a:p>
            <a:pPr marL="180000" indent="-187200" algn="just" eaLnBrk="1" hangingPunct="1">
              <a:spcBef>
                <a:spcPct val="0"/>
              </a:spcBef>
              <a:spcAft>
                <a:spcPts val="0"/>
              </a:spcAft>
            </a:pPr>
            <a:endParaRPr lang="en-US" altLang="ja-JP" b="0" dirty="0">
              <a:latin typeface="游ゴシック" panose="020B0400000000000000" pitchFamily="50" charset="-128"/>
              <a:ea typeface="游ゴシック" panose="020B0400000000000000" pitchFamily="50" charset="-128"/>
              <a:cs typeface="Meiryo UI" panose="020B0604030504040204" pitchFamily="50" charset="-128"/>
            </a:endParaRPr>
          </a:p>
          <a:p>
            <a:pPr algn="just">
              <a:spcBef>
                <a:spcPts val="0"/>
              </a:spcBef>
              <a:spcAft>
                <a:spcPts val="0"/>
              </a:spcAft>
            </a:pPr>
            <a:r>
              <a:rPr lang="en-US" sz="2400" b="0" dirty="0">
                <a:latin typeface="游ゴシック" panose="020B0400000000000000" pitchFamily="50" charset="-128"/>
                <a:ea typeface="游ゴシック" panose="020B0400000000000000" pitchFamily="50" charset="-128"/>
                <a:cs typeface="Meiryo UI" panose="020B0604030504040204" pitchFamily="50" charset="-128"/>
              </a:rPr>
              <a:t>○ Basic bioscience　</a:t>
            </a:r>
          </a:p>
          <a:p>
            <a:pPr marL="180000" indent="-187200" algn="just">
              <a:spcBef>
                <a:spcPts val="0"/>
              </a:spcBef>
              <a:spcAft>
                <a:spcPts val="0"/>
              </a:spcAft>
            </a:pPr>
            <a:r>
              <a:rPr lang="en-US" b="0" dirty="0">
                <a:latin typeface="游ゴシック" panose="020B0400000000000000" pitchFamily="50" charset="-128"/>
                <a:ea typeface="游ゴシック" panose="020B0400000000000000" pitchFamily="50" charset="-128"/>
                <a:cs typeface="Meiryo UI" panose="020B0604030504040204" pitchFamily="50" charset="-128"/>
              </a:rPr>
              <a:t>　 We still have only the faintest idea of the potential of biology.</a:t>
            </a:r>
          </a:p>
          <a:p>
            <a:pPr marL="180000" indent="-187200" algn="just">
              <a:spcBef>
                <a:spcPts val="0"/>
              </a:spcBef>
              <a:spcAft>
                <a:spcPts val="0"/>
              </a:spcAft>
            </a:pPr>
            <a:r>
              <a:rPr lang="en-US" b="0" dirty="0">
                <a:latin typeface="游ゴシック" panose="020B0400000000000000" pitchFamily="50" charset="-128"/>
                <a:ea typeface="游ゴシック" panose="020B0400000000000000" pitchFamily="50" charset="-128"/>
                <a:cs typeface="Meiryo UI" panose="020B0604030504040204" pitchFamily="50" charset="-128"/>
              </a:rPr>
              <a:t>　 The School of Agriculture is working to apply this potential while clarifying the mysteries of life through the power of </a:t>
            </a:r>
            <a:r>
              <a:rPr lang="en-US"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biotechnology </a:t>
            </a:r>
            <a:r>
              <a:rPr lang="en-US" b="0" dirty="0">
                <a:latin typeface="游ゴシック" panose="020B0400000000000000" pitchFamily="50" charset="-128"/>
                <a:ea typeface="游ゴシック" panose="020B0400000000000000" pitchFamily="50" charset="-128"/>
                <a:cs typeface="Meiryo UI" panose="020B0604030504040204" pitchFamily="50" charset="-128"/>
              </a:rPr>
              <a:t>and keeping in mind the development of bioresources.</a:t>
            </a:r>
          </a:p>
          <a:p>
            <a:pPr marL="180000" indent="-187200" algn="just">
              <a:spcBef>
                <a:spcPts val="0"/>
              </a:spcBef>
              <a:spcAft>
                <a:spcPts val="0"/>
              </a:spcAft>
            </a:pPr>
            <a:r>
              <a:rPr lang="en-US" b="0" dirty="0">
                <a:latin typeface="游ゴシック" panose="020B0400000000000000" pitchFamily="50" charset="-128"/>
                <a:ea typeface="游ゴシック" panose="020B0400000000000000" pitchFamily="50" charset="-128"/>
                <a:cs typeface="Meiryo UI" panose="020B0604030504040204" pitchFamily="50" charset="-128"/>
              </a:rPr>
              <a:t>　 Along with the use of </a:t>
            </a:r>
            <a:r>
              <a:rPr lang="en-US"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organisms' inherent capacities</a:t>
            </a:r>
            <a:r>
              <a:rPr lang="en-US" b="0" dirty="0">
                <a:latin typeface="游ゴシック" panose="020B0400000000000000" pitchFamily="50" charset="-128"/>
                <a:ea typeface="游ゴシック" panose="020B0400000000000000" pitchFamily="50" charset="-128"/>
                <a:cs typeface="Meiryo UI" panose="020B0604030504040204" pitchFamily="50" charset="-128"/>
              </a:rPr>
              <a:t>, we also develop technology that enables </a:t>
            </a:r>
            <a:r>
              <a:rPr lang="en-US"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new functions</a:t>
            </a:r>
            <a:r>
              <a:rPr lang="en-US" b="0" dirty="0">
                <a:latin typeface="游ゴシック" panose="020B0400000000000000" pitchFamily="50" charset="-128"/>
                <a:ea typeface="游ゴシック" panose="020B0400000000000000" pitchFamily="50" charset="-128"/>
                <a:cs typeface="Meiryo UI" panose="020B0604030504040204" pitchFamily="50" charset="-128"/>
              </a:rPr>
              <a:t>.</a:t>
            </a:r>
          </a:p>
          <a:p>
            <a:pPr marL="180000" indent="-187200" algn="just">
              <a:spcBef>
                <a:spcPts val="0"/>
              </a:spcBef>
              <a:spcAft>
                <a:spcPts val="0"/>
              </a:spcAft>
            </a:pPr>
            <a:r>
              <a:rPr lang="en-US" b="0" dirty="0">
                <a:latin typeface="游ゴシック" panose="020B0400000000000000" pitchFamily="50" charset="-128"/>
                <a:ea typeface="游ゴシック" panose="020B0400000000000000" pitchFamily="50" charset="-128"/>
                <a:cs typeface="Meiryo UI" panose="020B0604030504040204" pitchFamily="50" charset="-128"/>
              </a:rPr>
              <a:t>　 This includes elucidating the relationship between food and health.</a:t>
            </a:r>
          </a:p>
        </p:txBody>
      </p:sp>
      <p:sp>
        <p:nvSpPr>
          <p:cNvPr id="2" name="タイトル 1">
            <a:extLst>
              <a:ext uri="{FF2B5EF4-FFF2-40B4-BE49-F238E27FC236}">
                <a16:creationId xmlns:a16="http://schemas.microsoft.com/office/drawing/2014/main" id="{3601CCDB-E60F-40BB-AD40-95E95BEA5C2B}"/>
              </a:ext>
            </a:extLst>
          </p:cNvPr>
          <p:cNvSpPr>
            <a:spLocks noGrp="1"/>
          </p:cNvSpPr>
          <p:nvPr>
            <p:ph type="title"/>
          </p:nvPr>
        </p:nvSpPr>
        <p:spPr>
          <a:prstGeom prst="rect">
            <a:avLst/>
          </a:prstGeom>
        </p:spPr>
        <p:txBody>
          <a:bodyPr/>
          <a:lstStyle/>
          <a:p>
            <a:pPr rtl="0" fontAlgn="base"/>
            <a:r>
              <a:rPr kumimoji="1" lang="en-US" b="1" dirty="0">
                <a:solidFill>
                  <a:srgbClr val="FFFFFF"/>
                </a:solidFill>
                <a:ea typeface="游ゴシック" panose="020B0400000000000000" pitchFamily="50" charset="-128"/>
                <a:cs typeface="Meiryo UI" panose="020B0604030504040204" pitchFamily="50" charset="-128"/>
              </a:rPr>
              <a:t>Focused Research Areas (2)</a:t>
            </a:r>
          </a:p>
        </p:txBody>
      </p:sp>
    </p:spTree>
    <p:extLst>
      <p:ext uri="{BB962C8B-B14F-4D97-AF65-F5344CB8AC3E}">
        <p14:creationId xmlns:p14="http://schemas.microsoft.com/office/powerpoint/2010/main" val="2809539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1F9DF2-505F-FEA1-C35B-F1E471A02357}"/>
              </a:ext>
            </a:extLst>
          </p:cNvPr>
          <p:cNvSpPr>
            <a:spLocks noGrp="1"/>
          </p:cNvSpPr>
          <p:nvPr>
            <p:ph type="title"/>
          </p:nvPr>
        </p:nvSpPr>
        <p:spPr/>
        <p:txBody>
          <a:bodyPr/>
          <a:lstStyle/>
          <a:p>
            <a:r>
              <a:rPr kumimoji="1" lang="en-US" altLang="ja-JP" sz="2000" b="1" dirty="0">
                <a:solidFill>
                  <a:srgbClr val="FFFFFF"/>
                </a:solidFill>
                <a:ea typeface="游ゴシック" panose="020B0400000000000000" pitchFamily="50" charset="-128"/>
                <a:cs typeface="Meiryo UI" panose="020B0604030504040204" pitchFamily="50" charset="-128"/>
              </a:rPr>
              <a:t>Globalization of education</a:t>
            </a:r>
            <a:endParaRPr kumimoji="1" lang="ja-JP" altLang="en-US" dirty="0"/>
          </a:p>
        </p:txBody>
      </p:sp>
      <p:sp>
        <p:nvSpPr>
          <p:cNvPr id="3" name="正方形/長方形 1">
            <a:extLst>
              <a:ext uri="{FF2B5EF4-FFF2-40B4-BE49-F238E27FC236}">
                <a16:creationId xmlns:a16="http://schemas.microsoft.com/office/drawing/2014/main" id="{0039A169-2D02-6E3F-4325-13068B594DA6}"/>
              </a:ext>
            </a:extLst>
          </p:cNvPr>
          <p:cNvSpPr>
            <a:spLocks noChangeArrowheads="1"/>
          </p:cNvSpPr>
          <p:nvPr/>
        </p:nvSpPr>
        <p:spPr bwMode="auto">
          <a:xfrm>
            <a:off x="244251" y="764704"/>
            <a:ext cx="8655497" cy="52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panose="020B0604020202020204" pitchFamily="34" charset="0"/>
              <a:defRPr kumimoji="1" sz="2000" b="1">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tx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spcBef>
                <a:spcPct val="0"/>
              </a:spcBef>
              <a:spcAft>
                <a:spcPct val="0"/>
              </a:spcAft>
              <a:buFont typeface="Wingdings" charset="2"/>
              <a:buChar char="n"/>
            </a:pPr>
            <a:r>
              <a:rPr lang="en-US" sz="1800" dirty="0">
                <a:latin typeface="游ゴシック" panose="020B0400000000000000" pitchFamily="50" charset="-128"/>
                <a:ea typeface="游ゴシック" panose="020B0400000000000000" pitchFamily="50" charset="-128"/>
                <a:cs typeface="Meiryo UI" panose="020B0604030504040204" pitchFamily="50" charset="-128"/>
              </a:rPr>
              <a:t> Short-term overseas language study programs (</a:t>
            </a:r>
            <a:r>
              <a:rPr lang="en-US" sz="18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spring/summer </a:t>
            </a:r>
            <a:r>
              <a:rPr lang="en-US" sz="1800" dirty="0">
                <a:latin typeface="游ゴシック" panose="020B0400000000000000" pitchFamily="50" charset="-128"/>
                <a:ea typeface="游ゴシック" panose="020B0400000000000000" pitchFamily="50" charset="-128"/>
                <a:cs typeface="Meiryo UI" panose="020B0604030504040204" pitchFamily="50" charset="-128"/>
              </a:rPr>
              <a:t>programs)</a:t>
            </a:r>
          </a:p>
          <a:p>
            <a:pPr algn="l" eaLnBrk="1" hangingPunct="1">
              <a:spcBef>
                <a:spcPct val="0"/>
              </a:spcBef>
              <a:buFontTx/>
              <a:buNone/>
            </a:pPr>
            <a:r>
              <a:rPr lang="en-US" sz="1800" b="0" dirty="0">
                <a:latin typeface="游ゴシック" panose="020B0400000000000000" pitchFamily="50" charset="-128"/>
                <a:ea typeface="游ゴシック" panose="020B0400000000000000" pitchFamily="50" charset="-128"/>
                <a:cs typeface="Meiryo UI" panose="020B0604030504040204" pitchFamily="50" charset="-128"/>
              </a:rPr>
              <a:t>　Students participate in programs sponsored by our partner schools, using the spring or summer vacations for short-term study overseas. In addition to language, these fulfilling programs offer an opportunity to study the culture of the host country.</a:t>
            </a:r>
          </a:p>
          <a:p>
            <a:pPr algn="l" eaLnBrk="1" hangingPunct="1">
              <a:spcBef>
                <a:spcPct val="0"/>
              </a:spcBef>
              <a:spcAft>
                <a:spcPct val="0"/>
              </a:spcAft>
              <a:buFont typeface="Wingdings" charset="2"/>
              <a:buChar char="n"/>
            </a:pPr>
            <a:r>
              <a:rPr lang="en-US" sz="1800" dirty="0">
                <a:latin typeface="游ゴシック" panose="020B0400000000000000" pitchFamily="50" charset="-128"/>
                <a:ea typeface="游ゴシック" panose="020B0400000000000000" pitchFamily="50" charset="-128"/>
                <a:cs typeface="Meiryo UI" panose="020B0604030504040204" pitchFamily="50" charset="-128"/>
              </a:rPr>
              <a:t> Exchange programs (study at partner schools)</a:t>
            </a:r>
          </a:p>
          <a:p>
            <a:pPr algn="l" eaLnBrk="1" hangingPunct="1">
              <a:spcBef>
                <a:spcPct val="0"/>
              </a:spcBef>
              <a:buFontTx/>
              <a:buNone/>
            </a:pPr>
            <a:r>
              <a:rPr lang="en-US" sz="1800" b="0" dirty="0">
                <a:latin typeface="游ゴシック" panose="020B0400000000000000" pitchFamily="50" charset="-128"/>
                <a:ea typeface="游ゴシック" panose="020B0400000000000000" pitchFamily="50" charset="-128"/>
                <a:cs typeface="Meiryo UI" panose="020B0604030504040204" pitchFamily="50" charset="-128"/>
              </a:rPr>
              <a:t>　Students spend a term or more (but less than a year) studying at a partner university. In this program, tuition is paid to Hokkaido University, rendering studies at the partner school free of charge.</a:t>
            </a:r>
          </a:p>
          <a:p>
            <a:pPr algn="l" eaLnBrk="1" hangingPunct="1">
              <a:spcBef>
                <a:spcPct val="0"/>
              </a:spcBef>
              <a:spcAft>
                <a:spcPct val="0"/>
              </a:spcAft>
              <a:buFont typeface="Wingdings" charset="2"/>
              <a:buChar char="n"/>
            </a:pPr>
            <a:r>
              <a:rPr lang="en-US" sz="1800" dirty="0">
                <a:latin typeface="游ゴシック" panose="020B0400000000000000" pitchFamily="50" charset="-128"/>
                <a:ea typeface="游ゴシック" panose="020B0400000000000000" pitchFamily="50" charset="-128"/>
                <a:cs typeface="Meiryo UI" panose="020B0604030504040204" pitchFamily="50" charset="-128"/>
              </a:rPr>
              <a:t> Special Postgraduate Program in Biosphere Sustainability Science</a:t>
            </a:r>
            <a:br>
              <a:rPr lang="en-US" sz="1800" dirty="0">
                <a:latin typeface="游ゴシック" panose="020B0400000000000000" pitchFamily="50" charset="-128"/>
                <a:ea typeface="游ゴシック" panose="020B0400000000000000" pitchFamily="50" charset="-128"/>
                <a:cs typeface="Meiryo UI" panose="020B0604030504040204" pitchFamily="50" charset="-128"/>
              </a:rPr>
            </a:br>
            <a:r>
              <a:rPr lang="en-US" sz="1800" dirty="0">
                <a:latin typeface="游ゴシック" panose="020B0400000000000000" pitchFamily="50" charset="-128"/>
                <a:ea typeface="游ゴシック" panose="020B0400000000000000" pitchFamily="50" charset="-128"/>
                <a:cs typeface="Meiryo UI" panose="020B0604030504040204" pitchFamily="50" charset="-128"/>
              </a:rPr>
              <a:t>   (Special English Program)</a:t>
            </a:r>
          </a:p>
          <a:p>
            <a:pPr algn="l" eaLnBrk="1" hangingPunct="1">
              <a:spcBef>
                <a:spcPct val="0"/>
              </a:spcBef>
              <a:spcAft>
                <a:spcPct val="0"/>
              </a:spcAft>
              <a:buFont typeface="Wingdings" charset="2"/>
              <a:buChar char="n"/>
            </a:pPr>
            <a:r>
              <a:rPr lang="en-US" sz="1800" dirty="0">
                <a:latin typeface="游ゴシック" panose="020B0400000000000000" pitchFamily="50" charset="-128"/>
                <a:ea typeface="游ゴシック" panose="020B0400000000000000" pitchFamily="50" charset="-128"/>
                <a:cs typeface="Meiryo UI" panose="020B0604030504040204" pitchFamily="50" charset="-128"/>
              </a:rPr>
              <a:t> Hokkaido Summer Institute</a:t>
            </a:r>
          </a:p>
          <a:p>
            <a:pPr algn="l" eaLnBrk="1" hangingPunct="1">
              <a:spcBef>
                <a:spcPct val="0"/>
              </a:spcBef>
              <a:spcAft>
                <a:spcPct val="0"/>
              </a:spcAft>
              <a:buFont typeface="Wingdings" charset="2"/>
              <a:buChar char="n"/>
            </a:pPr>
            <a:r>
              <a:rPr lang="en-US" sz="1800" dirty="0">
                <a:latin typeface="游ゴシック" panose="020B0400000000000000" pitchFamily="50" charset="-128"/>
                <a:ea typeface="游ゴシック" panose="020B0400000000000000" pitchFamily="50" charset="-128"/>
                <a:cs typeface="Meiryo UI" panose="020B0604030504040204" pitchFamily="50" charset="-128"/>
              </a:rPr>
              <a:t> Hokkaido University Learning Satellite</a:t>
            </a:r>
          </a:p>
          <a:p>
            <a:pPr algn="l" eaLnBrk="1" hangingPunct="1">
              <a:spcBef>
                <a:spcPct val="0"/>
              </a:spcBef>
              <a:spcAft>
                <a:spcPct val="0"/>
              </a:spcAft>
              <a:buFont typeface="Wingdings" charset="2"/>
              <a:buChar char="n"/>
            </a:pPr>
            <a:r>
              <a:rPr lang="en-US" sz="1800" dirty="0">
                <a:latin typeface="游ゴシック" panose="020B0400000000000000" pitchFamily="50" charset="-128"/>
                <a:ea typeface="游ゴシック" panose="020B0400000000000000" pitchFamily="50" charset="-128"/>
                <a:cs typeface="Meiryo UI" panose="020B0604030504040204" pitchFamily="50" charset="-128"/>
              </a:rPr>
              <a:t> PARE Program</a:t>
            </a:r>
          </a:p>
          <a:p>
            <a:pPr algn="l" eaLnBrk="1" hangingPunct="1">
              <a:spcBef>
                <a:spcPct val="0"/>
              </a:spcBef>
              <a:spcAft>
                <a:spcPct val="0"/>
              </a:spcAft>
              <a:buFont typeface="Wingdings" charset="2"/>
              <a:buChar char="n"/>
            </a:pPr>
            <a:r>
              <a:rPr lang="en-US" sz="1800" dirty="0">
                <a:latin typeface="游ゴシック" panose="020B0400000000000000" pitchFamily="50" charset="-128"/>
                <a:ea typeface="游ゴシック" panose="020B0400000000000000" pitchFamily="50" charset="-128"/>
                <a:cs typeface="Meiryo UI" panose="020B0604030504040204" pitchFamily="50" charset="-128"/>
              </a:rPr>
              <a:t> Quarter System</a:t>
            </a:r>
          </a:p>
          <a:p>
            <a:pPr algn="l" eaLnBrk="1" hangingPunct="1">
              <a:spcBef>
                <a:spcPct val="0"/>
              </a:spcBef>
              <a:spcAft>
                <a:spcPct val="0"/>
              </a:spcAft>
              <a:buFont typeface="Wingdings" charset="2"/>
              <a:buChar char="n"/>
            </a:pPr>
            <a:r>
              <a:rPr lang="en-US" sz="1800" dirty="0">
                <a:latin typeface="游ゴシック" panose="020B0400000000000000" pitchFamily="50" charset="-128"/>
                <a:ea typeface="游ゴシック" panose="020B0400000000000000" pitchFamily="50" charset="-128"/>
                <a:cs typeface="Meiryo UI" panose="020B0604030504040204" pitchFamily="50" charset="-128"/>
              </a:rPr>
              <a:t> Cotutelle Program</a:t>
            </a:r>
          </a:p>
          <a:p>
            <a:pPr algn="l" eaLnBrk="1" hangingPunct="1">
              <a:spcBef>
                <a:spcPct val="0"/>
              </a:spcBef>
              <a:spcAft>
                <a:spcPct val="0"/>
              </a:spcAft>
              <a:buFont typeface="Wingdings" charset="2"/>
              <a:buChar char="n"/>
            </a:pPr>
            <a:r>
              <a:rPr lang="en-US" sz="1800" dirty="0">
                <a:latin typeface="游ゴシック" panose="020B0400000000000000" pitchFamily="50" charset="-128"/>
                <a:ea typeface="游ゴシック" panose="020B0400000000000000" pitchFamily="50" charset="-128"/>
                <a:cs typeface="Meiryo UI" panose="020B0604030504040204" pitchFamily="50" charset="-128"/>
              </a:rPr>
              <a:t> JASSO Overseas Study Support System (Partner Dispatch)</a:t>
            </a:r>
          </a:p>
          <a:p>
            <a:pPr algn="l" eaLnBrk="1" hangingPunct="1">
              <a:spcBef>
                <a:spcPct val="0"/>
              </a:spcBef>
              <a:spcAft>
                <a:spcPct val="0"/>
              </a:spcAft>
              <a:buFont typeface="Wingdings" charset="2"/>
              <a:buChar char="n"/>
            </a:pPr>
            <a:r>
              <a:rPr lang="en-US" sz="1800" dirty="0">
                <a:latin typeface="游ゴシック" panose="020B0400000000000000" pitchFamily="50" charset="-128"/>
                <a:ea typeface="游ゴシック" panose="020B0400000000000000" pitchFamily="50" charset="-128"/>
                <a:cs typeface="Meiryo UI" panose="020B0604030504040204" pitchFamily="50" charset="-128"/>
              </a:rPr>
              <a:t> Leap for Tomorrow Study Abroad Initiative Young Ambassador Program</a:t>
            </a:r>
          </a:p>
        </p:txBody>
      </p:sp>
    </p:spTree>
    <p:extLst>
      <p:ext uri="{BB962C8B-B14F-4D97-AF65-F5344CB8AC3E}">
        <p14:creationId xmlns:p14="http://schemas.microsoft.com/office/powerpoint/2010/main" val="370186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正方形/長方形 1"/>
          <p:cNvSpPr>
            <a:spLocks noChangeArrowheads="1"/>
          </p:cNvSpPr>
          <p:nvPr/>
        </p:nvSpPr>
        <p:spPr bwMode="auto">
          <a:xfrm>
            <a:off x="304800" y="908720"/>
            <a:ext cx="8534400"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panose="020B0604020202020204" pitchFamily="34" charset="0"/>
              <a:defRPr kumimoji="1" sz="2000" b="1">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tx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spcBef>
                <a:spcPct val="0"/>
              </a:spcBef>
              <a:spcAft>
                <a:spcPct val="0"/>
              </a:spcAft>
              <a:buFont typeface="Wingdings" charset="2"/>
              <a:buChar char="n"/>
            </a:pPr>
            <a:r>
              <a:rPr lang="en-US" sz="1600" dirty="0">
                <a:latin typeface="游ゴシック" panose="020B0400000000000000" pitchFamily="50" charset="-128"/>
                <a:ea typeface="游ゴシック" panose="020B0400000000000000" pitchFamily="50" charset="-128"/>
                <a:cs typeface="Meiryo UI" panose="020B0604030504040204" pitchFamily="50" charset="-128"/>
              </a:rPr>
              <a:t>Nitobe College</a:t>
            </a:r>
          </a:p>
          <a:p>
            <a:pPr algn="l" eaLnBrk="1" hangingPunct="1">
              <a:spcBef>
                <a:spcPct val="0"/>
              </a:spcBef>
              <a:spcAft>
                <a:spcPct val="0"/>
              </a:spcAft>
              <a:buFontTx/>
              <a:buNone/>
            </a:pPr>
            <a:r>
              <a:rPr lang="en-US" sz="1600" b="0" dirty="0">
                <a:latin typeface="游ゴシック" panose="020B0400000000000000" pitchFamily="50" charset="-128"/>
                <a:ea typeface="游ゴシック" panose="020B0400000000000000" pitchFamily="50" charset="-128"/>
                <a:cs typeface="Meiryo UI" panose="020B0604030504040204" pitchFamily="50" charset="-128"/>
              </a:rPr>
              <a:t>　Learning at the College aims not only to cultivate a breadth of knowledge but also to inspire in individual students a sense of independence and Japanese identity, while also cultivating the leadership needed in international society.</a:t>
            </a:r>
          </a:p>
          <a:p>
            <a:pPr algn="l" eaLnBrk="1" hangingPunct="1">
              <a:spcBef>
                <a:spcPct val="0"/>
              </a:spcBef>
              <a:spcAft>
                <a:spcPct val="0"/>
              </a:spcAft>
              <a:buFontTx/>
              <a:buNone/>
            </a:pPr>
            <a:endParaRPr lang="en-US" altLang="ja-JP" sz="1600" b="0" dirty="0">
              <a:latin typeface="游ゴシック" panose="020B0400000000000000" pitchFamily="50" charset="-128"/>
              <a:ea typeface="游ゴシック" panose="020B0400000000000000" pitchFamily="50" charset="-128"/>
              <a:cs typeface="Meiryo UI" panose="020B0604030504040204" pitchFamily="50" charset="-128"/>
            </a:endParaRPr>
          </a:p>
          <a:p>
            <a:pPr algn="l" eaLnBrk="1" hangingPunct="1">
              <a:spcBef>
                <a:spcPct val="0"/>
              </a:spcBef>
              <a:spcAft>
                <a:spcPct val="0"/>
              </a:spcAft>
              <a:buFontTx/>
              <a:buNone/>
            </a:pPr>
            <a:r>
              <a:rPr lang="en-US" sz="1600" b="0" dirty="0">
                <a:latin typeface="游ゴシック" panose="020B0400000000000000" pitchFamily="50" charset="-128"/>
                <a:ea typeface="游ゴシック" panose="020B0400000000000000" pitchFamily="50" charset="-128"/>
                <a:cs typeface="Meiryo UI" panose="020B0604030504040204" pitchFamily="50" charset="-128"/>
              </a:rPr>
              <a:t>[Undergraduate Program]</a:t>
            </a:r>
          </a:p>
          <a:p>
            <a:pPr marL="270000" indent="-187200" algn="l" eaLnBrk="1" hangingPunct="1">
              <a:spcBef>
                <a:spcPct val="0"/>
              </a:spcBef>
              <a:spcAft>
                <a:spcPct val="0"/>
              </a:spcAft>
              <a:buFont typeface="Arial"/>
              <a:buChar char="•"/>
            </a:pPr>
            <a:r>
              <a:rPr lang="en-US" sz="1600" b="0" dirty="0">
                <a:latin typeface="游ゴシック" panose="020B0400000000000000" pitchFamily="50" charset="-128"/>
                <a:ea typeface="游ゴシック" panose="020B0400000000000000" pitchFamily="50" charset="-128"/>
              </a:rPr>
              <a:t>The College program consists of the basic program (first year) and the honors program (second year through graduation).</a:t>
            </a:r>
          </a:p>
          <a:p>
            <a:pPr marL="270000" indent="-187200" algn="l" eaLnBrk="1" hangingPunct="1">
              <a:spcBef>
                <a:spcPct val="0"/>
              </a:spcBef>
              <a:spcAft>
                <a:spcPct val="0"/>
              </a:spcAft>
              <a:buFont typeface="Arial"/>
              <a:buChar char="•"/>
            </a:pPr>
            <a:r>
              <a:rPr lang="en-US" sz="1600" b="0" dirty="0">
                <a:latin typeface="游ゴシック" panose="020B0400000000000000" pitchFamily="50" charset="-128"/>
                <a:ea typeface="游ゴシック" panose="020B0400000000000000" pitchFamily="50" charset="-128"/>
                <a:cs typeface="Meiryo UI" panose="020B0604030504040204" pitchFamily="50" charset="-128"/>
              </a:rPr>
              <a:t>Through the courses in the Nitobe curriculum, students master a range of knowledge and experience over four years.</a:t>
            </a:r>
          </a:p>
          <a:p>
            <a:pPr marL="270000" indent="-187200" algn="l" eaLnBrk="1" hangingPunct="1">
              <a:spcBef>
                <a:spcPct val="0"/>
              </a:spcBef>
              <a:spcAft>
                <a:spcPct val="0"/>
              </a:spcAft>
              <a:buFont typeface="Arial"/>
              <a:buChar char="•"/>
            </a:pPr>
            <a:r>
              <a:rPr lang="en-US" sz="1600" b="0" dirty="0">
                <a:latin typeface="游ゴシック" panose="020B0400000000000000" pitchFamily="50" charset="-128"/>
                <a:ea typeface="游ゴシック" panose="020B0400000000000000" pitchFamily="50" charset="-128"/>
                <a:cs typeface="Meiryo UI" panose="020B0604030504040204" pitchFamily="50" charset="-128"/>
              </a:rPr>
              <a:t>This interdisciplinary curriculum is open to students in all twelve undergraduate schools at Hokkaido University.</a:t>
            </a:r>
          </a:p>
          <a:p>
            <a:pPr marL="270000" indent="-187200" algn="l" eaLnBrk="1" hangingPunct="1">
              <a:spcBef>
                <a:spcPct val="0"/>
              </a:spcBef>
              <a:spcAft>
                <a:spcPct val="0"/>
              </a:spcAft>
              <a:buFont typeface="Arial"/>
              <a:buChar char="•"/>
            </a:pPr>
            <a:r>
              <a:rPr lang="en-US" sz="1600" b="0" dirty="0">
                <a:latin typeface="游ゴシック" panose="020B0400000000000000" pitchFamily="50" charset="-128"/>
                <a:ea typeface="游ゴシック" panose="020B0400000000000000" pitchFamily="50" charset="-128"/>
                <a:cs typeface="Meiryo UI" panose="020B0604030504040204" pitchFamily="50" charset="-128"/>
              </a:rPr>
              <a:t>It is intended that all students study abroad for at least one semester.</a:t>
            </a:r>
          </a:p>
          <a:p>
            <a:pPr marL="270000" indent="-187200" algn="l" eaLnBrk="1" hangingPunct="1">
              <a:spcBef>
                <a:spcPct val="0"/>
              </a:spcBef>
              <a:spcAft>
                <a:spcPct val="0"/>
              </a:spcAft>
              <a:buFont typeface="Arial"/>
              <a:buChar char="•"/>
            </a:pPr>
            <a:r>
              <a:rPr lang="en-US" sz="1600" b="0" dirty="0">
                <a:latin typeface="游ゴシック" panose="020B0400000000000000" pitchFamily="50" charset="-128"/>
                <a:ea typeface="游ゴシック" panose="020B0400000000000000" pitchFamily="50" charset="-128"/>
                <a:cs typeface="Meiryo UI" panose="020B0604030504040204" pitchFamily="50" charset="-128"/>
              </a:rPr>
              <a:t>Classes in English for overseas study, as well as English-language international exchange and school specialized courses, are offered.</a:t>
            </a:r>
          </a:p>
          <a:p>
            <a:pPr marL="270000" indent="-187200" algn="l" eaLnBrk="1" hangingPunct="1">
              <a:spcBef>
                <a:spcPct val="0"/>
              </a:spcBef>
              <a:spcAft>
                <a:spcPct val="0"/>
              </a:spcAft>
              <a:buFont typeface="Arial"/>
              <a:buChar char="•"/>
            </a:pPr>
            <a:r>
              <a:rPr lang="en-US" sz="1600" b="0" dirty="0">
                <a:latin typeface="游ゴシック" panose="020B0400000000000000" pitchFamily="50" charset="-128"/>
                <a:ea typeface="游ゴシック" panose="020B0400000000000000" pitchFamily="50" charset="-128"/>
                <a:cs typeface="Meiryo UI" panose="020B0604030504040204" pitchFamily="50" charset="-128"/>
              </a:rPr>
              <a:t>Classes on multicultural exchange, with exchange students from other countries and regions, are offered.</a:t>
            </a:r>
          </a:p>
          <a:p>
            <a:pPr marL="270000" indent="-187200" algn="l" eaLnBrk="1" hangingPunct="1">
              <a:spcBef>
                <a:spcPct val="0"/>
              </a:spcBef>
              <a:spcAft>
                <a:spcPct val="0"/>
              </a:spcAft>
              <a:buFont typeface="Arial"/>
              <a:buChar char="•"/>
            </a:pPr>
            <a:r>
              <a:rPr lang="en-US" sz="1600" b="0" dirty="0">
                <a:latin typeface="游ゴシック" panose="020B0400000000000000" pitchFamily="50" charset="-128"/>
                <a:ea typeface="游ゴシック" panose="020B0400000000000000" pitchFamily="50" charset="-128"/>
                <a:cs typeface="Meiryo UI" panose="020B0604030504040204" pitchFamily="50" charset="-128"/>
              </a:rPr>
              <a:t>Students who have obtained the 15 credits necessary and completed the other requirements receive certificates of completion.</a:t>
            </a:r>
            <a:endParaRPr lang="en-US" altLang="ja-JP" sz="1600"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 name="タイトル 1">
            <a:extLst>
              <a:ext uri="{FF2B5EF4-FFF2-40B4-BE49-F238E27FC236}">
                <a16:creationId xmlns:a16="http://schemas.microsoft.com/office/drawing/2014/main" id="{1CEEDAE7-5344-4C65-9536-49E3135D9BC8}"/>
              </a:ext>
            </a:extLst>
          </p:cNvPr>
          <p:cNvSpPr>
            <a:spLocks noGrp="1"/>
          </p:cNvSpPr>
          <p:nvPr>
            <p:ph type="title"/>
          </p:nvPr>
        </p:nvSpPr>
        <p:spPr>
          <a:prstGeom prst="rect">
            <a:avLst/>
          </a:prstGeom>
        </p:spPr>
        <p:txBody>
          <a:bodyPr anchor="ctr"/>
          <a:lstStyle/>
          <a:p>
            <a:pPr rtl="0" fontAlgn="base"/>
            <a:r>
              <a:rPr kumimoji="1" lang="en-US" sz="2000" b="1" dirty="0">
                <a:solidFill>
                  <a:srgbClr val="FFFFFF"/>
                </a:solidFill>
                <a:ea typeface="游ゴシック" panose="020B0400000000000000" pitchFamily="50" charset="-128"/>
                <a:cs typeface="Meiryo UI" panose="020B0604030504040204" pitchFamily="50" charset="-128"/>
              </a:rPr>
              <a:t>Globalization of education</a:t>
            </a:r>
          </a:p>
        </p:txBody>
      </p:sp>
      <p:sp>
        <p:nvSpPr>
          <p:cNvPr id="6" name="タイトル 1">
            <a:extLst>
              <a:ext uri="{FF2B5EF4-FFF2-40B4-BE49-F238E27FC236}">
                <a16:creationId xmlns:a16="http://schemas.microsoft.com/office/drawing/2014/main" id="{6D13EA40-3C3B-420B-9496-79C970802FCE}"/>
              </a:ext>
            </a:extLst>
          </p:cNvPr>
          <p:cNvSpPr txBox="1">
            <a:spLocks/>
          </p:cNvSpPr>
          <p:nvPr/>
        </p:nvSpPr>
        <p:spPr bwMode="auto">
          <a:xfrm>
            <a:off x="726504" y="1772816"/>
            <a:ext cx="85344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defRPr/>
            </a:pPr>
            <a:endParaRPr lang="ja-JP" altLang="en-US" sz="3200" b="1" dirty="0">
              <a:solidFill>
                <a:schemeClr val="bg1"/>
              </a:solidFill>
              <a:latin typeface="游ゴシック" panose="020B0400000000000000" pitchFamily="50" charset="-128"/>
              <a:ea typeface="游ゴシック" panose="020B0400000000000000" pitchFamily="50" charset="-128"/>
              <a:cs typeface="Meiryo UI" pitchFamily="50" charset="-128"/>
            </a:endParaRPr>
          </a:p>
        </p:txBody>
      </p:sp>
    </p:spTree>
    <p:extLst>
      <p:ext uri="{BB962C8B-B14F-4D97-AF65-F5344CB8AC3E}">
        <p14:creationId xmlns:p14="http://schemas.microsoft.com/office/powerpoint/2010/main" val="593408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1F9DF2-505F-FEA1-C35B-F1E471A02357}"/>
              </a:ext>
            </a:extLst>
          </p:cNvPr>
          <p:cNvSpPr>
            <a:spLocks noGrp="1"/>
          </p:cNvSpPr>
          <p:nvPr>
            <p:ph type="title"/>
          </p:nvPr>
        </p:nvSpPr>
        <p:spPr/>
        <p:txBody>
          <a:bodyPr/>
          <a:lstStyle/>
          <a:p>
            <a:r>
              <a:rPr kumimoji="1" lang="en-US" altLang="ja-JP" sz="2000" b="1" dirty="0">
                <a:solidFill>
                  <a:srgbClr val="FFFFFF"/>
                </a:solidFill>
                <a:ea typeface="游ゴシック" panose="020B0400000000000000" pitchFamily="50" charset="-128"/>
                <a:cs typeface="Meiryo UI" panose="020B0604030504040204" pitchFamily="50" charset="-128"/>
              </a:rPr>
              <a:t>Globalization of education</a:t>
            </a:r>
            <a:endParaRPr kumimoji="1" lang="ja-JP" altLang="en-US" dirty="0"/>
          </a:p>
        </p:txBody>
      </p:sp>
      <p:sp>
        <p:nvSpPr>
          <p:cNvPr id="3" name="正方形/長方形 1">
            <a:extLst>
              <a:ext uri="{FF2B5EF4-FFF2-40B4-BE49-F238E27FC236}">
                <a16:creationId xmlns:a16="http://schemas.microsoft.com/office/drawing/2014/main" id="{3585C141-8AAA-DE64-5BB3-73035A403242}"/>
              </a:ext>
            </a:extLst>
          </p:cNvPr>
          <p:cNvSpPr>
            <a:spLocks noChangeArrowheads="1"/>
          </p:cNvSpPr>
          <p:nvPr/>
        </p:nvSpPr>
        <p:spPr bwMode="auto">
          <a:xfrm>
            <a:off x="304800" y="908720"/>
            <a:ext cx="8534400"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panose="020B0604020202020204" pitchFamily="34" charset="0"/>
              <a:defRPr kumimoji="1" sz="2000" b="1">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tx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spcBef>
                <a:spcPct val="0"/>
              </a:spcBef>
              <a:spcAft>
                <a:spcPts val="1200"/>
              </a:spcAft>
            </a:pPr>
            <a:r>
              <a:rPr lang="en-US" b="0" dirty="0">
                <a:latin typeface="游ゴシック" panose="020B0400000000000000" pitchFamily="50" charset="-128"/>
                <a:ea typeface="游ゴシック" panose="020B0400000000000000" pitchFamily="50" charset="-128"/>
                <a:cs typeface="Meiryo UI" panose="020B0604030504040204" pitchFamily="50" charset="-128"/>
              </a:rPr>
              <a:t>[Graduate Program]</a:t>
            </a:r>
          </a:p>
          <a:p>
            <a:pPr marL="270000" indent="-187200" algn="l" eaLnBrk="1" hangingPunct="1">
              <a:spcBef>
                <a:spcPct val="0"/>
              </a:spcBef>
              <a:spcAft>
                <a:spcPts val="1200"/>
              </a:spcAft>
              <a:buFont typeface="Arial"/>
              <a:buChar char="•"/>
            </a:pPr>
            <a:r>
              <a:rPr lang="en-US" b="0" dirty="0">
                <a:latin typeface="游ゴシック" panose="020B0400000000000000" pitchFamily="50" charset="-128"/>
                <a:ea typeface="游ゴシック" panose="020B0400000000000000" pitchFamily="50" charset="-128"/>
              </a:rPr>
              <a:t>Consists of the Basic Program, open to all master’s course students, and the Honors Program, in which students apply the knowledge and skills learned previously in more practical project work.</a:t>
            </a:r>
          </a:p>
          <a:p>
            <a:pPr marL="270000" indent="-187200" algn="l" eaLnBrk="1" hangingPunct="1">
              <a:spcBef>
                <a:spcPct val="0"/>
              </a:spcBef>
              <a:spcAft>
                <a:spcPts val="1200"/>
              </a:spcAft>
              <a:buFont typeface="Arial"/>
              <a:buChar char="•"/>
            </a:pPr>
            <a:r>
              <a:rPr lang="en-US" b="0" dirty="0">
                <a:latin typeface="游ゴシック" panose="020B0400000000000000" pitchFamily="50" charset="-128"/>
                <a:ea typeface="游ゴシック" panose="020B0400000000000000" pitchFamily="50" charset="-128"/>
              </a:rPr>
              <a:t>The Nitobe College graduate education course focuses on team learning. Throughout the process, students learn the skills of facilitating creative and constructive team discussion, identifying their own issues, using their expertise in discussion to arrive at solutions, and presenting their results.</a:t>
            </a:r>
          </a:p>
          <a:p>
            <a:pPr marL="270000" indent="-187200" algn="l" eaLnBrk="1" hangingPunct="1">
              <a:spcBef>
                <a:spcPct val="0"/>
              </a:spcBef>
              <a:spcAft>
                <a:spcPct val="0"/>
              </a:spcAft>
              <a:buFont typeface="Arial"/>
              <a:buChar char="•"/>
            </a:pPr>
            <a:r>
              <a:rPr lang="en-US" b="0" dirty="0">
                <a:latin typeface="游ゴシック" panose="020B0400000000000000" pitchFamily="50" charset="-128"/>
                <a:ea typeface="游ゴシック" panose="020B0400000000000000" pitchFamily="50" charset="-128"/>
              </a:rPr>
              <a:t>The objective is to cultivate "human resources with the advanced expertise and high ethical stance as experts to enable them to form teams with people of diverse social and cultural backgrounds, to predict, discover, and solve the problems of global society, and to contribute to the creation of new social values."</a:t>
            </a:r>
          </a:p>
        </p:txBody>
      </p:sp>
    </p:spTree>
    <p:extLst>
      <p:ext uri="{BB962C8B-B14F-4D97-AF65-F5344CB8AC3E}">
        <p14:creationId xmlns:p14="http://schemas.microsoft.com/office/powerpoint/2010/main" val="1456362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auto">
          <a:xfrm>
            <a:off x="107504" y="18120"/>
            <a:ext cx="3527995" cy="49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defRPr/>
            </a:pPr>
            <a:endParaRPr lang="ja-JP" altLang="en-US" sz="3200" b="1" dirty="0">
              <a:solidFill>
                <a:schemeClr val="bg1"/>
              </a:solidFill>
              <a:latin typeface="游ゴシック" panose="020B0400000000000000" pitchFamily="50" charset="-128"/>
              <a:ea typeface="游ゴシック" panose="020B0400000000000000" pitchFamily="50" charset="-128"/>
              <a:cs typeface="Meiryo UI" pitchFamily="50" charset="-128"/>
            </a:endParaRPr>
          </a:p>
        </p:txBody>
      </p:sp>
      <p:sp>
        <p:nvSpPr>
          <p:cNvPr id="16387" name="正方形/長方形 2"/>
          <p:cNvSpPr>
            <a:spLocks noChangeArrowheads="1"/>
          </p:cNvSpPr>
          <p:nvPr/>
        </p:nvSpPr>
        <p:spPr bwMode="auto">
          <a:xfrm>
            <a:off x="539552" y="681945"/>
            <a:ext cx="8136904" cy="484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panose="020B0604020202020204" pitchFamily="34" charset="0"/>
              <a:defRPr kumimoji="1" sz="2000" b="1">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tx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spcBef>
                <a:spcPct val="0"/>
              </a:spcBef>
              <a:buFont typeface="Wingdings" charset="2"/>
              <a:buChar char="n"/>
            </a:pPr>
            <a:r>
              <a:rPr lang="en-US" sz="1500" dirty="0">
                <a:latin typeface="游ゴシック" panose="020B0400000000000000" pitchFamily="50" charset="-128"/>
                <a:ea typeface="游ゴシック" panose="020B0400000000000000" pitchFamily="50" charset="-128"/>
                <a:cs typeface="Meiryo UI" panose="020B0604030504040204" pitchFamily="50" charset="-128"/>
              </a:rPr>
              <a:t>Teaching license</a:t>
            </a:r>
          </a:p>
          <a:p>
            <a:pPr algn="l" eaLnBrk="1" hangingPunct="1">
              <a:spcBef>
                <a:spcPct val="0"/>
              </a:spcBef>
              <a:buFontTx/>
              <a:buNone/>
            </a:pPr>
            <a:r>
              <a:rPr lang="en-US" sz="1500" dirty="0">
                <a:latin typeface="游ゴシック" panose="020B0400000000000000" pitchFamily="50" charset="-128"/>
                <a:ea typeface="游ゴシック" panose="020B0400000000000000" pitchFamily="50" charset="-128"/>
                <a:cs typeface="Meiryo UI" panose="020B0604030504040204" pitchFamily="50" charset="-128"/>
              </a:rPr>
              <a:t>[Teaching licenses available from the Graduate School and School of Agriculture]</a:t>
            </a:r>
          </a:p>
          <a:p>
            <a:pPr algn="l" eaLnBrk="1" hangingPunct="1">
              <a:spcBef>
                <a:spcPct val="0"/>
              </a:spcBef>
              <a:buFontTx/>
              <a:buNone/>
            </a:pPr>
            <a:r>
              <a:rPr lang="en-US" sz="1500" b="0" dirty="0">
                <a:latin typeface="游ゴシック" panose="020B0400000000000000" pitchFamily="50" charset="-128"/>
                <a:ea typeface="游ゴシック" panose="020B0400000000000000" pitchFamily="50" charset="-128"/>
                <a:cs typeface="Meiryo UI" panose="020B0604030504040204" pitchFamily="50" charset="-128"/>
              </a:rPr>
              <a:t>　　</a:t>
            </a:r>
            <a:r>
              <a:rPr lang="en-US" sz="1400" b="0" dirty="0">
                <a:latin typeface="游ゴシック" panose="020B0400000000000000" pitchFamily="50" charset="-128"/>
                <a:ea typeface="游ゴシック" panose="020B0400000000000000" pitchFamily="50" charset="-128"/>
                <a:cs typeface="ヒラギノ角ゴ Pro W3"/>
              </a:rPr>
              <a:t>・ Junior high school Type 1 license [Social studies]: Department of Agricultural Economics</a:t>
            </a:r>
          </a:p>
          <a:p>
            <a:pPr algn="l" eaLnBrk="1" hangingPunct="1">
              <a:spcBef>
                <a:spcPct val="0"/>
              </a:spcBef>
              <a:buFontTx/>
              <a:buNone/>
            </a:pPr>
            <a:r>
              <a:rPr lang="en-US" sz="1400" b="0" dirty="0">
                <a:latin typeface="游ゴシック" panose="020B0400000000000000" pitchFamily="50" charset="-128"/>
                <a:ea typeface="游ゴシック" panose="020B0400000000000000" pitchFamily="50" charset="-128"/>
                <a:cs typeface="ヒラギノ角ゴ Pro W3"/>
              </a:rPr>
              <a:t>　　・ High school Type 1 license [Civics]: Department of Agricultural Economics</a:t>
            </a:r>
          </a:p>
          <a:p>
            <a:pPr algn="l" eaLnBrk="1" hangingPunct="1">
              <a:spcBef>
                <a:spcPct val="0"/>
              </a:spcBef>
              <a:buFontTx/>
              <a:buNone/>
            </a:pPr>
            <a:r>
              <a:rPr lang="en-US" sz="1400" b="0" dirty="0">
                <a:latin typeface="游ゴシック" panose="020B0400000000000000" pitchFamily="50" charset="-128"/>
                <a:ea typeface="游ゴシック" panose="020B0400000000000000" pitchFamily="50" charset="-128"/>
                <a:cs typeface="ヒラギノ角ゴ Pro W3"/>
              </a:rPr>
              <a:t>　　・ High school Type 1 license [Science]: All six departments except the Department of   </a:t>
            </a:r>
          </a:p>
          <a:p>
            <a:pPr algn="l" eaLnBrk="1" hangingPunct="1">
              <a:spcBef>
                <a:spcPct val="0"/>
              </a:spcBef>
              <a:buFontTx/>
              <a:buNone/>
            </a:pPr>
            <a:r>
              <a:rPr lang="en-US" sz="1400" b="0" dirty="0">
                <a:latin typeface="游ゴシック" panose="020B0400000000000000" pitchFamily="50" charset="-128"/>
                <a:ea typeface="游ゴシック" panose="020B0400000000000000" pitchFamily="50" charset="-128"/>
                <a:cs typeface="ヒラギノ角ゴ Pro W3"/>
              </a:rPr>
              <a:t>            Agricultural Economics</a:t>
            </a:r>
          </a:p>
          <a:p>
            <a:pPr algn="l" eaLnBrk="1" hangingPunct="1">
              <a:spcBef>
                <a:spcPct val="0"/>
              </a:spcBef>
              <a:buFontTx/>
              <a:buNone/>
            </a:pPr>
            <a:r>
              <a:rPr lang="en-US" sz="1400" b="0" dirty="0">
                <a:latin typeface="游ゴシック" panose="020B0400000000000000" pitchFamily="50" charset="-128"/>
                <a:ea typeface="游ゴシック" panose="020B0400000000000000" pitchFamily="50" charset="-128"/>
                <a:cs typeface="ヒラギノ角ゴ Pro W3"/>
              </a:rPr>
              <a:t>　　・ High school Type 1 license [Agriculture]: All departments of the School of Agriculture</a:t>
            </a:r>
          </a:p>
          <a:p>
            <a:pPr algn="l" eaLnBrk="1" hangingPunct="1">
              <a:spcBef>
                <a:spcPct val="0"/>
              </a:spcBef>
              <a:buFontTx/>
              <a:buNone/>
            </a:pPr>
            <a:r>
              <a:rPr lang="en-US" sz="1400" b="0" dirty="0">
                <a:latin typeface="游ゴシック" panose="020B0400000000000000" pitchFamily="50" charset="-128"/>
                <a:ea typeface="游ゴシック" panose="020B0400000000000000" pitchFamily="50" charset="-128"/>
                <a:cs typeface="ヒラギノ角ゴ Pro W3"/>
              </a:rPr>
              <a:t>　　・ High school advanced license [Agriculture]: All departments of the Graduate School of  </a:t>
            </a:r>
          </a:p>
          <a:p>
            <a:pPr algn="l" eaLnBrk="1" hangingPunct="1">
              <a:spcBef>
                <a:spcPct val="0"/>
              </a:spcBef>
              <a:buFontTx/>
              <a:buNone/>
            </a:pPr>
            <a:r>
              <a:rPr lang="en-US" sz="1400" b="0" dirty="0">
                <a:latin typeface="游ゴシック" panose="020B0400000000000000" pitchFamily="50" charset="-128"/>
                <a:ea typeface="游ゴシック" panose="020B0400000000000000" pitchFamily="50" charset="-128"/>
                <a:cs typeface="ヒラギノ角ゴ Pro W3"/>
              </a:rPr>
              <a:t>            Agriculture</a:t>
            </a:r>
          </a:p>
          <a:p>
            <a:pPr algn="l" eaLnBrk="1" hangingPunct="1">
              <a:spcBef>
                <a:spcPct val="0"/>
              </a:spcBef>
              <a:spcAft>
                <a:spcPct val="0"/>
              </a:spcAft>
              <a:buFontTx/>
              <a:buNone/>
            </a:pPr>
            <a:r>
              <a:rPr lang="en-US" sz="1500" b="0" dirty="0">
                <a:latin typeface="游ゴシック" panose="020B0400000000000000" pitchFamily="50" charset="-128"/>
                <a:ea typeface="游ゴシック" panose="020B0400000000000000" pitchFamily="50" charset="-128"/>
                <a:cs typeface="Meiryo UI" panose="020B0604030504040204" pitchFamily="50" charset="-128"/>
              </a:rPr>
              <a:t> </a:t>
            </a:r>
          </a:p>
          <a:p>
            <a:pPr algn="l" eaLnBrk="1" hangingPunct="1">
              <a:spcBef>
                <a:spcPct val="0"/>
              </a:spcBef>
              <a:spcAft>
                <a:spcPct val="0"/>
              </a:spcAft>
              <a:buFont typeface="Wingdings" charset="2"/>
              <a:buChar char="n"/>
            </a:pPr>
            <a:r>
              <a:rPr lang="en-US" sz="1500" dirty="0">
                <a:latin typeface="游ゴシック" panose="020B0400000000000000" pitchFamily="50" charset="-128"/>
                <a:ea typeface="游ゴシック" panose="020B0400000000000000" pitchFamily="50" charset="-128"/>
                <a:cs typeface="Meiryo UI" panose="020B0604030504040204" pitchFamily="50" charset="-128"/>
              </a:rPr>
              <a:t>Food Hygiene Manager and Food Hygiene Monitor</a:t>
            </a:r>
          </a:p>
          <a:p>
            <a:pPr algn="l" eaLnBrk="1" hangingPunct="1">
              <a:spcBef>
                <a:spcPct val="0"/>
              </a:spcBef>
              <a:spcAft>
                <a:spcPct val="0"/>
              </a:spcAft>
              <a:buFont typeface="Wingdings" charset="2"/>
              <a:buChar char="n"/>
            </a:pPr>
            <a:r>
              <a:rPr lang="en-US" sz="1500" dirty="0">
                <a:latin typeface="游ゴシック" panose="020B0400000000000000" pitchFamily="50" charset="-128"/>
                <a:ea typeface="游ゴシック" panose="020B0400000000000000" pitchFamily="50" charset="-128"/>
                <a:cs typeface="Meiryo UI" panose="020B0604030504040204" pitchFamily="50" charset="-128"/>
              </a:rPr>
              <a:t>Domestic Animal Inseminator</a:t>
            </a:r>
          </a:p>
          <a:p>
            <a:pPr algn="l" eaLnBrk="1" hangingPunct="1">
              <a:spcBef>
                <a:spcPct val="0"/>
              </a:spcBef>
              <a:spcAft>
                <a:spcPct val="0"/>
              </a:spcAft>
              <a:buFont typeface="Wingdings" charset="2"/>
              <a:buChar char="n"/>
            </a:pPr>
            <a:r>
              <a:rPr lang="en-US" sz="1500" dirty="0">
                <a:latin typeface="游ゴシック" panose="020B0400000000000000" pitchFamily="50" charset="-128"/>
                <a:ea typeface="游ゴシック" panose="020B0400000000000000" pitchFamily="50" charset="-128"/>
                <a:cs typeface="Meiryo UI" panose="020B0604030504040204" pitchFamily="50" charset="-128"/>
              </a:rPr>
              <a:t>Assistant Registered Surveyor</a:t>
            </a:r>
          </a:p>
          <a:p>
            <a:pPr algn="l" eaLnBrk="1" hangingPunct="1">
              <a:spcBef>
                <a:spcPct val="0"/>
              </a:spcBef>
              <a:spcAft>
                <a:spcPct val="0"/>
              </a:spcAft>
              <a:buFont typeface="Wingdings" charset="2"/>
              <a:buChar char="n"/>
            </a:pPr>
            <a:r>
              <a:rPr lang="en-US" sz="1500" dirty="0">
                <a:latin typeface="游ゴシック" panose="020B0400000000000000" pitchFamily="50" charset="-128"/>
                <a:ea typeface="游ゴシック" panose="020B0400000000000000" pitchFamily="50" charset="-128"/>
                <a:cs typeface="Meiryo UI" panose="020B0604030504040204" pitchFamily="50" charset="-128"/>
              </a:rPr>
              <a:t>Assistant Arborist</a:t>
            </a:r>
          </a:p>
          <a:p>
            <a:pPr algn="l" eaLnBrk="1" hangingPunct="1">
              <a:spcBef>
                <a:spcPct val="0"/>
              </a:spcBef>
              <a:spcAft>
                <a:spcPct val="0"/>
              </a:spcAft>
              <a:buFont typeface="Wingdings" charset="2"/>
              <a:buChar char="n"/>
            </a:pPr>
            <a:r>
              <a:rPr lang="en-US" sz="1500" dirty="0">
                <a:latin typeface="游ゴシック" panose="020B0400000000000000" pitchFamily="50" charset="-128"/>
                <a:ea typeface="游ゴシック" panose="020B0400000000000000" pitchFamily="50" charset="-128"/>
                <a:cs typeface="Meiryo UI" panose="020B0604030504040204" pitchFamily="50" charset="-128"/>
              </a:rPr>
              <a:t>Assistant Regenerative Naturalist</a:t>
            </a:r>
          </a:p>
          <a:p>
            <a:pPr algn="l" eaLnBrk="1" hangingPunct="1">
              <a:spcBef>
                <a:spcPct val="0"/>
              </a:spcBef>
              <a:spcAft>
                <a:spcPct val="0"/>
              </a:spcAft>
              <a:buFont typeface="Wingdings" charset="2"/>
              <a:buChar char="n"/>
            </a:pPr>
            <a:r>
              <a:rPr lang="en-US" sz="1500" dirty="0">
                <a:latin typeface="游ゴシック" panose="020B0400000000000000" pitchFamily="50" charset="-128"/>
                <a:ea typeface="游ゴシック" panose="020B0400000000000000" pitchFamily="50" charset="-128"/>
                <a:cs typeface="Meiryo UI" panose="020B0604030504040204" pitchFamily="50" charset="-128"/>
              </a:rPr>
              <a:t>Class A Hazardous Materials Engineer (qualified for testing)</a:t>
            </a:r>
          </a:p>
          <a:p>
            <a:pPr algn="l" eaLnBrk="1" hangingPunct="1">
              <a:spcBef>
                <a:spcPct val="0"/>
              </a:spcBef>
              <a:spcAft>
                <a:spcPct val="0"/>
              </a:spcAft>
              <a:buFont typeface="Wingdings" charset="2"/>
              <a:buChar char="n"/>
            </a:pPr>
            <a:r>
              <a:rPr lang="en-US" sz="1500" dirty="0">
                <a:latin typeface="游ゴシック" panose="020B0400000000000000" pitchFamily="50" charset="-128"/>
                <a:ea typeface="游ゴシック" panose="020B0400000000000000" pitchFamily="50" charset="-128"/>
                <a:cs typeface="Meiryo UI" panose="020B0604030504040204" pitchFamily="50" charset="-128"/>
              </a:rPr>
              <a:t>Class 2 Forest Information Technician</a:t>
            </a:r>
          </a:p>
          <a:p>
            <a:pPr algn="l" eaLnBrk="1" hangingPunct="1">
              <a:spcBef>
                <a:spcPct val="0"/>
              </a:spcBef>
              <a:spcAft>
                <a:spcPct val="0"/>
              </a:spcAft>
              <a:buFont typeface="Wingdings" charset="2"/>
              <a:buChar char="n"/>
            </a:pPr>
            <a:r>
              <a:rPr lang="en-US" sz="1500" dirty="0">
                <a:latin typeface="游ゴシック" panose="020B0400000000000000" pitchFamily="50" charset="-128"/>
                <a:ea typeface="游ゴシック" panose="020B0400000000000000" pitchFamily="50" charset="-128"/>
                <a:cs typeface="Meiryo UI" panose="020B0604030504040204" pitchFamily="50" charset="-128"/>
              </a:rPr>
              <a:t>Curator</a:t>
            </a:r>
          </a:p>
        </p:txBody>
      </p:sp>
      <p:sp>
        <p:nvSpPr>
          <p:cNvPr id="2" name="タイトル 1">
            <a:extLst>
              <a:ext uri="{FF2B5EF4-FFF2-40B4-BE49-F238E27FC236}">
                <a16:creationId xmlns:a16="http://schemas.microsoft.com/office/drawing/2014/main" id="{BF749B7A-0DB4-46EE-8C70-BF7B49A79CB9}"/>
              </a:ext>
            </a:extLst>
          </p:cNvPr>
          <p:cNvSpPr>
            <a:spLocks noGrp="1"/>
          </p:cNvSpPr>
          <p:nvPr>
            <p:ph type="title"/>
          </p:nvPr>
        </p:nvSpPr>
        <p:spPr>
          <a:prstGeom prst="rect">
            <a:avLst/>
          </a:prstGeom>
        </p:spPr>
        <p:txBody>
          <a:bodyPr anchor="ctr"/>
          <a:lstStyle/>
          <a:p>
            <a:pPr rtl="0" fontAlgn="base"/>
            <a:r>
              <a:rPr kumimoji="1" lang="en-US" b="1" dirty="0">
                <a:solidFill>
                  <a:srgbClr val="FFFFFF"/>
                </a:solidFill>
                <a:ea typeface="游ゴシック" panose="020B0400000000000000" pitchFamily="50" charset="-128"/>
                <a:cs typeface="Meiryo UI" panose="020B0604030504040204" pitchFamily="50" charset="-128"/>
              </a:rPr>
              <a:t>Available Qualifications</a:t>
            </a:r>
          </a:p>
        </p:txBody>
      </p:sp>
    </p:spTree>
    <p:extLst>
      <p:ext uri="{BB962C8B-B14F-4D97-AF65-F5344CB8AC3E}">
        <p14:creationId xmlns:p14="http://schemas.microsoft.com/office/powerpoint/2010/main" val="780589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b="1" dirty="0">
                <a:solidFill>
                  <a:srgbClr val="F8F8F8"/>
                </a:solidFill>
              </a:rPr>
              <a:t>Student capacity per year of each department</a:t>
            </a:r>
          </a:p>
        </p:txBody>
      </p:sp>
      <p:sp>
        <p:nvSpPr>
          <p:cNvPr id="18436" name="Rectangle 11"/>
          <p:cNvSpPr>
            <a:spLocks noChangeArrowheads="1"/>
          </p:cNvSpPr>
          <p:nvPr/>
        </p:nvSpPr>
        <p:spPr bwMode="auto">
          <a:xfrm>
            <a:off x="1291205" y="5832632"/>
            <a:ext cx="62167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sz="1400" dirty="0">
                <a:latin typeface="游ゴシック" panose="020B0400000000000000" pitchFamily="50" charset="-128"/>
                <a:ea typeface="游ゴシック" panose="020B0400000000000000" pitchFamily="50" charset="-128"/>
              </a:rPr>
              <a:t>*Departments determined by individual preference and first-year grades.</a:t>
            </a:r>
          </a:p>
        </p:txBody>
      </p:sp>
      <p:graphicFrame>
        <p:nvGraphicFramePr>
          <p:cNvPr id="4" name="表 3"/>
          <p:cNvGraphicFramePr>
            <a:graphicFrameLocks noGrp="1"/>
          </p:cNvGraphicFramePr>
          <p:nvPr>
            <p:extLst>
              <p:ext uri="{D42A27DB-BD31-4B8C-83A1-F6EECF244321}">
                <p14:modId xmlns:p14="http://schemas.microsoft.com/office/powerpoint/2010/main" val="3088017292"/>
              </p:ext>
            </p:extLst>
          </p:nvPr>
        </p:nvGraphicFramePr>
        <p:xfrm>
          <a:off x="683568" y="802864"/>
          <a:ext cx="7432040" cy="5014360"/>
        </p:xfrm>
        <a:graphic>
          <a:graphicData uri="http://schemas.openxmlformats.org/drawingml/2006/table">
            <a:tbl>
              <a:tblPr firstRow="1" bandRow="1">
                <a:tableStyleId>{EB344D84-9AFB-497E-A393-DC336BA19D2E}</a:tableStyleId>
              </a:tblPr>
              <a:tblGrid>
                <a:gridCol w="3103880">
                  <a:extLst>
                    <a:ext uri="{9D8B030D-6E8A-4147-A177-3AD203B41FA5}">
                      <a16:colId xmlns:a16="http://schemas.microsoft.com/office/drawing/2014/main" val="4137648076"/>
                    </a:ext>
                  </a:extLst>
                </a:gridCol>
                <a:gridCol w="2367280">
                  <a:extLst>
                    <a:ext uri="{9D8B030D-6E8A-4147-A177-3AD203B41FA5}">
                      <a16:colId xmlns:a16="http://schemas.microsoft.com/office/drawing/2014/main" val="3617354943"/>
                    </a:ext>
                  </a:extLst>
                </a:gridCol>
                <a:gridCol w="1960880">
                  <a:extLst>
                    <a:ext uri="{9D8B030D-6E8A-4147-A177-3AD203B41FA5}">
                      <a16:colId xmlns:a16="http://schemas.microsoft.com/office/drawing/2014/main" val="2600610537"/>
                    </a:ext>
                  </a:extLst>
                </a:gridCol>
              </a:tblGrid>
              <a:tr h="529690">
                <a:tc>
                  <a:txBody>
                    <a:bodyPr/>
                    <a:lstStyle/>
                    <a:p>
                      <a:pPr algn="ctr"/>
                      <a:r>
                        <a:rPr lang="en-US" sz="1600" dirty="0">
                          <a:solidFill>
                            <a:sysClr val="windowText" lastClr="000000"/>
                          </a:solidFill>
                          <a:latin typeface="游ゴシック" panose="020B0400000000000000" pitchFamily="50" charset="-128"/>
                          <a:ea typeface="游ゴシック" panose="020B0400000000000000" pitchFamily="50" charset="-128"/>
                        </a:rPr>
                        <a:t>Department</a:t>
                      </a:r>
                    </a:p>
                  </a:txBody>
                  <a:tcPr anchor="ctr"/>
                </a:tc>
                <a:tc>
                  <a:txBody>
                    <a:bodyPr/>
                    <a:lstStyle/>
                    <a:p>
                      <a:pPr algn="ctr"/>
                      <a:r>
                        <a:rPr kumimoji="1" lang="en-US" sz="1400" dirty="0">
                          <a:solidFill>
                            <a:srgbClr val="C00000"/>
                          </a:solidFill>
                          <a:latin typeface="游ゴシック" panose="020B0400000000000000" pitchFamily="50" charset="-128"/>
                          <a:ea typeface="游ゴシック" panose="020B0400000000000000" pitchFamily="50" charset="-128"/>
                        </a:rPr>
                        <a:t>General entrance exam*</a:t>
                      </a:r>
                    </a:p>
                  </a:txBody>
                  <a:tcPr anchor="ctr"/>
                </a:tc>
                <a:tc>
                  <a:txBody>
                    <a:bodyPr/>
                    <a:lstStyle/>
                    <a:p>
                      <a:pPr algn="ctr"/>
                      <a:r>
                        <a:rPr lang="en-US" sz="1400" dirty="0">
                          <a:solidFill>
                            <a:srgbClr val="C00000"/>
                          </a:solidFill>
                          <a:latin typeface="游ゴシック" panose="020B0400000000000000" pitchFamily="50" charset="-128"/>
                          <a:ea typeface="游ゴシック" panose="020B0400000000000000" pitchFamily="50" charset="-128"/>
                        </a:rPr>
                        <a:t>Entrance exam</a:t>
                      </a:r>
                    </a:p>
                    <a:p>
                      <a:pPr algn="ctr"/>
                      <a:r>
                        <a:rPr lang="en-US" sz="1400" dirty="0">
                          <a:solidFill>
                            <a:srgbClr val="C00000"/>
                          </a:solidFill>
                          <a:latin typeface="游ゴシック" panose="020B0400000000000000" pitchFamily="50" charset="-128"/>
                          <a:ea typeface="游ゴシック" panose="020B0400000000000000" pitchFamily="50" charset="-128"/>
                        </a:rPr>
                        <a:t>by department</a:t>
                      </a:r>
                    </a:p>
                  </a:txBody>
                  <a:tcPr anchor="ctr"/>
                </a:tc>
                <a:extLst>
                  <a:ext uri="{0D108BD9-81ED-4DB2-BD59-A6C34878D82A}">
                    <a16:rowId xmlns:a16="http://schemas.microsoft.com/office/drawing/2014/main" val="703914589"/>
                  </a:ext>
                </a:extLst>
              </a:tr>
              <a:tr h="5296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游ゴシック" panose="020B0400000000000000" pitchFamily="50" charset="-128"/>
                          <a:ea typeface="游ゴシック" panose="020B0400000000000000" pitchFamily="50" charset="-128"/>
                        </a:rPr>
                        <a:t>Department of Agrobiology and Bioresources</a:t>
                      </a:r>
                    </a:p>
                  </a:txBody>
                  <a:tcPr anchor="ctr">
                    <a:noFill/>
                  </a:tcPr>
                </a:tc>
                <a:tc>
                  <a:txBody>
                    <a:bodyPr/>
                    <a:lstStyle/>
                    <a:p>
                      <a:pPr algn="ctr"/>
                      <a:r>
                        <a:rPr lang="en-US" sz="2400" dirty="0">
                          <a:latin typeface="游ゴシック" panose="020B0400000000000000" pitchFamily="50" charset="-128"/>
                          <a:ea typeface="游ゴシック" panose="020B0400000000000000" pitchFamily="50" charset="-128"/>
                        </a:rPr>
                        <a:t>27</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游ゴシック" panose="020B0400000000000000" pitchFamily="50" charset="-128"/>
                          <a:ea typeface="游ゴシック" panose="020B0400000000000000" pitchFamily="50" charset="-128"/>
                        </a:rPr>
                        <a:t>9</a:t>
                      </a:r>
                    </a:p>
                  </a:txBody>
                  <a:tcPr anchor="ctr">
                    <a:noFill/>
                  </a:tcPr>
                </a:tc>
                <a:extLst>
                  <a:ext uri="{0D108BD9-81ED-4DB2-BD59-A6C34878D82A}">
                    <a16:rowId xmlns:a16="http://schemas.microsoft.com/office/drawing/2014/main" val="4037999245"/>
                  </a:ext>
                </a:extLst>
              </a:tr>
              <a:tr h="5296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游ゴシック" panose="020B0400000000000000" pitchFamily="50" charset="-128"/>
                          <a:ea typeface="游ゴシック" panose="020B0400000000000000" pitchFamily="50" charset="-128"/>
                        </a:rPr>
                        <a:t>Department of Applied Bioscience</a:t>
                      </a:r>
                    </a:p>
                  </a:txBody>
                  <a:tcPr anchor="ctr">
                    <a:noFill/>
                  </a:tcPr>
                </a:tc>
                <a:tc>
                  <a:txBody>
                    <a:bodyPr/>
                    <a:lstStyle/>
                    <a:p>
                      <a:pPr algn="ctr"/>
                      <a:r>
                        <a:rPr lang="en-US" sz="2400" dirty="0">
                          <a:latin typeface="游ゴシック" panose="020B0400000000000000" pitchFamily="50" charset="-128"/>
                          <a:ea typeface="游ゴシック" panose="020B0400000000000000" pitchFamily="50" charset="-128"/>
                        </a:rPr>
                        <a:t>23</a:t>
                      </a:r>
                    </a:p>
                  </a:txBody>
                  <a:tcPr anchor="ctr">
                    <a:noFill/>
                  </a:tcPr>
                </a:tc>
                <a:tc>
                  <a:txBody>
                    <a:bodyPr/>
                    <a:lstStyle/>
                    <a:p>
                      <a:pPr algn="ctr"/>
                      <a:r>
                        <a:rPr kumimoji="1" lang="en-US" sz="2400" dirty="0">
                          <a:solidFill>
                            <a:sysClr val="windowText" lastClr="000000"/>
                          </a:solidFill>
                          <a:latin typeface="游ゴシック" panose="020B0400000000000000" pitchFamily="50" charset="-128"/>
                          <a:ea typeface="游ゴシック" panose="020B0400000000000000" pitchFamily="50" charset="-128"/>
                        </a:rPr>
                        <a:t>7</a:t>
                      </a:r>
                    </a:p>
                  </a:txBody>
                  <a:tcPr anchor="ctr">
                    <a:noFill/>
                  </a:tcPr>
                </a:tc>
                <a:extLst>
                  <a:ext uri="{0D108BD9-81ED-4DB2-BD59-A6C34878D82A}">
                    <a16:rowId xmlns:a16="http://schemas.microsoft.com/office/drawing/2014/main" val="398206576"/>
                  </a:ext>
                </a:extLst>
              </a:tr>
              <a:tr h="5296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游ゴシック" panose="020B0400000000000000" pitchFamily="50" charset="-128"/>
                          <a:ea typeface="游ゴシック" panose="020B0400000000000000" pitchFamily="50" charset="-128"/>
                        </a:rPr>
                        <a:t>Department of Bioscience and Chemistry</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游ゴシック" panose="020B0400000000000000" pitchFamily="50" charset="-128"/>
                          <a:ea typeface="游ゴシック" panose="020B0400000000000000" pitchFamily="50" charset="-128"/>
                        </a:rPr>
                        <a:t>26</a:t>
                      </a:r>
                    </a:p>
                  </a:txBody>
                  <a:tcPr anchor="ctr">
                    <a:noFill/>
                  </a:tcPr>
                </a:tc>
                <a:tc>
                  <a:txBody>
                    <a:bodyPr/>
                    <a:lstStyle/>
                    <a:p>
                      <a:pPr algn="ctr"/>
                      <a:r>
                        <a:rPr kumimoji="1" lang="en-US" sz="2400" dirty="0">
                          <a:solidFill>
                            <a:sysClr val="windowText" lastClr="000000"/>
                          </a:solidFill>
                          <a:latin typeface="游ゴシック" panose="020B0400000000000000" pitchFamily="50" charset="-128"/>
                          <a:ea typeface="游ゴシック" panose="020B0400000000000000" pitchFamily="50" charset="-128"/>
                        </a:rPr>
                        <a:t>9</a:t>
                      </a:r>
                    </a:p>
                  </a:txBody>
                  <a:tcPr anchor="ctr">
                    <a:noFill/>
                  </a:tcPr>
                </a:tc>
                <a:extLst>
                  <a:ext uri="{0D108BD9-81ED-4DB2-BD59-A6C34878D82A}">
                    <a16:rowId xmlns:a16="http://schemas.microsoft.com/office/drawing/2014/main" val="1947922315"/>
                  </a:ext>
                </a:extLst>
              </a:tr>
              <a:tr h="5296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游ゴシック" panose="020B0400000000000000" pitchFamily="50" charset="-128"/>
                          <a:ea typeface="游ゴシック" panose="020B0400000000000000" pitchFamily="50" charset="-128"/>
                        </a:rPr>
                        <a:t>Department of Forest Science</a:t>
                      </a:r>
                    </a:p>
                  </a:txBody>
                  <a:tcPr anchor="ctr">
                    <a:noFill/>
                  </a:tcPr>
                </a:tc>
                <a:tc>
                  <a:txBody>
                    <a:bodyPr/>
                    <a:lstStyle/>
                    <a:p>
                      <a:pPr algn="ctr"/>
                      <a:r>
                        <a:rPr lang="en-US" sz="2400" dirty="0">
                          <a:latin typeface="游ゴシック" panose="020B0400000000000000" pitchFamily="50" charset="-128"/>
                          <a:ea typeface="游ゴシック" panose="020B0400000000000000" pitchFamily="50" charset="-128"/>
                        </a:rPr>
                        <a:t>27</a:t>
                      </a:r>
                    </a:p>
                  </a:txBody>
                  <a:tcPr anchor="ctr">
                    <a:noFill/>
                  </a:tcPr>
                </a:tc>
                <a:tc>
                  <a:txBody>
                    <a:bodyPr/>
                    <a:lstStyle/>
                    <a:p>
                      <a:pPr algn="ctr"/>
                      <a:r>
                        <a:rPr lang="en-US" sz="2400" dirty="0">
                          <a:latin typeface="游ゴシック" panose="020B0400000000000000" pitchFamily="50" charset="-128"/>
                          <a:ea typeface="游ゴシック" panose="020B0400000000000000" pitchFamily="50" charset="-128"/>
                        </a:rPr>
                        <a:t>9</a:t>
                      </a:r>
                    </a:p>
                  </a:txBody>
                  <a:tcPr anchor="ctr">
                    <a:noFill/>
                  </a:tcPr>
                </a:tc>
                <a:extLst>
                  <a:ext uri="{0D108BD9-81ED-4DB2-BD59-A6C34878D82A}">
                    <a16:rowId xmlns:a16="http://schemas.microsoft.com/office/drawing/2014/main" val="3386140024"/>
                  </a:ext>
                </a:extLst>
              </a:tr>
              <a:tr h="5296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游ゴシック" panose="020B0400000000000000" pitchFamily="50" charset="-128"/>
                          <a:ea typeface="游ゴシック" panose="020B0400000000000000" pitchFamily="50" charset="-128"/>
                        </a:rPr>
                        <a:t>Department of Animal Science</a:t>
                      </a:r>
                    </a:p>
                  </a:txBody>
                  <a:tcPr anchor="ctr">
                    <a:noFill/>
                  </a:tcPr>
                </a:tc>
                <a:tc>
                  <a:txBody>
                    <a:bodyPr/>
                    <a:lstStyle/>
                    <a:p>
                      <a:pPr algn="ctr"/>
                      <a:r>
                        <a:rPr lang="en-US" sz="2400" dirty="0">
                          <a:latin typeface="游ゴシック" panose="020B0400000000000000" pitchFamily="50" charset="-128"/>
                          <a:ea typeface="游ゴシック" panose="020B0400000000000000" pitchFamily="50" charset="-128"/>
                        </a:rPr>
                        <a:t>17 </a:t>
                      </a:r>
                    </a:p>
                  </a:txBody>
                  <a:tcPr anchor="ctr">
                    <a:noFill/>
                  </a:tcPr>
                </a:tc>
                <a:tc>
                  <a:txBody>
                    <a:bodyPr/>
                    <a:lstStyle/>
                    <a:p>
                      <a:pPr algn="ctr"/>
                      <a:r>
                        <a:rPr kumimoji="1" lang="en-US" sz="2400" dirty="0">
                          <a:solidFill>
                            <a:sysClr val="windowText" lastClr="000000"/>
                          </a:solidFill>
                          <a:latin typeface="游ゴシック" panose="020B0400000000000000" pitchFamily="50" charset="-128"/>
                          <a:ea typeface="游ゴシック" panose="020B0400000000000000" pitchFamily="50" charset="-128"/>
                        </a:rPr>
                        <a:t>6</a:t>
                      </a:r>
                    </a:p>
                  </a:txBody>
                  <a:tcPr anchor="ctr">
                    <a:noFill/>
                  </a:tcPr>
                </a:tc>
                <a:extLst>
                  <a:ext uri="{0D108BD9-81ED-4DB2-BD59-A6C34878D82A}">
                    <a16:rowId xmlns:a16="http://schemas.microsoft.com/office/drawing/2014/main" val="1275750585"/>
                  </a:ext>
                </a:extLst>
              </a:tr>
              <a:tr h="5296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游ゴシック" panose="020B0400000000000000" pitchFamily="50" charset="-128"/>
                          <a:ea typeface="游ゴシック" panose="020B0400000000000000" pitchFamily="50" charset="-128"/>
                        </a:rPr>
                        <a:t>Department of Bioresource and Environmental Engineering</a:t>
                      </a:r>
                    </a:p>
                  </a:txBody>
                  <a:tcPr anchor="ctr">
                    <a:noFill/>
                  </a:tcPr>
                </a:tc>
                <a:tc>
                  <a:txBody>
                    <a:bodyPr/>
                    <a:lstStyle/>
                    <a:p>
                      <a:pPr algn="ctr"/>
                      <a:r>
                        <a:rPr lang="en-US" sz="2400" dirty="0">
                          <a:latin typeface="游ゴシック" panose="020B0400000000000000" pitchFamily="50" charset="-128"/>
                          <a:ea typeface="游ゴシック" panose="020B0400000000000000" pitchFamily="50" charset="-128"/>
                        </a:rPr>
                        <a:t>23</a:t>
                      </a:r>
                    </a:p>
                  </a:txBody>
                  <a:tcPr anchor="ctr">
                    <a:noFill/>
                  </a:tcPr>
                </a:tc>
                <a:tc>
                  <a:txBody>
                    <a:bodyPr/>
                    <a:lstStyle/>
                    <a:p>
                      <a:pPr algn="ctr"/>
                      <a:r>
                        <a:rPr lang="en-US" sz="2400" dirty="0">
                          <a:latin typeface="游ゴシック" panose="020B0400000000000000" pitchFamily="50" charset="-128"/>
                          <a:ea typeface="游ゴシック" panose="020B0400000000000000" pitchFamily="50" charset="-128"/>
                        </a:rPr>
                        <a:t>7</a:t>
                      </a:r>
                    </a:p>
                  </a:txBody>
                  <a:tcPr anchor="ctr">
                    <a:noFill/>
                  </a:tcPr>
                </a:tc>
                <a:extLst>
                  <a:ext uri="{0D108BD9-81ED-4DB2-BD59-A6C34878D82A}">
                    <a16:rowId xmlns:a16="http://schemas.microsoft.com/office/drawing/2014/main" val="620199816"/>
                  </a:ext>
                </a:extLst>
              </a:tr>
              <a:tr h="5296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游ゴシック" panose="020B0400000000000000" pitchFamily="50" charset="-128"/>
                          <a:ea typeface="游ゴシック" panose="020B0400000000000000" pitchFamily="50" charset="-128"/>
                        </a:rPr>
                        <a:t>Department of Agricultural Economics</a:t>
                      </a:r>
                    </a:p>
                  </a:txBody>
                  <a:tcPr anchor="ctr">
                    <a:noFill/>
                  </a:tcPr>
                </a:tc>
                <a:tc>
                  <a:txBody>
                    <a:bodyPr/>
                    <a:lstStyle/>
                    <a:p>
                      <a:pPr algn="ctr"/>
                      <a:r>
                        <a:rPr lang="en-US" sz="2400" dirty="0">
                          <a:latin typeface="游ゴシック" panose="020B0400000000000000" pitchFamily="50" charset="-128"/>
                          <a:ea typeface="游ゴシック" panose="020B0400000000000000" pitchFamily="50" charset="-128"/>
                        </a:rPr>
                        <a:t>19</a:t>
                      </a:r>
                    </a:p>
                  </a:txBody>
                  <a:tcPr anchor="ctr">
                    <a:noFill/>
                  </a:tcPr>
                </a:tc>
                <a:tc>
                  <a:txBody>
                    <a:bodyPr/>
                    <a:lstStyle/>
                    <a:p>
                      <a:pPr algn="ctr"/>
                      <a:r>
                        <a:rPr lang="en-US" sz="2400" dirty="0">
                          <a:latin typeface="游ゴシック" panose="020B0400000000000000" pitchFamily="50" charset="-128"/>
                          <a:ea typeface="游ゴシック" panose="020B0400000000000000" pitchFamily="50" charset="-128"/>
                        </a:rPr>
                        <a:t>6</a:t>
                      </a:r>
                    </a:p>
                  </a:txBody>
                  <a:tcPr anchor="ctr">
                    <a:noFill/>
                  </a:tcPr>
                </a:tc>
                <a:extLst>
                  <a:ext uri="{0D108BD9-81ED-4DB2-BD59-A6C34878D82A}">
                    <a16:rowId xmlns:a16="http://schemas.microsoft.com/office/drawing/2014/main" val="3679391148"/>
                  </a:ext>
                </a:extLst>
              </a:tr>
              <a:tr h="529690">
                <a:tc>
                  <a:txBody>
                    <a:bodyPr/>
                    <a:lstStyle/>
                    <a:p>
                      <a:pPr algn="ctr"/>
                      <a:r>
                        <a:rPr kumimoji="1" lang="en-US" sz="2400" b="1" dirty="0">
                          <a:solidFill>
                            <a:sysClr val="windowText" lastClr="000000"/>
                          </a:solidFill>
                          <a:latin typeface="游ゴシック" panose="020B0400000000000000" pitchFamily="50" charset="-128"/>
                          <a:ea typeface="游ゴシック" panose="020B0400000000000000" pitchFamily="50" charset="-128"/>
                        </a:rPr>
                        <a:t>Total</a:t>
                      </a:r>
                    </a:p>
                  </a:txBody>
                  <a:tcPr anchor="ctr"/>
                </a:tc>
                <a:tc>
                  <a:txBody>
                    <a:bodyPr/>
                    <a:lstStyle/>
                    <a:p>
                      <a:pPr algn="ctr"/>
                      <a:r>
                        <a:rPr kumimoji="1" lang="en-US" sz="2400" b="1" dirty="0">
                          <a:solidFill>
                            <a:srgbClr val="C00000"/>
                          </a:solidFill>
                          <a:latin typeface="游ゴシック" panose="020B0400000000000000" pitchFamily="50" charset="-128"/>
                          <a:ea typeface="游ゴシック" panose="020B0400000000000000" pitchFamily="50" charset="-128"/>
                        </a:rPr>
                        <a:t>162</a:t>
                      </a:r>
                    </a:p>
                  </a:txBody>
                  <a:tcPr anchor="ctr"/>
                </a:tc>
                <a:tc>
                  <a:txBody>
                    <a:bodyPr/>
                    <a:lstStyle/>
                    <a:p>
                      <a:pPr algn="ctr"/>
                      <a:r>
                        <a:rPr kumimoji="1" lang="en-US" sz="2400" b="1" dirty="0">
                          <a:solidFill>
                            <a:srgbClr val="C00000"/>
                          </a:solidFill>
                          <a:latin typeface="游ゴシック" panose="020B0400000000000000" pitchFamily="50" charset="-128"/>
                          <a:ea typeface="游ゴシック" panose="020B0400000000000000" pitchFamily="50" charset="-128"/>
                        </a:rPr>
                        <a:t>53 (215)</a:t>
                      </a:r>
                    </a:p>
                  </a:txBody>
                  <a:tcPr anchor="ctr"/>
                </a:tc>
                <a:extLst>
                  <a:ext uri="{0D108BD9-81ED-4DB2-BD59-A6C34878D82A}">
                    <a16:rowId xmlns:a16="http://schemas.microsoft.com/office/drawing/2014/main" val="1830782312"/>
                  </a:ext>
                </a:extLst>
              </a:tr>
            </a:tbl>
          </a:graphicData>
        </a:graphic>
      </p:graphicFrame>
    </p:spTree>
    <p:extLst>
      <p:ext uri="{BB962C8B-B14F-4D97-AF65-F5344CB8AC3E}">
        <p14:creationId xmlns:p14="http://schemas.microsoft.com/office/powerpoint/2010/main" val="3688086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E8896FE4-D7EB-1588-5EA1-B0E411781301}"/>
              </a:ext>
            </a:extLst>
          </p:cNvPr>
          <p:cNvSpPr>
            <a:spLocks noGrp="1"/>
          </p:cNvSpPr>
          <p:nvPr>
            <p:ph type="body" sz="quarter" idx="10"/>
          </p:nvPr>
        </p:nvSpPr>
        <p:spPr/>
        <p:txBody>
          <a:bodyPr/>
          <a:lstStyle/>
          <a:p>
            <a:r>
              <a:rPr lang="en-US" altLang="ja-JP" dirty="0"/>
              <a:t>1. History and Philosophy</a:t>
            </a:r>
            <a:endParaRPr lang="ja-JP" altLang="en-US" dirty="0"/>
          </a:p>
        </p:txBody>
      </p:sp>
    </p:spTree>
    <p:extLst>
      <p:ext uri="{BB962C8B-B14F-4D97-AF65-F5344CB8AC3E}">
        <p14:creationId xmlns:p14="http://schemas.microsoft.com/office/powerpoint/2010/main" val="3682303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prstGeom prst="rect">
            <a:avLst/>
          </a:prstGeom>
        </p:spPr>
        <p:txBody>
          <a:bodyPr/>
          <a:lstStyle/>
          <a:p>
            <a:pPr eaLnBrk="1" hangingPunct="1"/>
            <a:r>
              <a:rPr lang="en-US" sz="2000" b="1" dirty="0">
                <a:solidFill>
                  <a:srgbClr val="F8F8F8"/>
                </a:solidFill>
              </a:rPr>
              <a:t>Students from all over Japan enroll in School of Agriculture.</a:t>
            </a:r>
          </a:p>
        </p:txBody>
      </p:sp>
      <p:grpSp>
        <p:nvGrpSpPr>
          <p:cNvPr id="18" name="Group 11"/>
          <p:cNvGrpSpPr>
            <a:grpSpLocks/>
          </p:cNvGrpSpPr>
          <p:nvPr/>
        </p:nvGrpSpPr>
        <p:grpSpPr bwMode="auto">
          <a:xfrm>
            <a:off x="5082840" y="792535"/>
            <a:ext cx="3744802" cy="5201591"/>
            <a:chOff x="261" y="899"/>
            <a:chExt cx="2001" cy="2818"/>
          </a:xfrm>
          <a:solidFill>
            <a:schemeClr val="bg1"/>
          </a:solidFill>
        </p:grpSpPr>
        <p:sp>
          <p:nvSpPr>
            <p:cNvPr id="19" name="正方形/長方形 8"/>
            <p:cNvSpPr>
              <a:spLocks noChangeArrowheads="1"/>
            </p:cNvSpPr>
            <p:nvPr/>
          </p:nvSpPr>
          <p:spPr bwMode="auto">
            <a:xfrm>
              <a:off x="261" y="903"/>
              <a:ext cx="2001" cy="28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defRPr/>
              </a:pPr>
              <a:endParaRPr lang="ja-JP" altLang="en-US" sz="1800" dirty="0">
                <a:solidFill>
                  <a:srgbClr val="003300"/>
                </a:solidFill>
                <a:latin typeface="游ゴシック" panose="020B0400000000000000" pitchFamily="50" charset="-128"/>
                <a:ea typeface="游ゴシック" panose="020B0400000000000000" pitchFamily="50" charset="-128"/>
              </a:endParaRPr>
            </a:p>
          </p:txBody>
        </p:sp>
        <p:sp>
          <p:nvSpPr>
            <p:cNvPr id="20" name="正方形/長方形 7"/>
            <p:cNvSpPr>
              <a:spLocks noChangeArrowheads="1"/>
            </p:cNvSpPr>
            <p:nvPr/>
          </p:nvSpPr>
          <p:spPr bwMode="auto">
            <a:xfrm>
              <a:off x="451" y="1307"/>
              <a:ext cx="1439" cy="350"/>
            </a:xfrm>
            <a:prstGeom prst="rect">
              <a:avLst/>
            </a:prstGeom>
            <a:grpFill/>
            <a:ln>
              <a:noFill/>
            </a:ln>
            <a:extLs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50000"/>
                </a:lnSpc>
                <a:spcBef>
                  <a:spcPct val="0"/>
                </a:spcBef>
                <a:buFontTx/>
                <a:buNone/>
                <a:defRPr/>
              </a:pPr>
              <a:endParaRPr lang="en-US" altLang="ja-JP" sz="2400" b="1" dirty="0">
                <a:solidFill>
                  <a:srgbClr val="003300"/>
                </a:solidFill>
                <a:latin typeface="游ゴシック" panose="020B0400000000000000" pitchFamily="50" charset="-128"/>
                <a:ea typeface="游ゴシック" panose="020B0400000000000000" pitchFamily="50" charset="-128"/>
              </a:endParaRPr>
            </a:p>
            <a:p>
              <a:pPr eaLnBrk="1" hangingPunct="1">
                <a:spcBef>
                  <a:spcPct val="0"/>
                </a:spcBef>
                <a:buFontTx/>
                <a:buNone/>
                <a:defRPr/>
              </a:pPr>
              <a:r>
                <a:rPr lang="en-US" sz="2400" b="1" dirty="0">
                  <a:solidFill>
                    <a:srgbClr val="003300"/>
                  </a:solidFill>
                  <a:latin typeface="游ゴシック" panose="020B0400000000000000" pitchFamily="50" charset="-128"/>
                  <a:ea typeface="游ゴシック" panose="020B0400000000000000" pitchFamily="50" charset="-128"/>
                </a:rPr>
                <a:t>　</a:t>
              </a:r>
            </a:p>
          </p:txBody>
        </p:sp>
        <p:sp>
          <p:nvSpPr>
            <p:cNvPr id="21" name="正方形/長方形 9"/>
            <p:cNvSpPr>
              <a:spLocks noChangeArrowheads="1"/>
            </p:cNvSpPr>
            <p:nvPr/>
          </p:nvSpPr>
          <p:spPr bwMode="auto">
            <a:xfrm>
              <a:off x="268" y="3354"/>
              <a:ext cx="99" cy="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defRPr/>
              </a:pPr>
              <a:endParaRPr lang="ja-JP" altLang="en-US" sz="1800" dirty="0">
                <a:solidFill>
                  <a:srgbClr val="003300"/>
                </a:solidFill>
                <a:latin typeface="游ゴシック" panose="020B0400000000000000" pitchFamily="50" charset="-128"/>
                <a:ea typeface="游ゴシック" panose="020B0400000000000000" pitchFamily="50" charset="-128"/>
              </a:endParaRPr>
            </a:p>
          </p:txBody>
        </p:sp>
        <p:sp>
          <p:nvSpPr>
            <p:cNvPr id="22" name="Rectangle 15"/>
            <p:cNvSpPr>
              <a:spLocks noChangeArrowheads="1"/>
            </p:cNvSpPr>
            <p:nvPr/>
          </p:nvSpPr>
          <p:spPr bwMode="auto">
            <a:xfrm>
              <a:off x="1087" y="899"/>
              <a:ext cx="99" cy="2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defRPr/>
              </a:pPr>
              <a:endParaRPr lang="ja-JP" altLang="en-US" sz="2400" dirty="0">
                <a:solidFill>
                  <a:srgbClr val="003300"/>
                </a:solidFill>
                <a:latin typeface="游ゴシック" panose="020B0400000000000000" pitchFamily="50" charset="-128"/>
                <a:ea typeface="游ゴシック" panose="020B0400000000000000" pitchFamily="50" charset="-128"/>
              </a:endParaRPr>
            </a:p>
          </p:txBody>
        </p:sp>
      </p:grpSp>
      <p:grpSp>
        <p:nvGrpSpPr>
          <p:cNvPr id="23" name="Group 16"/>
          <p:cNvGrpSpPr>
            <a:grpSpLocks/>
          </p:cNvGrpSpPr>
          <p:nvPr/>
        </p:nvGrpSpPr>
        <p:grpSpPr bwMode="auto">
          <a:xfrm>
            <a:off x="5456625" y="705694"/>
            <a:ext cx="3031006" cy="5043668"/>
            <a:chOff x="629" y="1076"/>
            <a:chExt cx="1540" cy="2885"/>
          </a:xfrm>
        </p:grpSpPr>
        <p:sp>
          <p:nvSpPr>
            <p:cNvPr id="24" name="Rectangle 5"/>
            <p:cNvSpPr>
              <a:spLocks noChangeArrowheads="1"/>
            </p:cNvSpPr>
            <p:nvPr/>
          </p:nvSpPr>
          <p:spPr bwMode="auto">
            <a:xfrm>
              <a:off x="779" y="1624"/>
              <a:ext cx="1206" cy="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kumimoji="0" lang="en-US" sz="2400" dirty="0">
                  <a:solidFill>
                    <a:srgbClr val="003300"/>
                  </a:solidFill>
                  <a:latin typeface="游ゴシック" panose="020B0400000000000000" pitchFamily="50" charset="-128"/>
                  <a:ea typeface="游ゴシック" panose="020B0400000000000000" pitchFamily="50" charset="-128"/>
                </a:rPr>
                <a:t>Tokyo 76</a:t>
              </a:r>
            </a:p>
            <a:p>
              <a:pPr eaLnBrk="1" hangingPunct="1">
                <a:spcBef>
                  <a:spcPct val="0"/>
                </a:spcBef>
                <a:buFontTx/>
                <a:buNone/>
              </a:pPr>
              <a:r>
                <a:rPr kumimoji="0" lang="en-US" sz="2400" dirty="0">
                  <a:solidFill>
                    <a:srgbClr val="003300"/>
                  </a:solidFill>
                  <a:latin typeface="游ゴシック" panose="020B0400000000000000" pitchFamily="50" charset="-128"/>
                  <a:ea typeface="游ゴシック" panose="020B0400000000000000" pitchFamily="50" charset="-128"/>
                </a:rPr>
                <a:t>Aichi 45</a:t>
              </a:r>
            </a:p>
            <a:p>
              <a:pPr eaLnBrk="1" hangingPunct="1">
                <a:spcBef>
                  <a:spcPct val="0"/>
                </a:spcBef>
                <a:buFontTx/>
                <a:buNone/>
              </a:pPr>
              <a:r>
                <a:rPr kumimoji="0" lang="en-US" sz="2400" dirty="0">
                  <a:solidFill>
                    <a:srgbClr val="003300"/>
                  </a:solidFill>
                  <a:latin typeface="游ゴシック" panose="020B0400000000000000" pitchFamily="50" charset="-128"/>
                  <a:ea typeface="游ゴシック" panose="020B0400000000000000" pitchFamily="50" charset="-128"/>
                </a:rPr>
                <a:t>Hyogo 41</a:t>
              </a:r>
            </a:p>
            <a:p>
              <a:pPr eaLnBrk="1" hangingPunct="1">
                <a:spcBef>
                  <a:spcPct val="0"/>
                </a:spcBef>
                <a:buFontTx/>
                <a:buNone/>
              </a:pPr>
              <a:r>
                <a:rPr kumimoji="0" lang="en-US" sz="2400" dirty="0">
                  <a:solidFill>
                    <a:srgbClr val="003300"/>
                  </a:solidFill>
                  <a:latin typeface="游ゴシック" panose="020B0400000000000000" pitchFamily="50" charset="-128"/>
                  <a:ea typeface="游ゴシック" panose="020B0400000000000000" pitchFamily="50" charset="-128"/>
                </a:rPr>
                <a:t>Osaka 40</a:t>
              </a:r>
            </a:p>
            <a:p>
              <a:pPr eaLnBrk="1" hangingPunct="1">
                <a:spcBef>
                  <a:spcPct val="0"/>
                </a:spcBef>
                <a:buFontTx/>
                <a:buNone/>
              </a:pPr>
              <a:r>
                <a:rPr kumimoji="0" lang="en-US" sz="2400" dirty="0">
                  <a:solidFill>
                    <a:srgbClr val="003300"/>
                  </a:solidFill>
                  <a:latin typeface="游ゴシック" panose="020B0400000000000000" pitchFamily="50" charset="-128"/>
                  <a:ea typeface="游ゴシック" panose="020B0400000000000000" pitchFamily="50" charset="-128"/>
                </a:rPr>
                <a:t>Kanagawa 33</a:t>
              </a:r>
            </a:p>
            <a:p>
              <a:pPr eaLnBrk="1" hangingPunct="1">
                <a:spcBef>
                  <a:spcPct val="0"/>
                </a:spcBef>
                <a:buFontTx/>
                <a:buNone/>
              </a:pPr>
              <a:r>
                <a:rPr kumimoji="0" lang="en-US" sz="2400" dirty="0">
                  <a:solidFill>
                    <a:srgbClr val="003300"/>
                  </a:solidFill>
                  <a:latin typeface="游ゴシック" panose="020B0400000000000000" pitchFamily="50" charset="-128"/>
                  <a:ea typeface="游ゴシック" panose="020B0400000000000000" pitchFamily="50" charset="-128"/>
                </a:rPr>
                <a:t>Shizuoka 27</a:t>
              </a:r>
            </a:p>
            <a:p>
              <a:pPr eaLnBrk="1" hangingPunct="1">
                <a:spcBef>
                  <a:spcPct val="0"/>
                </a:spcBef>
                <a:buFontTx/>
                <a:buNone/>
              </a:pPr>
              <a:r>
                <a:rPr kumimoji="0" lang="en-US" sz="2400" dirty="0">
                  <a:solidFill>
                    <a:srgbClr val="003300"/>
                  </a:solidFill>
                  <a:latin typeface="游ゴシック" panose="020B0400000000000000" pitchFamily="50" charset="-128"/>
                  <a:ea typeface="游ゴシック" panose="020B0400000000000000" pitchFamily="50" charset="-128"/>
                </a:rPr>
                <a:t>Kyoto 25</a:t>
              </a:r>
            </a:p>
            <a:p>
              <a:pPr eaLnBrk="1" hangingPunct="1">
                <a:spcBef>
                  <a:spcPct val="0"/>
                </a:spcBef>
                <a:buFontTx/>
                <a:buNone/>
              </a:pPr>
              <a:r>
                <a:rPr kumimoji="0" lang="en-US" sz="2400" dirty="0">
                  <a:solidFill>
                    <a:srgbClr val="003300"/>
                  </a:solidFill>
                  <a:latin typeface="游ゴシック" panose="020B0400000000000000" pitchFamily="50" charset="-128"/>
                  <a:ea typeface="游ゴシック" panose="020B0400000000000000" pitchFamily="50" charset="-128"/>
                </a:rPr>
                <a:t>Saitama 23</a:t>
              </a:r>
            </a:p>
            <a:p>
              <a:pPr eaLnBrk="1" hangingPunct="1">
                <a:spcBef>
                  <a:spcPct val="0"/>
                </a:spcBef>
                <a:buFontTx/>
                <a:buNone/>
              </a:pPr>
              <a:r>
                <a:rPr kumimoji="0" lang="en-US" sz="2400" dirty="0">
                  <a:solidFill>
                    <a:srgbClr val="003300"/>
                  </a:solidFill>
                  <a:latin typeface="游ゴシック" panose="020B0400000000000000" pitchFamily="50" charset="-128"/>
                  <a:ea typeface="游ゴシック" panose="020B0400000000000000" pitchFamily="50" charset="-128"/>
                </a:rPr>
                <a:t>Chiba 21</a:t>
              </a:r>
            </a:p>
            <a:p>
              <a:pPr eaLnBrk="1" hangingPunct="1">
                <a:spcBef>
                  <a:spcPct val="0"/>
                </a:spcBef>
                <a:buFontTx/>
                <a:buNone/>
              </a:pPr>
              <a:r>
                <a:rPr kumimoji="0" lang="en-US" sz="2400" dirty="0">
                  <a:solidFill>
                    <a:srgbClr val="003300"/>
                  </a:solidFill>
                  <a:latin typeface="游ゴシック" panose="020B0400000000000000" pitchFamily="50" charset="-128"/>
                  <a:ea typeface="游ゴシック" panose="020B0400000000000000" pitchFamily="50" charset="-128"/>
                </a:rPr>
                <a:t>Ibaraki 16</a:t>
              </a:r>
            </a:p>
          </p:txBody>
        </p:sp>
        <p:sp>
          <p:nvSpPr>
            <p:cNvPr id="25" name="Rectangle 6"/>
            <p:cNvSpPr>
              <a:spLocks noChangeArrowheads="1"/>
            </p:cNvSpPr>
            <p:nvPr/>
          </p:nvSpPr>
          <p:spPr bwMode="auto">
            <a:xfrm>
              <a:off x="629" y="1076"/>
              <a:ext cx="154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sz="1800" dirty="0">
                  <a:solidFill>
                    <a:srgbClr val="003300"/>
                  </a:solidFill>
                  <a:latin typeface="游ゴシック" panose="020B0400000000000000" pitchFamily="50" charset="-128"/>
                  <a:ea typeface="游ゴシック" panose="020B0400000000000000" pitchFamily="50" charset="-128"/>
                </a:rPr>
                <a:t>Ranking of </a:t>
              </a:r>
              <a:r>
                <a:rPr lang="en-US" sz="1800" dirty="0" err="1">
                  <a:solidFill>
                    <a:srgbClr val="003300"/>
                  </a:solidFill>
                  <a:latin typeface="游ゴシック" panose="020B0400000000000000" pitchFamily="50" charset="-128"/>
                  <a:ea typeface="游ゴシック" panose="020B0400000000000000" pitchFamily="50" charset="-128"/>
                </a:rPr>
                <a:t>prefecutures</a:t>
              </a:r>
              <a:r>
                <a:rPr lang="en-US" sz="1800" dirty="0">
                  <a:solidFill>
                    <a:srgbClr val="003300"/>
                  </a:solidFill>
                  <a:latin typeface="游ゴシック" panose="020B0400000000000000" pitchFamily="50" charset="-128"/>
                  <a:ea typeface="游ゴシック" panose="020B0400000000000000" pitchFamily="50" charset="-128"/>
                </a:rPr>
                <a:t> </a:t>
              </a:r>
              <a:br>
                <a:rPr lang="en-US" sz="1800" dirty="0">
                  <a:solidFill>
                    <a:srgbClr val="003300"/>
                  </a:solidFill>
                  <a:latin typeface="游ゴシック" panose="020B0400000000000000" pitchFamily="50" charset="-128"/>
                  <a:ea typeface="游ゴシック" panose="020B0400000000000000" pitchFamily="50" charset="-128"/>
                </a:rPr>
              </a:br>
              <a:r>
                <a:rPr lang="en-US" sz="1800" dirty="0">
                  <a:solidFill>
                    <a:srgbClr val="003300"/>
                  </a:solidFill>
                  <a:latin typeface="游ゴシック" panose="020B0400000000000000" pitchFamily="50" charset="-128"/>
                  <a:ea typeface="游ゴシック" panose="020B0400000000000000" pitchFamily="50" charset="-128"/>
                </a:rPr>
                <a:t>where students come from</a:t>
              </a:r>
            </a:p>
            <a:p>
              <a:pPr algn="ctr" eaLnBrk="1" hangingPunct="1">
                <a:spcBef>
                  <a:spcPct val="0"/>
                </a:spcBef>
                <a:buFontTx/>
                <a:buNone/>
              </a:pPr>
              <a:r>
                <a:rPr lang="en-US" sz="1800" dirty="0">
                  <a:solidFill>
                    <a:srgbClr val="003300"/>
                  </a:solidFill>
                  <a:latin typeface="游ゴシック" panose="020B0400000000000000" pitchFamily="50" charset="-128"/>
                  <a:ea typeface="游ゴシック" panose="020B0400000000000000" pitchFamily="50" charset="-128"/>
                </a:rPr>
                <a:t>(Outside Hokkaido)</a:t>
              </a:r>
            </a:p>
          </p:txBody>
        </p:sp>
        <p:sp>
          <p:nvSpPr>
            <p:cNvPr id="26" name="Rectangle 5"/>
            <p:cNvSpPr>
              <a:spLocks noChangeArrowheads="1"/>
            </p:cNvSpPr>
            <p:nvPr/>
          </p:nvSpPr>
          <p:spPr bwMode="auto">
            <a:xfrm rot="5400000">
              <a:off x="1414" y="3703"/>
              <a:ext cx="28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kumimoji="0" lang="en-US" sz="2400" dirty="0">
                  <a:solidFill>
                    <a:srgbClr val="003300"/>
                  </a:solidFill>
                  <a:latin typeface="游ゴシック" panose="020B0400000000000000" pitchFamily="50" charset="-128"/>
                  <a:ea typeface="游ゴシック" panose="020B0400000000000000" pitchFamily="50" charset="-128"/>
                </a:rPr>
                <a:t>...</a:t>
              </a:r>
            </a:p>
          </p:txBody>
        </p:sp>
      </p:grpSp>
      <p:sp>
        <p:nvSpPr>
          <p:cNvPr id="3" name="テキスト ボックス 2">
            <a:extLst>
              <a:ext uri="{FF2B5EF4-FFF2-40B4-BE49-F238E27FC236}">
                <a16:creationId xmlns:a16="http://schemas.microsoft.com/office/drawing/2014/main" id="{039D24B9-E75A-40A5-BA58-7BAEE50BE303}"/>
              </a:ext>
            </a:extLst>
          </p:cNvPr>
          <p:cNvSpPr txBox="1"/>
          <p:nvPr/>
        </p:nvSpPr>
        <p:spPr>
          <a:xfrm>
            <a:off x="512208" y="4940908"/>
            <a:ext cx="4870171" cy="646331"/>
          </a:xfrm>
          <a:prstGeom prst="rect">
            <a:avLst/>
          </a:prstGeom>
          <a:noFill/>
        </p:spPr>
        <p:txBody>
          <a:bodyPr wrap="square" rtlCol="0">
            <a:spAutoFit/>
          </a:bodyPr>
          <a:lstStyle/>
          <a:p>
            <a:pPr algn="ctr"/>
            <a:r>
              <a:rPr lang="en-US" dirty="0">
                <a:latin typeface="游ゴシック" panose="020B0400000000000000" pitchFamily="50" charset="-128"/>
                <a:ea typeface="游ゴシック" panose="020B0400000000000000" pitchFamily="50" charset="-128"/>
              </a:rPr>
              <a:t>Home regions of students in the school </a:t>
            </a:r>
          </a:p>
          <a:p>
            <a:pPr algn="ctr"/>
            <a:r>
              <a:rPr lang="en-US" dirty="0">
                <a:latin typeface="游ゴシック" panose="020B0400000000000000" pitchFamily="50" charset="-128"/>
                <a:ea typeface="游ゴシック" panose="020B0400000000000000" pitchFamily="50" charset="-128"/>
              </a:rPr>
              <a:t>(October 2019)</a:t>
            </a:r>
          </a:p>
        </p:txBody>
      </p:sp>
      <p:graphicFrame>
        <p:nvGraphicFramePr>
          <p:cNvPr id="17" name="グラフ 12">
            <a:extLst>
              <a:ext uri="{FF2B5EF4-FFF2-40B4-BE49-F238E27FC236}">
                <a16:creationId xmlns:a16="http://schemas.microsoft.com/office/drawing/2014/main" id="{D40569E0-6FA6-43AE-BDD9-05D17B109F6F}"/>
              </a:ext>
            </a:extLst>
          </p:cNvPr>
          <p:cNvGraphicFramePr>
            <a:graphicFrameLocks/>
          </p:cNvGraphicFramePr>
          <p:nvPr>
            <p:extLst>
              <p:ext uri="{D42A27DB-BD31-4B8C-83A1-F6EECF244321}">
                <p14:modId xmlns:p14="http://schemas.microsoft.com/office/powerpoint/2010/main" val="1007689337"/>
              </p:ext>
            </p:extLst>
          </p:nvPr>
        </p:nvGraphicFramePr>
        <p:xfrm>
          <a:off x="0" y="1098846"/>
          <a:ext cx="6032501" cy="3824288"/>
        </p:xfrm>
        <a:graphic>
          <a:graphicData uri="http://schemas.openxmlformats.org/presentationml/2006/ole">
            <mc:AlternateContent xmlns:mc="http://schemas.openxmlformats.org/markup-compatibility/2006">
              <mc:Choice xmlns:v="urn:schemas-microsoft-com:vml" Requires="v">
                <p:oleObj name="Chart" r:id="rId3" imgW="6048459" imgH="3838695" progId="Excel.Chart.8">
                  <p:embed/>
                </p:oleObj>
              </mc:Choice>
              <mc:Fallback>
                <p:oleObj name="Chart" r:id="rId3" imgW="6048459" imgH="3838695" progId="Excel.Chart.8">
                  <p:embed/>
                  <p:pic>
                    <p:nvPicPr>
                      <p:cNvPr id="15" name="グラフ 12"/>
                      <p:cNvPicPr>
                        <a:picLocks noChangeArrowheads="1"/>
                      </p:cNvPicPr>
                      <p:nvPr/>
                    </p:nvPicPr>
                    <p:blipFill>
                      <a:blip r:embed="rId4"/>
                      <a:srcRect/>
                      <a:stretch>
                        <a:fillRect/>
                      </a:stretch>
                    </p:blipFill>
                    <p:spPr bwMode="auto">
                      <a:xfrm>
                        <a:off x="0" y="1098846"/>
                        <a:ext cx="6032501" cy="382428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305889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4"/>
          <p:cNvSpPr>
            <a:spLocks/>
          </p:cNvSpPr>
          <p:nvPr/>
        </p:nvSpPr>
        <p:spPr bwMode="auto">
          <a:xfrm>
            <a:off x="399187" y="1595811"/>
            <a:ext cx="2301875" cy="1113109"/>
          </a:xfrm>
          <a:prstGeom prst="flowChartProcess">
            <a:avLst/>
          </a:prstGeom>
          <a:solidFill>
            <a:srgbClr val="23651C"/>
          </a:solidFill>
          <a:ln>
            <a:noFill/>
          </a:ln>
        </p:spPr>
        <p:style>
          <a:lnRef idx="0">
            <a:scrgbClr r="0" g="0" b="0"/>
          </a:lnRef>
          <a:fillRef idx="0">
            <a:scrgbClr r="0" g="0" b="0"/>
          </a:fillRef>
          <a:effectRef idx="0">
            <a:scrgbClr r="0" g="0" b="0"/>
          </a:effectRef>
          <a:fontRef idx="minor">
            <a:schemeClr val="lt1"/>
          </a:fontRef>
        </p:style>
        <p:txBody>
          <a:bodyPr lIns="0" tIns="0" rIns="28570" bIns="0" anchor="ctr">
            <a:noAutofit/>
          </a:bodyPr>
          <a:lstStyle>
            <a:lvl1pPr marL="25400">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marL="2540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sym typeface="ＭＳ Ｐゴシック" panose="020B0600070205080204" pitchFamily="50" charset="-128"/>
              </a:rPr>
              <a:t>University-wide common education</a:t>
            </a:r>
          </a:p>
        </p:txBody>
      </p:sp>
      <p:sp>
        <p:nvSpPr>
          <p:cNvPr id="20486" name="Rectangle 5"/>
          <p:cNvSpPr>
            <a:spLocks/>
          </p:cNvSpPr>
          <p:nvPr/>
        </p:nvSpPr>
        <p:spPr bwMode="auto">
          <a:xfrm>
            <a:off x="2909012" y="1234867"/>
            <a:ext cx="5950449" cy="60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8570" bIns="0"/>
          <a:lstStyle>
            <a:lvl1pPr marL="25400">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marL="25400" marR="0" lvl="0" indent="0" algn="ctr" defTabSz="914400" rtl="0" eaLnBrk="1" fontAlgn="base" latinLnBrk="0" hangingPunct="1">
              <a:lnSpc>
                <a:spcPct val="80000"/>
              </a:lnSpc>
              <a:spcBef>
                <a:spcPts val="850"/>
              </a:spcBef>
              <a:spcAft>
                <a:spcPct val="0"/>
              </a:spcAft>
              <a:buClrTx/>
              <a:buSzTx/>
              <a:buFontTx/>
              <a:buNone/>
              <a:tabLst/>
              <a:defRPr/>
            </a:pPr>
            <a:r>
              <a:rPr kumimoji="0" lang="en-US" sz="2000" b="0" i="0" u="sng" strike="noStrike" cap="none"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mn-cs"/>
                <a:sym typeface="ヒラギノ丸ゴ Pro W4"/>
              </a:rPr>
              <a:t>Acquire specialist knowledge needed for research</a:t>
            </a:r>
          </a:p>
        </p:txBody>
      </p:sp>
      <p:sp>
        <p:nvSpPr>
          <p:cNvPr id="20487" name="Rectangle 6"/>
          <p:cNvSpPr>
            <a:spLocks/>
          </p:cNvSpPr>
          <p:nvPr/>
        </p:nvSpPr>
        <p:spPr bwMode="auto">
          <a:xfrm>
            <a:off x="5787374" y="1581618"/>
            <a:ext cx="3168352" cy="1122249"/>
          </a:xfrm>
          <a:custGeom>
            <a:avLst/>
            <a:gdLst>
              <a:gd name="connsiteX0" fmla="*/ 0 w 1973263"/>
              <a:gd name="connsiteY0" fmla="*/ 0 h 1103199"/>
              <a:gd name="connsiteX1" fmla="*/ 1973263 w 1973263"/>
              <a:gd name="connsiteY1" fmla="*/ 0 h 1103199"/>
              <a:gd name="connsiteX2" fmla="*/ 1973263 w 1973263"/>
              <a:gd name="connsiteY2" fmla="*/ 1103199 h 1103199"/>
              <a:gd name="connsiteX3" fmla="*/ 0 w 1973263"/>
              <a:gd name="connsiteY3" fmla="*/ 1103199 h 1103199"/>
              <a:gd name="connsiteX4" fmla="*/ 0 w 1973263"/>
              <a:gd name="connsiteY4" fmla="*/ 0 h 1103199"/>
              <a:gd name="connsiteX0" fmla="*/ 0 w 3287713"/>
              <a:gd name="connsiteY0" fmla="*/ 9525 h 1103199"/>
              <a:gd name="connsiteX1" fmla="*/ 3287713 w 3287713"/>
              <a:gd name="connsiteY1" fmla="*/ 0 h 1103199"/>
              <a:gd name="connsiteX2" fmla="*/ 3287713 w 3287713"/>
              <a:gd name="connsiteY2" fmla="*/ 1103199 h 1103199"/>
              <a:gd name="connsiteX3" fmla="*/ 1314450 w 3287713"/>
              <a:gd name="connsiteY3" fmla="*/ 1103199 h 1103199"/>
              <a:gd name="connsiteX4" fmla="*/ 0 w 3287713"/>
              <a:gd name="connsiteY4" fmla="*/ 9525 h 1103199"/>
              <a:gd name="connsiteX0" fmla="*/ 0 w 3287713"/>
              <a:gd name="connsiteY0" fmla="*/ 9525 h 1112724"/>
              <a:gd name="connsiteX1" fmla="*/ 3287713 w 3287713"/>
              <a:gd name="connsiteY1" fmla="*/ 0 h 1112724"/>
              <a:gd name="connsiteX2" fmla="*/ 3287713 w 3287713"/>
              <a:gd name="connsiteY2" fmla="*/ 1103199 h 1112724"/>
              <a:gd name="connsiteX3" fmla="*/ 593131 w 3287713"/>
              <a:gd name="connsiteY3" fmla="*/ 1112724 h 1112724"/>
              <a:gd name="connsiteX4" fmla="*/ 0 w 3287713"/>
              <a:gd name="connsiteY4" fmla="*/ 9525 h 1112724"/>
              <a:gd name="connsiteX0" fmla="*/ 0 w 3287713"/>
              <a:gd name="connsiteY0" fmla="*/ 9525 h 1112724"/>
              <a:gd name="connsiteX1" fmla="*/ 3287713 w 3287713"/>
              <a:gd name="connsiteY1" fmla="*/ 0 h 1112724"/>
              <a:gd name="connsiteX2" fmla="*/ 3287713 w 3287713"/>
              <a:gd name="connsiteY2" fmla="*/ 1103199 h 1112724"/>
              <a:gd name="connsiteX3" fmla="*/ 622782 w 3287713"/>
              <a:gd name="connsiteY3" fmla="*/ 1112724 h 1112724"/>
              <a:gd name="connsiteX4" fmla="*/ 0 w 3287713"/>
              <a:gd name="connsiteY4" fmla="*/ 9525 h 1112724"/>
              <a:gd name="connsiteX0" fmla="*/ 0 w 3287713"/>
              <a:gd name="connsiteY0" fmla="*/ 9525 h 1131774"/>
              <a:gd name="connsiteX1" fmla="*/ 3287713 w 3287713"/>
              <a:gd name="connsiteY1" fmla="*/ 0 h 1131774"/>
              <a:gd name="connsiteX2" fmla="*/ 3287713 w 3287713"/>
              <a:gd name="connsiteY2" fmla="*/ 1103199 h 1131774"/>
              <a:gd name="connsiteX3" fmla="*/ 642550 w 3287713"/>
              <a:gd name="connsiteY3" fmla="*/ 1131774 h 1131774"/>
              <a:gd name="connsiteX4" fmla="*/ 0 w 3287713"/>
              <a:gd name="connsiteY4" fmla="*/ 9525 h 1131774"/>
              <a:gd name="connsiteX0" fmla="*/ 0 w 3287713"/>
              <a:gd name="connsiteY0" fmla="*/ 9525 h 1122249"/>
              <a:gd name="connsiteX1" fmla="*/ 3287713 w 3287713"/>
              <a:gd name="connsiteY1" fmla="*/ 0 h 1122249"/>
              <a:gd name="connsiteX2" fmla="*/ 3287713 w 3287713"/>
              <a:gd name="connsiteY2" fmla="*/ 1103199 h 1122249"/>
              <a:gd name="connsiteX3" fmla="*/ 642550 w 3287713"/>
              <a:gd name="connsiteY3" fmla="*/ 1122249 h 1122249"/>
              <a:gd name="connsiteX4" fmla="*/ 0 w 3287713"/>
              <a:gd name="connsiteY4" fmla="*/ 9525 h 1122249"/>
              <a:gd name="connsiteX0" fmla="*/ 0 w 3287713"/>
              <a:gd name="connsiteY0" fmla="*/ 9525 h 1122249"/>
              <a:gd name="connsiteX1" fmla="*/ 3287713 w 3287713"/>
              <a:gd name="connsiteY1" fmla="*/ 0 h 1122249"/>
              <a:gd name="connsiteX2" fmla="*/ 3287713 w 3287713"/>
              <a:gd name="connsiteY2" fmla="*/ 1103199 h 1122249"/>
              <a:gd name="connsiteX3" fmla="*/ 642550 w 3287713"/>
              <a:gd name="connsiteY3" fmla="*/ 1122249 h 1122249"/>
              <a:gd name="connsiteX4" fmla="*/ 0 w 3287713"/>
              <a:gd name="connsiteY4" fmla="*/ 9525 h 112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7713" h="1122249">
                <a:moveTo>
                  <a:pt x="0" y="9525"/>
                </a:moveTo>
                <a:lnTo>
                  <a:pt x="3287713" y="0"/>
                </a:lnTo>
                <a:lnTo>
                  <a:pt x="3287713" y="1103199"/>
                </a:lnTo>
                <a:lnTo>
                  <a:pt x="642550" y="1122249"/>
                </a:lnTo>
                <a:lnTo>
                  <a:pt x="0" y="9525"/>
                </a:lnTo>
                <a:close/>
              </a:path>
            </a:pathLst>
          </a:custGeom>
          <a:solidFill>
            <a:srgbClr val="A50021"/>
          </a:solidFill>
          <a:ln>
            <a:noFill/>
          </a:ln>
        </p:spPr>
        <p:style>
          <a:lnRef idx="0">
            <a:scrgbClr r="0" g="0" b="0"/>
          </a:lnRef>
          <a:fillRef idx="0">
            <a:scrgbClr r="0" g="0" b="0"/>
          </a:fillRef>
          <a:effectRef idx="0">
            <a:scrgbClr r="0" g="0" b="0"/>
          </a:effectRef>
          <a:fontRef idx="minor">
            <a:schemeClr val="lt1"/>
          </a:fontRef>
        </p:style>
        <p:txBody>
          <a:bodyPr lIns="0" tIns="0" rIns="28570" bIns="0" anchor="ctr">
            <a:noAutofit/>
          </a:bodyPr>
          <a:lstStyle/>
          <a:p>
            <a:pPr marL="2540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cap="none"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sym typeface="ＭＳ Ｐゴシック" panose="020B0600070205080204" pitchFamily="50" charset="-128"/>
              </a:rPr>
              <a:t>Senior thesis</a:t>
            </a:r>
          </a:p>
        </p:txBody>
      </p:sp>
      <p:sp>
        <p:nvSpPr>
          <p:cNvPr id="20494" name="Rectangle 13"/>
          <p:cNvSpPr>
            <a:spLocks/>
          </p:cNvSpPr>
          <p:nvPr/>
        </p:nvSpPr>
        <p:spPr bwMode="auto">
          <a:xfrm>
            <a:off x="2743925" y="1591520"/>
            <a:ext cx="3620508" cy="1107874"/>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384"/>
              <a:gd name="connsiteY0" fmla="*/ 0 h 10000"/>
              <a:gd name="connsiteX1" fmla="*/ 10000 w 10384"/>
              <a:gd name="connsiteY1" fmla="*/ 0 h 10000"/>
              <a:gd name="connsiteX2" fmla="*/ 10384 w 10384"/>
              <a:gd name="connsiteY2" fmla="*/ 10000 h 10000"/>
              <a:gd name="connsiteX3" fmla="*/ 0 w 10384"/>
              <a:gd name="connsiteY3" fmla="*/ 10000 h 10000"/>
              <a:gd name="connsiteX4" fmla="*/ 0 w 10384"/>
              <a:gd name="connsiteY4" fmla="*/ 0 h 10000"/>
              <a:gd name="connsiteX0" fmla="*/ 0 w 10384"/>
              <a:gd name="connsiteY0" fmla="*/ 86 h 10086"/>
              <a:gd name="connsiteX1" fmla="*/ 8627 w 10384"/>
              <a:gd name="connsiteY1" fmla="*/ 0 h 10086"/>
              <a:gd name="connsiteX2" fmla="*/ 10384 w 10384"/>
              <a:gd name="connsiteY2" fmla="*/ 10086 h 10086"/>
              <a:gd name="connsiteX3" fmla="*/ 0 w 10384"/>
              <a:gd name="connsiteY3" fmla="*/ 10086 h 10086"/>
              <a:gd name="connsiteX4" fmla="*/ 0 w 10384"/>
              <a:gd name="connsiteY4" fmla="*/ 86 h 10086"/>
              <a:gd name="connsiteX0" fmla="*/ 0 w 10384"/>
              <a:gd name="connsiteY0" fmla="*/ 0 h 10000"/>
              <a:gd name="connsiteX1" fmla="*/ 8545 w 10384"/>
              <a:gd name="connsiteY1" fmla="*/ 0 h 10000"/>
              <a:gd name="connsiteX2" fmla="*/ 10384 w 10384"/>
              <a:gd name="connsiteY2" fmla="*/ 10000 h 10000"/>
              <a:gd name="connsiteX3" fmla="*/ 0 w 10384"/>
              <a:gd name="connsiteY3" fmla="*/ 10000 h 10000"/>
              <a:gd name="connsiteX4" fmla="*/ 0 w 10384"/>
              <a:gd name="connsiteY4" fmla="*/ 0 h 10000"/>
              <a:gd name="connsiteX0" fmla="*/ 0 w 10384"/>
              <a:gd name="connsiteY0" fmla="*/ 0 h 10000"/>
              <a:gd name="connsiteX1" fmla="*/ 8600 w 10384"/>
              <a:gd name="connsiteY1" fmla="*/ 0 h 10000"/>
              <a:gd name="connsiteX2" fmla="*/ 10384 w 10384"/>
              <a:gd name="connsiteY2" fmla="*/ 10000 h 10000"/>
              <a:gd name="connsiteX3" fmla="*/ 0 w 10384"/>
              <a:gd name="connsiteY3" fmla="*/ 10000 h 10000"/>
              <a:gd name="connsiteX4" fmla="*/ 0 w 1038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4" h="10000">
                <a:moveTo>
                  <a:pt x="0" y="0"/>
                </a:moveTo>
                <a:lnTo>
                  <a:pt x="8600" y="0"/>
                </a:lnTo>
                <a:lnTo>
                  <a:pt x="10384" y="10000"/>
                </a:lnTo>
                <a:lnTo>
                  <a:pt x="0" y="10000"/>
                </a:lnTo>
                <a:lnTo>
                  <a:pt x="0" y="0"/>
                </a:lnTo>
                <a:close/>
              </a:path>
            </a:pathLst>
          </a:custGeom>
          <a:solidFill>
            <a:srgbClr val="002060"/>
          </a:solidFill>
          <a:ln>
            <a:noFill/>
          </a:ln>
        </p:spPr>
        <p:style>
          <a:lnRef idx="0">
            <a:scrgbClr r="0" g="0" b="0"/>
          </a:lnRef>
          <a:fillRef idx="0">
            <a:scrgbClr r="0" g="0" b="0"/>
          </a:fillRef>
          <a:effectRef idx="0">
            <a:scrgbClr r="0" g="0" b="0"/>
          </a:effectRef>
          <a:fontRef idx="minor">
            <a:schemeClr val="lt1"/>
          </a:fontRef>
        </p:style>
        <p:txBody>
          <a:bodyPr lIns="0" tIns="0" rIns="28570" bIns="0" anchor="ctr">
            <a:noAutofit/>
          </a:bodyPr>
          <a:lstStyle/>
          <a:p>
            <a:pPr marL="2540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noProof="0" dirty="0">
                <a:ln>
                  <a:noFill/>
                </a:ln>
                <a:solidFill>
                  <a:prstClr val="white"/>
                </a:solidFill>
                <a:uLnTx/>
                <a:uFillTx/>
                <a:latin typeface="游ゴシック" panose="020B0400000000000000" pitchFamily="50" charset="-128"/>
                <a:ea typeface="游ゴシック" panose="020B0400000000000000" pitchFamily="50" charset="-128"/>
                <a:cs typeface="+mn-cs"/>
                <a:sym typeface="ＭＳ Ｐゴシック" panose="020B0600070205080204" pitchFamily="50" charset="-128"/>
              </a:rPr>
              <a:t> </a:t>
            </a:r>
            <a:r>
              <a:rPr kumimoji="0" lang="en-US" sz="1600" b="1" i="0" u="none" strike="noStrike" cap="none"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sym typeface="ＭＳ Ｐゴシック" panose="020B0600070205080204" pitchFamily="50" charset="-128"/>
              </a:rPr>
              <a:t>Specialist education in the School</a:t>
            </a:r>
          </a:p>
        </p:txBody>
      </p:sp>
      <p:sp>
        <p:nvSpPr>
          <p:cNvPr id="20495" name="Rectangle 14"/>
          <p:cNvSpPr>
            <a:spLocks/>
          </p:cNvSpPr>
          <p:nvPr/>
        </p:nvSpPr>
        <p:spPr bwMode="auto">
          <a:xfrm>
            <a:off x="213451" y="1024632"/>
            <a:ext cx="2606090" cy="61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8570" bIns="0"/>
          <a:lstStyle>
            <a:lvl1pPr marL="25400">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marL="25400" marR="0" lvl="0" indent="0" algn="ctr" defTabSz="914400" rtl="0" eaLnBrk="1" fontAlgn="base" latinLnBrk="0" hangingPunct="1">
              <a:lnSpc>
                <a:spcPct val="80000"/>
              </a:lnSpc>
              <a:spcBef>
                <a:spcPts val="850"/>
              </a:spcBef>
              <a:spcAft>
                <a:spcPct val="0"/>
              </a:spcAft>
              <a:buClrTx/>
              <a:buSzTx/>
              <a:buFontTx/>
              <a:buNone/>
              <a:tabLst/>
              <a:defRPr/>
            </a:pPr>
            <a:r>
              <a:rPr kumimoji="0" lang="en-US" sz="2000" b="0" i="0" u="sng" strike="noStrike" cap="none"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mn-cs"/>
                <a:sym typeface="ヒラギノ丸ゴ Pro W4"/>
              </a:rPr>
              <a:t>Acquiring broad-based knowledge</a:t>
            </a:r>
          </a:p>
        </p:txBody>
      </p:sp>
      <p:sp>
        <p:nvSpPr>
          <p:cNvPr id="3" name="タイトル 2">
            <a:extLst>
              <a:ext uri="{FF2B5EF4-FFF2-40B4-BE49-F238E27FC236}">
                <a16:creationId xmlns:a16="http://schemas.microsoft.com/office/drawing/2014/main" id="{50C3E3B9-ABFA-4EB2-8361-DE8341A20913}"/>
              </a:ext>
            </a:extLst>
          </p:cNvPr>
          <p:cNvSpPr>
            <a:spLocks noGrp="1"/>
          </p:cNvSpPr>
          <p:nvPr>
            <p:ph type="title"/>
          </p:nvPr>
        </p:nvSpPr>
        <p:spPr/>
        <p:txBody>
          <a:bodyPr/>
          <a:lstStyle/>
          <a:p>
            <a:pPr rtl="0" eaLnBrk="1" fontAlgn="base" latinLnBrk="0" hangingPunct="1"/>
            <a:r>
              <a:rPr kumimoji="1" lang="en-US" b="1" i="0" baseline="0" dirty="0">
                <a:ln>
                  <a:noFill/>
                </a:ln>
                <a:solidFill>
                  <a:srgbClr val="FFFFFF"/>
                </a:solidFill>
                <a:ea typeface="游ゴシック" panose="020B0400000000000000" pitchFamily="50" charset="-128"/>
                <a:cs typeface="+mn-cs"/>
              </a:rPr>
              <a:t>Education program</a:t>
            </a:r>
          </a:p>
        </p:txBody>
      </p:sp>
      <p:sp>
        <p:nvSpPr>
          <p:cNvPr id="32" name="Rectangle 3"/>
          <p:cNvSpPr>
            <a:spLocks/>
          </p:cNvSpPr>
          <p:nvPr/>
        </p:nvSpPr>
        <p:spPr bwMode="auto">
          <a:xfrm>
            <a:off x="-180528" y="2780928"/>
            <a:ext cx="88614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lIns="0" tIns="0" rIns="28570" bIns="0"/>
          <a:lstStyle>
            <a:lvl1pPr marL="25400">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marL="2540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cap="none"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mn-cs"/>
                <a:sym typeface="ヒラギノ丸ゴ ProN W4"/>
              </a:rPr>
              <a:t>　　　 　　　 　</a:t>
            </a:r>
          </a:p>
        </p:txBody>
      </p:sp>
      <p:sp>
        <p:nvSpPr>
          <p:cNvPr id="33" name="Rectangle 9"/>
          <p:cNvSpPr>
            <a:spLocks/>
          </p:cNvSpPr>
          <p:nvPr/>
        </p:nvSpPr>
        <p:spPr bwMode="auto">
          <a:xfrm>
            <a:off x="2837225" y="3295523"/>
            <a:ext cx="26098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lIns="0" tIns="0" rIns="28570" bIns="0">
            <a:spAutoFit/>
          </a:bodyPr>
          <a:lstStyle>
            <a:lvl1pPr marL="25400">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marL="2540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mn-cs"/>
                <a:sym typeface="ヒラギノ丸ゴ Pro W4"/>
              </a:rPr>
              <a:t>School of Agriculture</a:t>
            </a:r>
          </a:p>
          <a:p>
            <a:pPr marL="2540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mn-cs"/>
                <a:sym typeface="ヒラギノ丸ゴ Pro W4"/>
              </a:rPr>
              <a:t>/ departments</a:t>
            </a:r>
          </a:p>
        </p:txBody>
      </p:sp>
      <p:sp>
        <p:nvSpPr>
          <p:cNvPr id="34" name="Rectangle 10"/>
          <p:cNvSpPr>
            <a:spLocks/>
          </p:cNvSpPr>
          <p:nvPr/>
        </p:nvSpPr>
        <p:spPr bwMode="auto">
          <a:xfrm>
            <a:off x="6236585" y="3391327"/>
            <a:ext cx="629976" cy="256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28570" bIns="0" anchor="ctr">
            <a:spAutoFit/>
          </a:bodyPr>
          <a:lstStyle>
            <a:lvl1pPr marL="25400">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marL="25400" marR="0" lvl="0" indent="0" algn="ctr" defTabSz="914400" rtl="0" eaLnBrk="1" fontAlgn="base" latinLnBrk="0" hangingPunct="1">
              <a:lnSpc>
                <a:spcPct val="80000"/>
              </a:lnSpc>
              <a:spcBef>
                <a:spcPts val="700"/>
              </a:spcBef>
              <a:spcAft>
                <a:spcPct val="0"/>
              </a:spcAft>
              <a:buClrTx/>
              <a:buSzTx/>
              <a:buFontTx/>
              <a:buNone/>
              <a:tabLst/>
              <a:defRPr/>
            </a:pPr>
            <a:r>
              <a:rPr kumimoji="0" lang="en-US" sz="2000" b="0" i="0" u="none" strike="noStrike" cap="none"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mn-cs"/>
                <a:sym typeface="ヒラギノ丸ゴ Pro W4"/>
              </a:rPr>
              <a:t>Labs</a:t>
            </a:r>
          </a:p>
        </p:txBody>
      </p:sp>
      <p:sp>
        <p:nvSpPr>
          <p:cNvPr id="35" name="Line 11"/>
          <p:cNvSpPr>
            <a:spLocks noChangeShapeType="1"/>
          </p:cNvSpPr>
          <p:nvPr/>
        </p:nvSpPr>
        <p:spPr bwMode="auto">
          <a:xfrm rot="10800000">
            <a:off x="5418099" y="3519791"/>
            <a:ext cx="493712" cy="0"/>
          </a:xfrm>
          <a:prstGeom prst="line">
            <a:avLst/>
          </a:prstGeom>
          <a:noFill/>
          <a:ln w="76200">
            <a:solidFill>
              <a:srgbClr val="002060"/>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endParaRPr>
          </a:p>
        </p:txBody>
      </p:sp>
      <p:sp>
        <p:nvSpPr>
          <p:cNvPr id="36" name="Line 12"/>
          <p:cNvSpPr>
            <a:spLocks noChangeShapeType="1"/>
          </p:cNvSpPr>
          <p:nvPr/>
        </p:nvSpPr>
        <p:spPr bwMode="auto">
          <a:xfrm rot="10800000">
            <a:off x="6948264" y="3519791"/>
            <a:ext cx="729963" cy="0"/>
          </a:xfrm>
          <a:prstGeom prst="line">
            <a:avLst/>
          </a:prstGeom>
          <a:noFill/>
          <a:ln w="76200">
            <a:solidFill>
              <a:srgbClr val="002060"/>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endParaRPr>
          </a:p>
        </p:txBody>
      </p:sp>
      <p:sp>
        <p:nvSpPr>
          <p:cNvPr id="37" name="Text Box 17"/>
          <p:cNvSpPr txBox="1">
            <a:spLocks noChangeArrowheads="1"/>
          </p:cNvSpPr>
          <p:nvPr/>
        </p:nvSpPr>
        <p:spPr bwMode="auto">
          <a:xfrm>
            <a:off x="6236585" y="3751008"/>
            <a:ext cx="3141921" cy="1608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28570" bIns="0" anchor="ctr"/>
          <a:lstStyle>
            <a:lvl1pPr marL="25400">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marL="25400" marR="0" lvl="0" indent="0" algn="l" defTabSz="914400" rtl="0" eaLnBrk="1" fontAlgn="base" latinLnBrk="0" hangingPunct="1">
              <a:lnSpc>
                <a:spcPct val="80000"/>
              </a:lnSpc>
              <a:spcBef>
                <a:spcPts val="700"/>
              </a:spcBef>
              <a:spcAft>
                <a:spcPct val="0"/>
              </a:spcAft>
              <a:buClrTx/>
              <a:buSzTx/>
              <a:buFontTx/>
              <a:buNone/>
              <a:tabLst/>
              <a:defRPr/>
            </a:pPr>
            <a:r>
              <a:rPr kumimoji="0" lang="en-US" sz="2000" b="0" i="0" u="none" strike="noStrike" cap="none" normalizeH="0" baseline="0" noProof="0" dirty="0">
                <a:ln>
                  <a:noFill/>
                </a:ln>
                <a:solidFill>
                  <a:srgbClr val="A50021"/>
                </a:solidFill>
                <a:uLnTx/>
                <a:uFillTx/>
                <a:latin typeface="游ゴシック" panose="020B0400000000000000" pitchFamily="50" charset="-128"/>
                <a:ea typeface="游ゴシック" panose="020B0400000000000000" pitchFamily="50" charset="-128"/>
                <a:cs typeface="+mn-cs"/>
                <a:sym typeface="ヒラギノ丸ゴ Pro W4"/>
              </a:rPr>
              <a:t>Decide on your lab</a:t>
            </a:r>
          </a:p>
          <a:p>
            <a:pPr marL="25400" marR="0" lvl="0" indent="0" algn="l" defTabSz="914400" rtl="0" eaLnBrk="1" fontAlgn="base" latinLnBrk="0" hangingPunct="1">
              <a:lnSpc>
                <a:spcPct val="80000"/>
              </a:lnSpc>
              <a:spcBef>
                <a:spcPts val="700"/>
              </a:spcBef>
              <a:spcAft>
                <a:spcPct val="0"/>
              </a:spcAft>
              <a:buClrTx/>
              <a:buSzTx/>
              <a:buFontTx/>
              <a:buNone/>
              <a:tabLst/>
              <a:defRPr/>
            </a:pPr>
            <a:r>
              <a:rPr kumimoji="0" lang="en-US" sz="2000" b="0" i="0" u="none" strike="noStrike" cap="none" normalizeH="0" baseline="0" noProof="0" dirty="0">
                <a:ln>
                  <a:noFill/>
                </a:ln>
                <a:solidFill>
                  <a:srgbClr val="A50021"/>
                </a:solidFill>
                <a:uLnTx/>
                <a:uFillTx/>
                <a:latin typeface="游ゴシック" panose="020B0400000000000000" pitchFamily="50" charset="-128"/>
                <a:ea typeface="游ゴシック" panose="020B0400000000000000" pitchFamily="50" charset="-128"/>
                <a:cs typeface="+mn-cs"/>
                <a:sym typeface="ヒラギノ丸ゴ Pro W4"/>
              </a:rPr>
              <a:t>in the first or second</a:t>
            </a:r>
          </a:p>
          <a:p>
            <a:pPr marL="25400" marR="0" lvl="0" indent="0" algn="l" defTabSz="914400" rtl="0" eaLnBrk="1" fontAlgn="base" latinLnBrk="0" hangingPunct="1">
              <a:lnSpc>
                <a:spcPct val="80000"/>
              </a:lnSpc>
              <a:spcBef>
                <a:spcPts val="700"/>
              </a:spcBef>
              <a:spcAft>
                <a:spcPct val="0"/>
              </a:spcAft>
              <a:buClrTx/>
              <a:buSzTx/>
              <a:buFontTx/>
              <a:buNone/>
              <a:tabLst/>
              <a:defRPr/>
            </a:pPr>
            <a:r>
              <a:rPr kumimoji="0" lang="en-US" sz="2000" b="0" i="0" u="none" strike="noStrike" cap="none" normalizeH="0" baseline="0" noProof="0" dirty="0">
                <a:ln>
                  <a:noFill/>
                </a:ln>
                <a:solidFill>
                  <a:srgbClr val="A50021"/>
                </a:solidFill>
                <a:uLnTx/>
                <a:uFillTx/>
                <a:latin typeface="游ゴシック" panose="020B0400000000000000" pitchFamily="50" charset="-128"/>
                <a:ea typeface="游ゴシック" panose="020B0400000000000000" pitchFamily="50" charset="-128"/>
                <a:cs typeface="+mn-cs"/>
                <a:sym typeface="ヒラギノ丸ゴ Pro W4"/>
              </a:rPr>
              <a:t>semester of the third year.</a:t>
            </a:r>
          </a:p>
        </p:txBody>
      </p:sp>
      <p:sp>
        <p:nvSpPr>
          <p:cNvPr id="38" name="Line 20"/>
          <p:cNvSpPr>
            <a:spLocks noChangeShapeType="1"/>
          </p:cNvSpPr>
          <p:nvPr/>
        </p:nvSpPr>
        <p:spPr bwMode="auto">
          <a:xfrm rot="10800000">
            <a:off x="2428775" y="3531072"/>
            <a:ext cx="492125" cy="0"/>
          </a:xfrm>
          <a:prstGeom prst="line">
            <a:avLst/>
          </a:prstGeom>
          <a:noFill/>
          <a:ln w="76200">
            <a:solidFill>
              <a:srgbClr val="002060"/>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endParaRPr>
          </a:p>
        </p:txBody>
      </p:sp>
      <p:sp>
        <p:nvSpPr>
          <p:cNvPr id="39" name="Text Box 23"/>
          <p:cNvSpPr txBox="1">
            <a:spLocks noChangeArrowheads="1"/>
          </p:cNvSpPr>
          <p:nvPr/>
        </p:nvSpPr>
        <p:spPr bwMode="auto">
          <a:xfrm>
            <a:off x="2963578" y="3772294"/>
            <a:ext cx="2398958" cy="1608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28570" bIns="0" anchor="ctr"/>
          <a:lstStyle>
            <a:lvl1pPr marL="25400">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marL="25400" marR="0" lvl="0" indent="0" algn="l" defTabSz="914400" rtl="0" eaLnBrk="1" fontAlgn="base" latinLnBrk="0" hangingPunct="1">
              <a:lnSpc>
                <a:spcPct val="80000"/>
              </a:lnSpc>
              <a:spcBef>
                <a:spcPts val="700"/>
              </a:spcBef>
              <a:spcAft>
                <a:spcPct val="0"/>
              </a:spcAft>
              <a:buClrTx/>
              <a:buSzTx/>
              <a:buFontTx/>
              <a:buNone/>
              <a:tabLst/>
              <a:defRPr/>
            </a:pPr>
            <a:r>
              <a:rPr kumimoji="0" lang="en-US" sz="2000" b="0" i="0" u="none" strike="noStrike" cap="none" normalizeH="0" baseline="0" noProof="0" dirty="0">
                <a:ln>
                  <a:noFill/>
                </a:ln>
                <a:solidFill>
                  <a:srgbClr val="A50021"/>
                </a:solidFill>
                <a:uLnTx/>
                <a:uFillTx/>
                <a:latin typeface="游ゴシック" panose="020B0400000000000000" pitchFamily="50" charset="-128"/>
                <a:ea typeface="游ゴシック" panose="020B0400000000000000" pitchFamily="50" charset="-128"/>
                <a:cs typeface="+mn-cs"/>
                <a:sym typeface="ヒラギノ丸ゴ Pro W4"/>
              </a:rPr>
              <a:t>Decide on your department</a:t>
            </a:r>
          </a:p>
          <a:p>
            <a:pPr marL="25400" marR="0" lvl="0" indent="0" algn="l" defTabSz="914400" rtl="0" eaLnBrk="1" fontAlgn="base" latinLnBrk="0" hangingPunct="1">
              <a:lnSpc>
                <a:spcPct val="80000"/>
              </a:lnSpc>
              <a:spcBef>
                <a:spcPts val="700"/>
              </a:spcBef>
              <a:spcAft>
                <a:spcPct val="0"/>
              </a:spcAft>
              <a:buClrTx/>
              <a:buSzTx/>
              <a:buFontTx/>
              <a:buNone/>
              <a:tabLst/>
              <a:defRPr/>
            </a:pPr>
            <a:r>
              <a:rPr kumimoji="0" lang="en-US" sz="2000" b="0" i="0" u="none" strike="noStrike" cap="none" normalizeH="0" baseline="0" noProof="0" dirty="0">
                <a:ln>
                  <a:noFill/>
                </a:ln>
                <a:solidFill>
                  <a:srgbClr val="A50021"/>
                </a:solidFill>
                <a:uLnTx/>
                <a:uFillTx/>
                <a:latin typeface="游ゴシック" panose="020B0400000000000000" pitchFamily="50" charset="-128"/>
                <a:ea typeface="游ゴシック" panose="020B0400000000000000" pitchFamily="50" charset="-128"/>
                <a:cs typeface="+mn-cs"/>
                <a:sym typeface="ヒラギノ丸ゴ Pro W4"/>
              </a:rPr>
              <a:t>by the end of the first year.</a:t>
            </a:r>
          </a:p>
        </p:txBody>
      </p:sp>
      <p:sp>
        <p:nvSpPr>
          <p:cNvPr id="40" name="Rectangle 10"/>
          <p:cNvSpPr>
            <a:spLocks/>
          </p:cNvSpPr>
          <p:nvPr/>
        </p:nvSpPr>
        <p:spPr bwMode="auto">
          <a:xfrm>
            <a:off x="7761799" y="3417040"/>
            <a:ext cx="1237513" cy="23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28570" bIns="0" anchor="ctr">
            <a:spAutoFit/>
          </a:bodyPr>
          <a:lstStyle>
            <a:lvl1pPr marL="25400">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marL="25400" marR="0" lvl="0" indent="0" algn="ctr" defTabSz="914400" rtl="0" eaLnBrk="1" fontAlgn="base" latinLnBrk="0" hangingPunct="1">
              <a:lnSpc>
                <a:spcPct val="80000"/>
              </a:lnSpc>
              <a:spcBef>
                <a:spcPts val="700"/>
              </a:spcBef>
              <a:spcAft>
                <a:spcPct val="0"/>
              </a:spcAft>
              <a:buClrTx/>
              <a:buSzTx/>
              <a:buFontTx/>
              <a:buNone/>
              <a:tabLst/>
              <a:defRPr/>
            </a:pPr>
            <a:r>
              <a:rPr kumimoji="0" lang="en-US" sz="1800" b="0" i="0" u="none" strike="noStrike" cap="none"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mn-cs"/>
                <a:sym typeface="ヒラギノ丸ゴ Pro W4"/>
              </a:rPr>
              <a:t>Graduation</a:t>
            </a:r>
          </a:p>
        </p:txBody>
      </p:sp>
      <p:sp>
        <p:nvSpPr>
          <p:cNvPr id="41" name="Rectangle 19"/>
          <p:cNvSpPr>
            <a:spLocks/>
          </p:cNvSpPr>
          <p:nvPr/>
        </p:nvSpPr>
        <p:spPr bwMode="auto">
          <a:xfrm>
            <a:off x="164814" y="3377184"/>
            <a:ext cx="21207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lIns="0" tIns="0" rIns="28570" bIns="0">
            <a:spAutoFit/>
          </a:bodyPr>
          <a:lstStyle>
            <a:lvl1pPr marL="25400">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marL="2540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mn-cs"/>
                <a:sym typeface="ヒラギノ丸ゴ Pro W4"/>
              </a:rPr>
              <a:t>Overall education</a:t>
            </a:r>
          </a:p>
        </p:txBody>
      </p:sp>
      <p:sp>
        <p:nvSpPr>
          <p:cNvPr id="7" name="正方形/長方形 6"/>
          <p:cNvSpPr/>
          <p:nvPr/>
        </p:nvSpPr>
        <p:spPr>
          <a:xfrm>
            <a:off x="2627784" y="2824606"/>
            <a:ext cx="1662635" cy="400110"/>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mn-cs"/>
                <a:sym typeface="ヒラギノ丸ゴ ProN W4"/>
              </a:rPr>
              <a:t>Sophomores</a:t>
            </a:r>
          </a:p>
        </p:txBody>
      </p:sp>
      <p:sp>
        <p:nvSpPr>
          <p:cNvPr id="8" name="正方形/長方形 7"/>
          <p:cNvSpPr/>
          <p:nvPr/>
        </p:nvSpPr>
        <p:spPr>
          <a:xfrm>
            <a:off x="4876042" y="2808934"/>
            <a:ext cx="1019830" cy="400110"/>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mn-cs"/>
                <a:sym typeface="ヒラギノ丸ゴ ProN W4"/>
              </a:rPr>
              <a:t>Juniors</a:t>
            </a:r>
          </a:p>
        </p:txBody>
      </p:sp>
      <p:sp>
        <p:nvSpPr>
          <p:cNvPr id="9" name="正方形/長方形 8"/>
          <p:cNvSpPr/>
          <p:nvPr/>
        </p:nvSpPr>
        <p:spPr>
          <a:xfrm>
            <a:off x="6481495" y="2837163"/>
            <a:ext cx="1071126" cy="400110"/>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mn-cs"/>
                <a:sym typeface="ヒラギノ丸ゴ ProN W4"/>
              </a:rPr>
              <a:t>Seniors</a:t>
            </a:r>
          </a:p>
        </p:txBody>
      </p:sp>
      <p:sp>
        <p:nvSpPr>
          <p:cNvPr id="10" name="正方形/長方形 9"/>
          <p:cNvSpPr/>
          <p:nvPr/>
        </p:nvSpPr>
        <p:spPr>
          <a:xfrm>
            <a:off x="364331" y="2808934"/>
            <a:ext cx="1367682" cy="400110"/>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mn-cs"/>
                <a:sym typeface="ヒラギノ丸ゴ ProN W4"/>
              </a:rPr>
              <a:t>Freshmen</a:t>
            </a:r>
          </a:p>
        </p:txBody>
      </p:sp>
    </p:spTree>
    <p:extLst>
      <p:ext uri="{BB962C8B-B14F-4D97-AF65-F5344CB8AC3E}">
        <p14:creationId xmlns:p14="http://schemas.microsoft.com/office/powerpoint/2010/main" val="3895577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G:\大学\正１\17-画像２\各地\01-農村景観と花\水田写真\IMGP0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8" y="612000"/>
            <a:ext cx="3600450" cy="2700338"/>
          </a:xfrm>
          <a:prstGeom prst="rect">
            <a:avLst/>
          </a:prstGeom>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G:\大学\正１\17-画像２\各地\01-北海道\タ行\滝川\DSCN0420.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00" y="3456000"/>
            <a:ext cx="3598862" cy="27000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G:\大学\正１\17-画像２\各地\01-北海道\ハ行\富良野・美瑛\05-07-24ファーム冨田\05-07-24ファーム冨田03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00" y="612000"/>
            <a:ext cx="3598863" cy="269875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a:xfrm>
            <a:off x="0" y="51345"/>
            <a:ext cx="8858250" cy="548680"/>
          </a:xfrm>
          <a:prstGeom prst="rect">
            <a:avLst/>
          </a:prstGeom>
        </p:spPr>
        <p:txBody>
          <a:bodyPr/>
          <a:lstStyle/>
          <a:p>
            <a:pPr algn="l" eaLnBrk="1" hangingPunct="1">
              <a:defRPr/>
            </a:pPr>
            <a:endParaRPr lang="ja-JP" altLang="en-US" sz="2400" b="1" dirty="0">
              <a:solidFill>
                <a:srgbClr val="F8F8F8"/>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6390" name="テキスト ボックス 1"/>
          <p:cNvSpPr txBox="1">
            <a:spLocks noChangeArrowheads="1"/>
          </p:cNvSpPr>
          <p:nvPr/>
        </p:nvSpPr>
        <p:spPr bwMode="auto">
          <a:xfrm>
            <a:off x="4176789" y="2916290"/>
            <a:ext cx="38147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sz="1600"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Collaboration with Furano City</a:t>
            </a:r>
          </a:p>
        </p:txBody>
      </p:sp>
      <p:pic>
        <p:nvPicPr>
          <p:cNvPr id="16391" name="Picture 7" descr="G:\正１\15-画像１\001デジカメから\12年\2012_09_24\IMG_5691.JPG"/>
          <p:cNvPicPr>
            <a:picLocks noChangeArrowheads="1"/>
          </p:cNvPicPr>
          <p:nvPr/>
        </p:nvPicPr>
        <p:blipFill>
          <a:blip r:embed="rId6">
            <a:extLst>
              <a:ext uri="{28A0092B-C50C-407E-A947-70E740481C1C}">
                <a14:useLocalDpi xmlns:a14="http://schemas.microsoft.com/office/drawing/2010/main" val="0"/>
              </a:ext>
            </a:extLst>
          </a:blip>
          <a:srcRect r="47" b="29"/>
          <a:stretch>
            <a:fillRect/>
          </a:stretch>
        </p:blipFill>
        <p:spPr bwMode="auto">
          <a:xfrm>
            <a:off x="648000" y="3456000"/>
            <a:ext cx="3600000" cy="27000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テキスト ボックス 9"/>
          <p:cNvSpPr txBox="1">
            <a:spLocks noChangeArrowheads="1"/>
          </p:cNvSpPr>
          <p:nvPr/>
        </p:nvSpPr>
        <p:spPr bwMode="auto">
          <a:xfrm>
            <a:off x="539552" y="5692802"/>
            <a:ext cx="35445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sz="1600"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Training at the Experimental Farm</a:t>
            </a:r>
          </a:p>
        </p:txBody>
      </p:sp>
      <p:sp>
        <p:nvSpPr>
          <p:cNvPr id="16393" name="テキスト ボックス 9"/>
          <p:cNvSpPr txBox="1">
            <a:spLocks noChangeArrowheads="1"/>
          </p:cNvSpPr>
          <p:nvPr/>
        </p:nvSpPr>
        <p:spPr bwMode="auto">
          <a:xfrm>
            <a:off x="648000" y="2847245"/>
            <a:ext cx="24118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sz="2000"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Vast rice paddies</a:t>
            </a:r>
          </a:p>
        </p:txBody>
      </p:sp>
      <p:sp>
        <p:nvSpPr>
          <p:cNvPr id="16394" name="テキスト ボックス 10"/>
          <p:cNvSpPr txBox="1">
            <a:spLocks noChangeArrowheads="1"/>
          </p:cNvSpPr>
          <p:nvPr/>
        </p:nvSpPr>
        <p:spPr bwMode="auto">
          <a:xfrm>
            <a:off x="5075255" y="5668444"/>
            <a:ext cx="3168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eaLnBrk="1" hangingPunct="1">
              <a:spcBef>
                <a:spcPct val="0"/>
              </a:spcBef>
              <a:buFontTx/>
              <a:buNone/>
            </a:pPr>
            <a:r>
              <a:rPr lang="en-US" sz="1800"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Extensive farmland</a:t>
            </a:r>
          </a:p>
        </p:txBody>
      </p:sp>
      <p:sp>
        <p:nvSpPr>
          <p:cNvPr id="3" name="タイトル 2">
            <a:extLst>
              <a:ext uri="{FF2B5EF4-FFF2-40B4-BE49-F238E27FC236}">
                <a16:creationId xmlns:a16="http://schemas.microsoft.com/office/drawing/2014/main" id="{8CBECBC4-9B4F-4A48-8757-4F60E1A8BC76}"/>
              </a:ext>
            </a:extLst>
          </p:cNvPr>
          <p:cNvSpPr>
            <a:spLocks noGrp="1"/>
          </p:cNvSpPr>
          <p:nvPr>
            <p:ph type="title"/>
          </p:nvPr>
        </p:nvSpPr>
        <p:spPr>
          <a:prstGeom prst="rect">
            <a:avLst/>
          </a:prstGeom>
        </p:spPr>
        <p:txBody>
          <a:bodyPr anchor="ctr"/>
          <a:lstStyle/>
          <a:p>
            <a:pPr rtl="0" eaLnBrk="1" fontAlgn="base" hangingPunct="1"/>
            <a:r>
              <a:rPr kumimoji="1" lang="en-US" sz="2000" b="1" dirty="0">
                <a:solidFill>
                  <a:srgbClr val="F8F8F8"/>
                </a:solidFill>
                <a:ea typeface="游ゴシック" panose="020B0400000000000000" pitchFamily="50" charset="-128"/>
                <a:cs typeface="Meiryo UI" panose="020B0604030504040204" pitchFamily="50" charset="-128"/>
              </a:rPr>
              <a:t>Learn agriculture up close in Hokkaido, major food base of Japan</a:t>
            </a:r>
          </a:p>
        </p:txBody>
      </p:sp>
    </p:spTree>
    <p:extLst>
      <p:ext uri="{BB962C8B-B14F-4D97-AF65-F5344CB8AC3E}">
        <p14:creationId xmlns:p14="http://schemas.microsoft.com/office/powerpoint/2010/main" val="2547734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テキスト ボックス 1"/>
          <p:cNvSpPr txBox="1">
            <a:spLocks noChangeArrowheads="1"/>
          </p:cNvSpPr>
          <p:nvPr/>
        </p:nvSpPr>
        <p:spPr bwMode="auto">
          <a:xfrm>
            <a:off x="25897" y="43371"/>
            <a:ext cx="24578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8570" bIns="0"/>
          <a:lstStyle>
            <a:defPPr>
              <a:defRPr lang="ja-JP"/>
            </a:defPPr>
            <a:lvl1pPr marL="25400" algn="ctr" eaLnBrk="1" hangingPunct="1">
              <a:defRPr sz="2400">
                <a:solidFill>
                  <a:srgbClr val="F8F8F8"/>
                </a:solidFill>
                <a:latin typeface="ＭＳ ゴシック" panose="020B0609070205080204" pitchFamily="49" charset="-128"/>
                <a:ea typeface="ＭＳ ゴシック" panose="020B0609070205080204" pitchFamily="49" charset="-128"/>
                <a:cs typeface="+mj-cs"/>
              </a:defRPr>
            </a:lvl1pPr>
            <a:lvl2pPr marL="742950" indent="-285750">
              <a:defRPr sz="3200">
                <a:latin typeface="Arial" panose="020B0604020202020204" pitchFamily="34" charset="0"/>
              </a:defRPr>
            </a:lvl2pPr>
            <a:lvl3pPr marL="1143000" indent="-228600">
              <a:defRPr sz="3200">
                <a:latin typeface="Arial" panose="020B0604020202020204" pitchFamily="34" charset="0"/>
              </a:defRPr>
            </a:lvl3pPr>
            <a:lvl4pPr marL="1600200" indent="-228600">
              <a:defRPr sz="3200">
                <a:latin typeface="Arial" panose="020B0604020202020204" pitchFamily="34" charset="0"/>
              </a:defRPr>
            </a:lvl4pPr>
            <a:lvl5pPr marL="2057400" indent="-228600">
              <a:defRPr sz="3200">
                <a:latin typeface="Arial" panose="020B0604020202020204" pitchFamily="34" charset="0"/>
              </a:defRPr>
            </a:lvl5pPr>
            <a:lvl6pPr marL="2514600" indent="-228600" eaLnBrk="0" fontAlgn="base" hangingPunct="0">
              <a:spcBef>
                <a:spcPct val="0"/>
              </a:spcBef>
              <a:spcAft>
                <a:spcPct val="0"/>
              </a:spcAft>
              <a:defRPr sz="3200">
                <a:latin typeface="Arial" panose="020B0604020202020204" pitchFamily="34" charset="0"/>
              </a:defRPr>
            </a:lvl6pPr>
            <a:lvl7pPr marL="2971800" indent="-228600" eaLnBrk="0" fontAlgn="base" hangingPunct="0">
              <a:spcBef>
                <a:spcPct val="0"/>
              </a:spcBef>
              <a:spcAft>
                <a:spcPct val="0"/>
              </a:spcAft>
              <a:defRPr sz="3200">
                <a:latin typeface="Arial" panose="020B0604020202020204" pitchFamily="34" charset="0"/>
              </a:defRPr>
            </a:lvl7pPr>
            <a:lvl8pPr marL="3429000" indent="-228600" eaLnBrk="0" fontAlgn="base" hangingPunct="0">
              <a:spcBef>
                <a:spcPct val="0"/>
              </a:spcBef>
              <a:spcAft>
                <a:spcPct val="0"/>
              </a:spcAft>
              <a:defRPr sz="3200">
                <a:latin typeface="Arial" panose="020B0604020202020204" pitchFamily="34" charset="0"/>
              </a:defRPr>
            </a:lvl8pPr>
            <a:lvl9pPr marL="3886200" indent="-228600" eaLnBrk="0" fontAlgn="base" hangingPunct="0">
              <a:spcBef>
                <a:spcPct val="0"/>
              </a:spcBef>
              <a:spcAft>
                <a:spcPct val="0"/>
              </a:spcAft>
              <a:defRPr sz="3200">
                <a:latin typeface="Arial" panose="020B0604020202020204" pitchFamily="34" charset="0"/>
              </a:defRPr>
            </a:lvl9pPr>
          </a:lstStyle>
          <a:p>
            <a:pPr algn="l"/>
            <a:endParaRPr lang="ja-JP" altLang="en-US" sz="3200" b="1" dirty="0">
              <a:solidFill>
                <a:schemeClr val="bg1"/>
              </a:solidFill>
              <a:latin typeface="游ゴシック" panose="020B0400000000000000" pitchFamily="50" charset="-128"/>
              <a:ea typeface="游ゴシック" panose="020B0400000000000000" pitchFamily="50" charset="-128"/>
            </a:endParaRPr>
          </a:p>
        </p:txBody>
      </p:sp>
      <p:pic>
        <p:nvPicPr>
          <p:cNvPr id="21507"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849" y="692696"/>
            <a:ext cx="1800000" cy="270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50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849" y="692696"/>
            <a:ext cx="1800000" cy="270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5" descr="G:\正１\01-通常\02-北大\15-委員・主任\02-学科長\12年・近藤\12-10-27 北大説明会\北大説明用・写真\111122_北大農学\020.jpg"/>
          <p:cNvPicPr>
            <a:picLocks noChangeArrowheads="1"/>
          </p:cNvPicPr>
          <p:nvPr/>
        </p:nvPicPr>
        <p:blipFill rotWithShape="1">
          <a:blip r:embed="rId5">
            <a:extLst>
              <a:ext uri="{28A0092B-C50C-407E-A947-70E740481C1C}">
                <a14:useLocalDpi xmlns:a14="http://schemas.microsoft.com/office/drawing/2010/main" val="0"/>
              </a:ext>
            </a:extLst>
          </a:blip>
          <a:srcRect l="10278" r="763"/>
          <a:stretch/>
        </p:blipFill>
        <p:spPr bwMode="auto">
          <a:xfrm>
            <a:off x="5076056" y="692696"/>
            <a:ext cx="3600000" cy="270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510" name="Picture 7" descr="G:\正１\01-通常\02-北大\15-委員・主任\02-学科長\12年・近藤\12-10-27 北大説明会\北大説明用・写真\生物資源科学科\C作物生理.jpg"/>
          <p:cNvPicPr>
            <a:picLocks noChangeArrowheads="1"/>
          </p:cNvPicPr>
          <p:nvPr/>
        </p:nvPicPr>
        <p:blipFill rotWithShape="1">
          <a:blip r:embed="rId6">
            <a:extLst>
              <a:ext uri="{28A0092B-C50C-407E-A947-70E740481C1C}">
                <a14:useLocalDpi xmlns:a14="http://schemas.microsoft.com/office/drawing/2010/main" val="0"/>
              </a:ext>
            </a:extLst>
          </a:blip>
          <a:srcRect r="800"/>
          <a:stretch/>
        </p:blipFill>
        <p:spPr bwMode="auto">
          <a:xfrm>
            <a:off x="936056" y="3434181"/>
            <a:ext cx="3599793" cy="270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516" name="Picture 47" descr="OPuniv資料 0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056" y="3429000"/>
            <a:ext cx="3600000" cy="270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タイトル 2">
            <a:extLst>
              <a:ext uri="{FF2B5EF4-FFF2-40B4-BE49-F238E27FC236}">
                <a16:creationId xmlns:a16="http://schemas.microsoft.com/office/drawing/2014/main" id="{B6F49DCD-9FE4-4612-983D-06D1843BE6AB}"/>
              </a:ext>
            </a:extLst>
          </p:cNvPr>
          <p:cNvSpPr>
            <a:spLocks noGrp="1"/>
          </p:cNvSpPr>
          <p:nvPr>
            <p:ph type="title"/>
          </p:nvPr>
        </p:nvSpPr>
        <p:spPr>
          <a:prstGeom prst="rect">
            <a:avLst/>
          </a:prstGeom>
        </p:spPr>
        <p:txBody>
          <a:bodyPr/>
          <a:lstStyle/>
          <a:p>
            <a:pPr rtl="0" fontAlgn="base"/>
            <a:r>
              <a:rPr kumimoji="1" lang="en-US" b="1" dirty="0">
                <a:solidFill>
                  <a:schemeClr val="bg1"/>
                </a:solidFill>
                <a:ea typeface="游ゴシック" panose="020B0400000000000000" pitchFamily="50" charset="-128"/>
                <a:cs typeface="+mn-cs"/>
              </a:rPr>
              <a:t>Experiments</a:t>
            </a:r>
          </a:p>
        </p:txBody>
      </p:sp>
      <p:sp>
        <p:nvSpPr>
          <p:cNvPr id="15" name="テキスト ボックス 9"/>
          <p:cNvSpPr txBox="1">
            <a:spLocks noChangeArrowheads="1"/>
          </p:cNvSpPr>
          <p:nvPr/>
        </p:nvSpPr>
        <p:spPr bwMode="auto">
          <a:xfrm>
            <a:off x="3276056" y="2805077"/>
            <a:ext cx="1208960" cy="565146"/>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sz="1600"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Identifying bacteria</a:t>
            </a:r>
          </a:p>
        </p:txBody>
      </p:sp>
      <p:sp>
        <p:nvSpPr>
          <p:cNvPr id="16" name="テキスト ボックス 9"/>
          <p:cNvSpPr txBox="1">
            <a:spLocks noChangeArrowheads="1"/>
          </p:cNvSpPr>
          <p:nvPr/>
        </p:nvSpPr>
        <p:spPr bwMode="auto">
          <a:xfrm>
            <a:off x="3276056" y="5509606"/>
            <a:ext cx="1195645" cy="565146"/>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sz="1600"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Tissue culture</a:t>
            </a:r>
          </a:p>
        </p:txBody>
      </p:sp>
      <p:sp>
        <p:nvSpPr>
          <p:cNvPr id="17" name="テキスト ボックス 9"/>
          <p:cNvSpPr txBox="1">
            <a:spLocks noChangeArrowheads="1"/>
          </p:cNvSpPr>
          <p:nvPr/>
        </p:nvSpPr>
        <p:spPr bwMode="auto">
          <a:xfrm>
            <a:off x="6575423" y="2866633"/>
            <a:ext cx="2015824" cy="503590"/>
          </a:xfrm>
          <a:prstGeom prst="rect">
            <a:avLst/>
          </a:prstGeom>
          <a:solidFill>
            <a:srgbClr val="23651C"/>
          </a:solidFill>
          <a:ln>
            <a:noFill/>
          </a:ln>
        </p:spPr>
        <p:txBody>
          <a:bodyPr wrap="square" lIns="36000" tIns="36000" rIns="36000" bIns="36000" anchor="ctr">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sz="1400"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Identifying chemical structures</a:t>
            </a:r>
          </a:p>
        </p:txBody>
      </p:sp>
      <p:sp>
        <p:nvSpPr>
          <p:cNvPr id="18" name="テキスト ボックス 9"/>
          <p:cNvSpPr txBox="1">
            <a:spLocks noChangeArrowheads="1"/>
          </p:cNvSpPr>
          <p:nvPr/>
        </p:nvSpPr>
        <p:spPr bwMode="auto">
          <a:xfrm>
            <a:off x="6440605" y="5509606"/>
            <a:ext cx="2185442" cy="565146"/>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sz="1600"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DNA extraction and analysis</a:t>
            </a:r>
          </a:p>
        </p:txBody>
      </p:sp>
    </p:spTree>
    <p:extLst>
      <p:ext uri="{BB962C8B-B14F-4D97-AF65-F5344CB8AC3E}">
        <p14:creationId xmlns:p14="http://schemas.microsoft.com/office/powerpoint/2010/main" val="4026140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テキスト ボックス 1"/>
          <p:cNvSpPr txBox="1">
            <a:spLocks noChangeArrowheads="1"/>
          </p:cNvSpPr>
          <p:nvPr/>
        </p:nvSpPr>
        <p:spPr bwMode="auto">
          <a:xfrm>
            <a:off x="25897" y="7342"/>
            <a:ext cx="28083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8570" bIns="0"/>
          <a:lstStyle>
            <a:defPPr>
              <a:defRPr lang="ja-JP"/>
            </a:defPPr>
            <a:lvl1pPr marL="25400" algn="ctr" eaLnBrk="1" hangingPunct="1">
              <a:defRPr sz="2400">
                <a:solidFill>
                  <a:srgbClr val="F8F8F8"/>
                </a:solidFill>
                <a:latin typeface="ＭＳ ゴシック" panose="020B0609070205080204" pitchFamily="49" charset="-128"/>
                <a:ea typeface="ＭＳ ゴシック" panose="020B0609070205080204" pitchFamily="49" charset="-128"/>
                <a:cs typeface="+mj-cs"/>
              </a:defRPr>
            </a:lvl1pPr>
            <a:lvl2pPr marL="742950" indent="-285750">
              <a:defRPr sz="3200">
                <a:latin typeface="Arial" panose="020B0604020202020204" pitchFamily="34" charset="0"/>
              </a:defRPr>
            </a:lvl2pPr>
            <a:lvl3pPr marL="1143000" indent="-228600">
              <a:defRPr sz="3200">
                <a:latin typeface="Arial" panose="020B0604020202020204" pitchFamily="34" charset="0"/>
              </a:defRPr>
            </a:lvl3pPr>
            <a:lvl4pPr marL="1600200" indent="-228600">
              <a:defRPr sz="3200">
                <a:latin typeface="Arial" panose="020B0604020202020204" pitchFamily="34" charset="0"/>
              </a:defRPr>
            </a:lvl4pPr>
            <a:lvl5pPr marL="2057400" indent="-228600">
              <a:defRPr sz="3200">
                <a:latin typeface="Arial" panose="020B0604020202020204" pitchFamily="34" charset="0"/>
              </a:defRPr>
            </a:lvl5pPr>
            <a:lvl6pPr marL="2514600" indent="-228600" eaLnBrk="0" fontAlgn="base" hangingPunct="0">
              <a:spcBef>
                <a:spcPct val="0"/>
              </a:spcBef>
              <a:spcAft>
                <a:spcPct val="0"/>
              </a:spcAft>
              <a:defRPr sz="3200">
                <a:latin typeface="Arial" panose="020B0604020202020204" pitchFamily="34" charset="0"/>
              </a:defRPr>
            </a:lvl6pPr>
            <a:lvl7pPr marL="2971800" indent="-228600" eaLnBrk="0" fontAlgn="base" hangingPunct="0">
              <a:spcBef>
                <a:spcPct val="0"/>
              </a:spcBef>
              <a:spcAft>
                <a:spcPct val="0"/>
              </a:spcAft>
              <a:defRPr sz="3200">
                <a:latin typeface="Arial" panose="020B0604020202020204" pitchFamily="34" charset="0"/>
              </a:defRPr>
            </a:lvl7pPr>
            <a:lvl8pPr marL="3429000" indent="-228600" eaLnBrk="0" fontAlgn="base" hangingPunct="0">
              <a:spcBef>
                <a:spcPct val="0"/>
              </a:spcBef>
              <a:spcAft>
                <a:spcPct val="0"/>
              </a:spcAft>
              <a:defRPr sz="3200">
                <a:latin typeface="Arial" panose="020B0604020202020204" pitchFamily="34" charset="0"/>
              </a:defRPr>
            </a:lvl8pPr>
            <a:lvl9pPr marL="3886200" indent="-228600" eaLnBrk="0" fontAlgn="base" hangingPunct="0">
              <a:spcBef>
                <a:spcPct val="0"/>
              </a:spcBef>
              <a:spcAft>
                <a:spcPct val="0"/>
              </a:spcAft>
              <a:defRPr sz="3200">
                <a:latin typeface="Arial" panose="020B0604020202020204" pitchFamily="34" charset="0"/>
              </a:defRPr>
            </a:lvl9pPr>
          </a:lstStyle>
          <a:p>
            <a:pPr algn="l"/>
            <a:endParaRPr lang="ja-JP" altLang="en-US" sz="3200" b="1" dirty="0">
              <a:latin typeface="游ゴシック" panose="020B0400000000000000" pitchFamily="50" charset="-128"/>
              <a:ea typeface="游ゴシック" panose="020B0400000000000000" pitchFamily="50" charset="-128"/>
            </a:endParaRPr>
          </a:p>
        </p:txBody>
      </p:sp>
      <p:pic>
        <p:nvPicPr>
          <p:cNvPr id="22531" name="Picture 9"/>
          <p:cNvPicPr>
            <a:picLocks noChangeAspect="1" noChangeArrowheads="1"/>
          </p:cNvPicPr>
          <p:nvPr/>
        </p:nvPicPr>
        <p:blipFill rotWithShape="1">
          <a:blip r:embed="rId3">
            <a:lum bright="6000"/>
            <a:extLst>
              <a:ext uri="{28A0092B-C50C-407E-A947-70E740481C1C}">
                <a14:useLocalDpi xmlns:a14="http://schemas.microsoft.com/office/drawing/2010/main" val="0"/>
              </a:ext>
            </a:extLst>
          </a:blip>
          <a:srcRect l="2833" t="709" r="8763" b="2672"/>
          <a:stretch/>
        </p:blipFill>
        <p:spPr bwMode="auto">
          <a:xfrm>
            <a:off x="5039999" y="656992"/>
            <a:ext cx="3600001" cy="270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4"/>
          <p:cNvPicPr>
            <a:picLocks noChangeArrowheads="1"/>
          </p:cNvPicPr>
          <p:nvPr/>
        </p:nvPicPr>
        <p:blipFill rotWithShape="1">
          <a:blip r:embed="rId4">
            <a:extLst>
              <a:ext uri="{28A0092B-C50C-407E-A947-70E740481C1C}">
                <a14:useLocalDpi xmlns:a14="http://schemas.microsoft.com/office/drawing/2010/main" val="0"/>
              </a:ext>
            </a:extLst>
          </a:blip>
          <a:srcRect l="13883" r="10977"/>
          <a:stretch/>
        </p:blipFill>
        <p:spPr bwMode="auto">
          <a:xfrm>
            <a:off x="899999" y="656992"/>
            <a:ext cx="3600001" cy="270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33"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0000" y="3393296"/>
            <a:ext cx="3600000" cy="270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34" name="Picture 2" descr="D:\研究\苫小牧\苫小牧（倒壊前）\画像\2003.1.17\P1170005.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999" y="3393296"/>
            <a:ext cx="3600000" cy="2700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タイトル 2">
            <a:extLst>
              <a:ext uri="{FF2B5EF4-FFF2-40B4-BE49-F238E27FC236}">
                <a16:creationId xmlns:a16="http://schemas.microsoft.com/office/drawing/2014/main" id="{096B6665-E8E6-41EF-8428-D661F3466DBD}"/>
              </a:ext>
            </a:extLst>
          </p:cNvPr>
          <p:cNvSpPr>
            <a:spLocks noGrp="1"/>
          </p:cNvSpPr>
          <p:nvPr>
            <p:ph type="title"/>
          </p:nvPr>
        </p:nvSpPr>
        <p:spPr>
          <a:prstGeom prst="rect">
            <a:avLst/>
          </a:prstGeom>
        </p:spPr>
        <p:txBody>
          <a:bodyPr/>
          <a:lstStyle/>
          <a:p>
            <a:pPr rtl="0" fontAlgn="base"/>
            <a:r>
              <a:rPr kumimoji="1" lang="en-US" b="1" dirty="0">
                <a:solidFill>
                  <a:schemeClr val="bg1"/>
                </a:solidFill>
                <a:ea typeface="游ゴシック" panose="020B0400000000000000" pitchFamily="50" charset="-128"/>
                <a:cs typeface="+mn-cs"/>
              </a:rPr>
              <a:t>Surveys</a:t>
            </a:r>
          </a:p>
        </p:txBody>
      </p:sp>
      <p:sp>
        <p:nvSpPr>
          <p:cNvPr id="12" name="テキスト ボックス 9"/>
          <p:cNvSpPr txBox="1">
            <a:spLocks noChangeArrowheads="1"/>
          </p:cNvSpPr>
          <p:nvPr/>
        </p:nvSpPr>
        <p:spPr bwMode="auto">
          <a:xfrm>
            <a:off x="2339751" y="2993725"/>
            <a:ext cx="2139231" cy="318924"/>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sz="1600"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River organism survey</a:t>
            </a:r>
          </a:p>
        </p:txBody>
      </p:sp>
      <p:sp>
        <p:nvSpPr>
          <p:cNvPr id="14" name="テキスト ボックス 9"/>
          <p:cNvSpPr txBox="1">
            <a:spLocks noChangeArrowheads="1"/>
          </p:cNvSpPr>
          <p:nvPr/>
        </p:nvSpPr>
        <p:spPr bwMode="auto">
          <a:xfrm>
            <a:off x="2339752" y="5745850"/>
            <a:ext cx="2139231" cy="288147"/>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sz="1400"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Surveying trees in winter</a:t>
            </a:r>
          </a:p>
        </p:txBody>
      </p:sp>
      <p:sp>
        <p:nvSpPr>
          <p:cNvPr id="15" name="テキスト ボックス 9"/>
          <p:cNvSpPr txBox="1">
            <a:spLocks noChangeArrowheads="1"/>
          </p:cNvSpPr>
          <p:nvPr/>
        </p:nvSpPr>
        <p:spPr bwMode="auto">
          <a:xfrm>
            <a:off x="7308304" y="5755448"/>
            <a:ext cx="1331696" cy="318924"/>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sz="1600"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Meteorology</a:t>
            </a:r>
          </a:p>
        </p:txBody>
      </p:sp>
      <p:sp>
        <p:nvSpPr>
          <p:cNvPr id="16" name="テキスト ボックス 9"/>
          <p:cNvSpPr txBox="1">
            <a:spLocks noChangeArrowheads="1"/>
          </p:cNvSpPr>
          <p:nvPr/>
        </p:nvSpPr>
        <p:spPr bwMode="auto">
          <a:xfrm>
            <a:off x="7452320" y="2788527"/>
            <a:ext cx="1187680" cy="565146"/>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sz="1600"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Riverbank transect</a:t>
            </a:r>
          </a:p>
        </p:txBody>
      </p:sp>
    </p:spTree>
    <p:extLst>
      <p:ext uri="{BB962C8B-B14F-4D97-AF65-F5344CB8AC3E}">
        <p14:creationId xmlns:p14="http://schemas.microsoft.com/office/powerpoint/2010/main" val="2629300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1"/>
          <p:cNvPicPr>
            <a:picLocks noChangeArrowheads="1"/>
          </p:cNvPicPr>
          <p:nvPr/>
        </p:nvPicPr>
        <p:blipFill rotWithShape="1">
          <a:blip r:embed="rId3">
            <a:extLst>
              <a:ext uri="{28A0092B-C50C-407E-A947-70E740481C1C}">
                <a14:useLocalDpi xmlns:a14="http://schemas.microsoft.com/office/drawing/2010/main" val="0"/>
              </a:ext>
            </a:extLst>
          </a:blip>
          <a:srcRect l="11257" t="529" r="11257" b="-529"/>
          <a:stretch/>
        </p:blipFill>
        <p:spPr bwMode="auto">
          <a:xfrm>
            <a:off x="863113" y="3434893"/>
            <a:ext cx="3600000" cy="270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6" name="Picture 2" descr="ほじょう１３"/>
          <p:cNvPicPr>
            <a:picLocks noChangeArrowheads="1"/>
          </p:cNvPicPr>
          <p:nvPr/>
        </p:nvPicPr>
        <p:blipFill rotWithShape="1">
          <a:blip r:embed="rId4">
            <a:extLst>
              <a:ext uri="{28A0092B-C50C-407E-A947-70E740481C1C}">
                <a14:useLocalDpi xmlns:a14="http://schemas.microsoft.com/office/drawing/2010/main" val="0"/>
              </a:ext>
            </a:extLst>
          </a:blip>
          <a:srcRect l="2" t="8081" r="-33" b="4390"/>
          <a:stretch/>
        </p:blipFill>
        <p:spPr bwMode="auto">
          <a:xfrm>
            <a:off x="863113" y="673012"/>
            <a:ext cx="3600000" cy="27052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7" name="図 10"/>
          <p:cNvPicPr>
            <a:picLocks/>
          </p:cNvPicPr>
          <p:nvPr/>
        </p:nvPicPr>
        <p:blipFill rotWithShape="1">
          <a:blip r:embed="rId5">
            <a:extLst>
              <a:ext uri="{28A0092B-C50C-407E-A947-70E740481C1C}">
                <a14:useLocalDpi xmlns:a14="http://schemas.microsoft.com/office/drawing/2010/main" val="0"/>
              </a:ext>
            </a:extLst>
          </a:blip>
          <a:srcRect l="2128" r="2657" b="29"/>
          <a:stretch/>
        </p:blipFill>
        <p:spPr bwMode="auto">
          <a:xfrm>
            <a:off x="5004448" y="3434893"/>
            <a:ext cx="3600000" cy="270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8" name="Picture 5" descr="G:\正１\17-画像２\各地\00-北海道大学\北大圃場・花木園\圃場整備\12-07-21　ジンギスカン・圃場\10-07-21　ジンギスカン・圃場_04.JPG"/>
          <p:cNvPicPr>
            <a:picLocks noChangeArrowheads="1"/>
          </p:cNvPicPr>
          <p:nvPr/>
        </p:nvPicPr>
        <p:blipFill rotWithShape="1">
          <a:blip r:embed="rId6">
            <a:extLst>
              <a:ext uri="{28A0092B-C50C-407E-A947-70E740481C1C}">
                <a14:useLocalDpi xmlns:a14="http://schemas.microsoft.com/office/drawing/2010/main" val="0"/>
              </a:ext>
            </a:extLst>
          </a:blip>
          <a:srcRect l="9580" r="6003" b="52"/>
          <a:stretch/>
        </p:blipFill>
        <p:spPr bwMode="auto">
          <a:xfrm>
            <a:off x="5004448" y="678227"/>
            <a:ext cx="3600000" cy="270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タイトル 2">
            <a:extLst>
              <a:ext uri="{FF2B5EF4-FFF2-40B4-BE49-F238E27FC236}">
                <a16:creationId xmlns:a16="http://schemas.microsoft.com/office/drawing/2014/main" id="{42E0AFD3-DE7B-4B4A-820F-CD16768C4D96}"/>
              </a:ext>
            </a:extLst>
          </p:cNvPr>
          <p:cNvSpPr>
            <a:spLocks noGrp="1"/>
          </p:cNvSpPr>
          <p:nvPr>
            <p:ph type="title"/>
          </p:nvPr>
        </p:nvSpPr>
        <p:spPr>
          <a:prstGeom prst="rect">
            <a:avLst/>
          </a:prstGeom>
        </p:spPr>
        <p:txBody>
          <a:bodyPr/>
          <a:lstStyle/>
          <a:p>
            <a:pPr rtl="0" fontAlgn="base"/>
            <a:r>
              <a:rPr kumimoji="1" lang="en-US" b="1" dirty="0">
                <a:solidFill>
                  <a:schemeClr val="bg1"/>
                </a:solidFill>
                <a:ea typeface="游ゴシック" panose="020B0400000000000000" pitchFamily="50" charset="-128"/>
                <a:cs typeface="+mn-cs"/>
              </a:rPr>
              <a:t>Practices</a:t>
            </a:r>
          </a:p>
        </p:txBody>
      </p:sp>
      <p:sp>
        <p:nvSpPr>
          <p:cNvPr id="12" name="テキスト ボックス 9"/>
          <p:cNvSpPr txBox="1">
            <a:spLocks noChangeArrowheads="1"/>
          </p:cNvSpPr>
          <p:nvPr/>
        </p:nvSpPr>
        <p:spPr bwMode="auto">
          <a:xfrm>
            <a:off x="2634679" y="3052551"/>
            <a:ext cx="1809012" cy="318924"/>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sz="1600"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Potato survey</a:t>
            </a:r>
          </a:p>
        </p:txBody>
      </p:sp>
      <p:sp>
        <p:nvSpPr>
          <p:cNvPr id="13" name="テキスト ボックス 9"/>
          <p:cNvSpPr txBox="1">
            <a:spLocks noChangeArrowheads="1"/>
          </p:cNvSpPr>
          <p:nvPr/>
        </p:nvSpPr>
        <p:spPr bwMode="auto">
          <a:xfrm>
            <a:off x="5362738" y="3052551"/>
            <a:ext cx="3240360" cy="318924"/>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sz="1600"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Barbeque after garden practice</a:t>
            </a:r>
          </a:p>
        </p:txBody>
      </p:sp>
      <p:sp>
        <p:nvSpPr>
          <p:cNvPr id="14" name="テキスト ボックス 9"/>
          <p:cNvSpPr txBox="1">
            <a:spLocks noChangeArrowheads="1"/>
          </p:cNvSpPr>
          <p:nvPr/>
        </p:nvSpPr>
        <p:spPr bwMode="auto">
          <a:xfrm>
            <a:off x="6092366" y="5775720"/>
            <a:ext cx="2492401" cy="318924"/>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sz="1600"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Livestock farm practice</a:t>
            </a:r>
          </a:p>
        </p:txBody>
      </p:sp>
      <p:sp>
        <p:nvSpPr>
          <p:cNvPr id="11" name="テキスト ボックス 9"/>
          <p:cNvSpPr txBox="1">
            <a:spLocks noChangeArrowheads="1"/>
          </p:cNvSpPr>
          <p:nvPr/>
        </p:nvSpPr>
        <p:spPr bwMode="auto">
          <a:xfrm>
            <a:off x="2615257" y="5754413"/>
            <a:ext cx="1828434" cy="318924"/>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sz="1600"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Farm practice</a:t>
            </a:r>
          </a:p>
        </p:txBody>
      </p:sp>
    </p:spTree>
    <p:extLst>
      <p:ext uri="{BB962C8B-B14F-4D97-AF65-F5344CB8AC3E}">
        <p14:creationId xmlns:p14="http://schemas.microsoft.com/office/powerpoint/2010/main" val="1484057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テキスト ボックス 1"/>
          <p:cNvSpPr txBox="1">
            <a:spLocks noChangeArrowheads="1"/>
          </p:cNvSpPr>
          <p:nvPr/>
        </p:nvSpPr>
        <p:spPr bwMode="auto">
          <a:xfrm>
            <a:off x="61559" y="43259"/>
            <a:ext cx="24222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8570" bIns="0"/>
          <a:lstStyle>
            <a:defPPr>
              <a:defRPr lang="ja-JP"/>
            </a:defPPr>
            <a:lvl1pPr marL="25400" algn="ctr" eaLnBrk="1" hangingPunct="1">
              <a:defRPr sz="2400">
                <a:solidFill>
                  <a:srgbClr val="F8F8F8"/>
                </a:solidFill>
                <a:latin typeface="ＭＳ ゴシック" panose="020B0609070205080204" pitchFamily="49" charset="-128"/>
                <a:ea typeface="ＭＳ ゴシック" panose="020B0609070205080204" pitchFamily="49" charset="-128"/>
                <a:cs typeface="+mj-cs"/>
              </a:defRPr>
            </a:lvl1pPr>
            <a:lvl2pPr marL="742950" indent="-285750">
              <a:defRPr sz="3200">
                <a:latin typeface="Arial" panose="020B0604020202020204" pitchFamily="34" charset="0"/>
              </a:defRPr>
            </a:lvl2pPr>
            <a:lvl3pPr marL="1143000" indent="-228600">
              <a:defRPr sz="3200">
                <a:latin typeface="Arial" panose="020B0604020202020204" pitchFamily="34" charset="0"/>
              </a:defRPr>
            </a:lvl3pPr>
            <a:lvl4pPr marL="1600200" indent="-228600">
              <a:defRPr sz="3200">
                <a:latin typeface="Arial" panose="020B0604020202020204" pitchFamily="34" charset="0"/>
              </a:defRPr>
            </a:lvl4pPr>
            <a:lvl5pPr marL="2057400" indent="-228600">
              <a:defRPr sz="3200">
                <a:latin typeface="Arial" panose="020B0604020202020204" pitchFamily="34" charset="0"/>
              </a:defRPr>
            </a:lvl5pPr>
            <a:lvl6pPr marL="2514600" indent="-228600" eaLnBrk="0" fontAlgn="base" hangingPunct="0">
              <a:spcBef>
                <a:spcPct val="0"/>
              </a:spcBef>
              <a:spcAft>
                <a:spcPct val="0"/>
              </a:spcAft>
              <a:defRPr sz="3200">
                <a:latin typeface="Arial" panose="020B0604020202020204" pitchFamily="34" charset="0"/>
              </a:defRPr>
            </a:lvl6pPr>
            <a:lvl7pPr marL="2971800" indent="-228600" eaLnBrk="0" fontAlgn="base" hangingPunct="0">
              <a:spcBef>
                <a:spcPct val="0"/>
              </a:spcBef>
              <a:spcAft>
                <a:spcPct val="0"/>
              </a:spcAft>
              <a:defRPr sz="3200">
                <a:latin typeface="Arial" panose="020B0604020202020204" pitchFamily="34" charset="0"/>
              </a:defRPr>
            </a:lvl7pPr>
            <a:lvl8pPr marL="3429000" indent="-228600" eaLnBrk="0" fontAlgn="base" hangingPunct="0">
              <a:spcBef>
                <a:spcPct val="0"/>
              </a:spcBef>
              <a:spcAft>
                <a:spcPct val="0"/>
              </a:spcAft>
              <a:defRPr sz="3200">
                <a:latin typeface="Arial" panose="020B0604020202020204" pitchFamily="34" charset="0"/>
              </a:defRPr>
            </a:lvl8pPr>
            <a:lvl9pPr marL="3886200" indent="-228600" eaLnBrk="0" fontAlgn="base" hangingPunct="0">
              <a:spcBef>
                <a:spcPct val="0"/>
              </a:spcBef>
              <a:spcAft>
                <a:spcPct val="0"/>
              </a:spcAft>
              <a:defRPr sz="3200">
                <a:latin typeface="Arial" panose="020B0604020202020204" pitchFamily="34" charset="0"/>
              </a:defRPr>
            </a:lvl9pPr>
          </a:lstStyle>
          <a:p>
            <a:pPr algn="l"/>
            <a:endParaRPr lang="ja-JP" altLang="en-US" sz="3200" b="1" dirty="0">
              <a:latin typeface="游ゴシック" panose="020B0400000000000000" pitchFamily="50" charset="-128"/>
              <a:ea typeface="游ゴシック" panose="020B0400000000000000" pitchFamily="50" charset="-128"/>
            </a:endParaRPr>
          </a:p>
        </p:txBody>
      </p:sp>
      <p:pic>
        <p:nvPicPr>
          <p:cNvPr id="24579" name="Picture 2" descr="G:\正１\01-通常\02-北大\15-委員・主任\02-学科長\12年・近藤\12-10-27 北大説明会\北大説明用・写真\中谷先生から\農系ゼミ.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334" y="1412776"/>
            <a:ext cx="5037137"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0" name="グループ化 3"/>
          <p:cNvGrpSpPr>
            <a:grpSpLocks/>
          </p:cNvGrpSpPr>
          <p:nvPr/>
        </p:nvGrpSpPr>
        <p:grpSpPr bwMode="auto">
          <a:xfrm>
            <a:off x="5222471" y="978906"/>
            <a:ext cx="3744538" cy="4213708"/>
            <a:chOff x="239609" y="-293733"/>
            <a:chExt cx="3130654" cy="3660821"/>
          </a:xfrm>
        </p:grpSpPr>
        <p:grpSp>
          <p:nvGrpSpPr>
            <p:cNvPr id="24582" name="グループ化 4"/>
            <p:cNvGrpSpPr>
              <a:grpSpLocks/>
            </p:cNvGrpSpPr>
            <p:nvPr/>
          </p:nvGrpSpPr>
          <p:grpSpPr bwMode="auto">
            <a:xfrm>
              <a:off x="285750" y="214313"/>
              <a:ext cx="3084513" cy="3152775"/>
              <a:chOff x="285750" y="214313"/>
              <a:chExt cx="3084513" cy="3152775"/>
            </a:xfrm>
          </p:grpSpPr>
          <p:pic>
            <p:nvPicPr>
              <p:cNvPr id="245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219075"/>
                <a:ext cx="1512888"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1790700"/>
                <a:ext cx="1512888"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7375" y="214313"/>
                <a:ext cx="1512888"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7375" y="1790700"/>
                <a:ext cx="1512888"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83" name="テキスト ボックス 6"/>
            <p:cNvSpPr txBox="1">
              <a:spLocks noChangeArrowheads="1"/>
            </p:cNvSpPr>
            <p:nvPr/>
          </p:nvSpPr>
          <p:spPr bwMode="auto">
            <a:xfrm>
              <a:off x="239609" y="-293733"/>
              <a:ext cx="2818645" cy="50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eaLnBrk="1" hangingPunct="1"/>
              <a:r>
                <a:rPr lang="en-US" sz="1600" dirty="0">
                  <a:latin typeface="游ゴシック" panose="020B0400000000000000" pitchFamily="50" charset="-128"/>
                  <a:ea typeface="游ゴシック" panose="020B0400000000000000" pitchFamily="50" charset="-128"/>
                </a:rPr>
                <a:t>Temperature distribution in Liaoning Province, China</a:t>
              </a:r>
            </a:p>
          </p:txBody>
        </p:sp>
      </p:grpSp>
      <p:sp>
        <p:nvSpPr>
          <p:cNvPr id="3" name="タイトル 2">
            <a:extLst>
              <a:ext uri="{FF2B5EF4-FFF2-40B4-BE49-F238E27FC236}">
                <a16:creationId xmlns:a16="http://schemas.microsoft.com/office/drawing/2014/main" id="{3CB7CB9F-2D0C-4812-867C-FEF42CC86E84}"/>
              </a:ext>
            </a:extLst>
          </p:cNvPr>
          <p:cNvSpPr>
            <a:spLocks noGrp="1"/>
          </p:cNvSpPr>
          <p:nvPr>
            <p:ph type="title"/>
          </p:nvPr>
        </p:nvSpPr>
        <p:spPr>
          <a:prstGeom prst="rect">
            <a:avLst/>
          </a:prstGeom>
        </p:spPr>
        <p:txBody>
          <a:bodyPr/>
          <a:lstStyle/>
          <a:p>
            <a:pPr rtl="0" fontAlgn="base"/>
            <a:r>
              <a:rPr kumimoji="1" lang="en-US" b="1" dirty="0">
                <a:solidFill>
                  <a:schemeClr val="bg1"/>
                </a:solidFill>
                <a:ea typeface="游ゴシック" panose="020B0400000000000000" pitchFamily="50" charset="-128"/>
                <a:cs typeface="+mn-cs"/>
              </a:rPr>
              <a:t>Seminars</a:t>
            </a:r>
          </a:p>
        </p:txBody>
      </p:sp>
      <p:sp>
        <p:nvSpPr>
          <p:cNvPr id="13" name="テキスト ボックス 9"/>
          <p:cNvSpPr txBox="1">
            <a:spLocks noChangeArrowheads="1"/>
          </p:cNvSpPr>
          <p:nvPr/>
        </p:nvSpPr>
        <p:spPr bwMode="auto">
          <a:xfrm>
            <a:off x="3131840" y="4797152"/>
            <a:ext cx="2012677" cy="318924"/>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sz="1600"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Students in seminar</a:t>
            </a:r>
          </a:p>
        </p:txBody>
      </p:sp>
    </p:spTree>
    <p:extLst>
      <p:ext uri="{BB962C8B-B14F-4D97-AF65-F5344CB8AC3E}">
        <p14:creationId xmlns:p14="http://schemas.microsoft.com/office/powerpoint/2010/main" val="2851013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prstGeom prst="rect">
            <a:avLst/>
          </a:prstGeom>
        </p:spPr>
        <p:txBody>
          <a:bodyPr/>
          <a:lstStyle/>
          <a:p>
            <a:pPr algn="l" eaLnBrk="1" hangingPunct="1"/>
            <a:r>
              <a:rPr lang="en-US" b="1" dirty="0">
                <a:solidFill>
                  <a:srgbClr val="F8F8F8"/>
                </a:solidFill>
              </a:rPr>
              <a:t>After graduation career paths</a:t>
            </a:r>
          </a:p>
        </p:txBody>
      </p:sp>
      <p:sp>
        <p:nvSpPr>
          <p:cNvPr id="6" name="Rectangle 5"/>
          <p:cNvSpPr>
            <a:spLocks noChangeArrowheads="1"/>
          </p:cNvSpPr>
          <p:nvPr/>
        </p:nvSpPr>
        <p:spPr bwMode="auto">
          <a:xfrm>
            <a:off x="103117" y="5301208"/>
            <a:ext cx="89630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cap="none" normalizeH="0" baseline="0" noProof="0" dirty="0">
                <a:ln>
                  <a:noFill/>
                </a:ln>
                <a:solidFill>
                  <a:srgbClr val="C00000"/>
                </a:solidFill>
                <a:uLnTx/>
                <a:uFillTx/>
                <a:latin typeface="游ゴシック" panose="020B0400000000000000" pitchFamily="50" charset="-128"/>
                <a:ea typeface="游ゴシック" panose="020B0400000000000000" pitchFamily="50" charset="-128"/>
                <a:cs typeface="+mn-cs"/>
              </a:rPr>
              <a:t>39% of undergraduates and 73% of masters' graduates at private-sector companies are employed</a:t>
            </a:r>
            <a:r>
              <a:rPr kumimoji="1" lang="en-US" sz="1800" b="0" i="0" u="none" strike="noStrike" cap="none" normalizeH="0" noProof="0" dirty="0">
                <a:ln>
                  <a:noFill/>
                </a:ln>
                <a:solidFill>
                  <a:srgbClr val="C00000"/>
                </a:solidFill>
                <a:uLnTx/>
                <a:uFillTx/>
                <a:latin typeface="游ゴシック" panose="020B0400000000000000" pitchFamily="50" charset="-128"/>
                <a:ea typeface="游ゴシック" panose="020B0400000000000000" pitchFamily="50" charset="-128"/>
                <a:cs typeface="+mn-cs"/>
              </a:rPr>
              <a:t> </a:t>
            </a:r>
            <a:r>
              <a:rPr kumimoji="1" lang="en-US" sz="1800" b="0" i="0" u="none" strike="noStrike" cap="none" normalizeH="0" baseline="0" noProof="0" dirty="0">
                <a:ln>
                  <a:noFill/>
                </a:ln>
                <a:solidFill>
                  <a:srgbClr val="C00000"/>
                </a:solidFill>
                <a:uLnTx/>
                <a:uFillTx/>
                <a:latin typeface="游ゴシック" panose="020B0400000000000000" pitchFamily="50" charset="-128"/>
                <a:ea typeface="游ゴシック" panose="020B0400000000000000" pitchFamily="50" charset="-128"/>
                <a:cs typeface="+mn-cs"/>
              </a:rPr>
              <a:t>in R&amp;D departments.</a:t>
            </a:r>
            <a:r>
              <a:rPr kumimoji="1" lang="en-US" sz="1800" b="0" i="0" u="none" strike="noStrike" cap="none"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mn-cs"/>
              </a:rPr>
              <a:t> (Ratio varies by lab.)</a:t>
            </a:r>
          </a:p>
        </p:txBody>
      </p:sp>
      <p:graphicFrame>
        <p:nvGraphicFramePr>
          <p:cNvPr id="8" name="グラフ 7">
            <a:extLst>
              <a:ext uri="{FF2B5EF4-FFF2-40B4-BE49-F238E27FC236}">
                <a16:creationId xmlns:a16="http://schemas.microsoft.com/office/drawing/2014/main" id="{33DE8EE2-A068-413F-911A-5BB6DD42B325}"/>
              </a:ext>
            </a:extLst>
          </p:cNvPr>
          <p:cNvGraphicFramePr>
            <a:graphicFrameLocks/>
          </p:cNvGraphicFramePr>
          <p:nvPr>
            <p:extLst>
              <p:ext uri="{D42A27DB-BD31-4B8C-83A1-F6EECF244321}">
                <p14:modId xmlns:p14="http://schemas.microsoft.com/office/powerpoint/2010/main" val="1317408067"/>
              </p:ext>
            </p:extLst>
          </p:nvPr>
        </p:nvGraphicFramePr>
        <p:xfrm>
          <a:off x="24834" y="671900"/>
          <a:ext cx="4572000" cy="40843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グラフ 8">
            <a:extLst>
              <a:ext uri="{FF2B5EF4-FFF2-40B4-BE49-F238E27FC236}">
                <a16:creationId xmlns:a16="http://schemas.microsoft.com/office/drawing/2014/main" id="{F78BE87F-836B-4548-9192-B09C22668996}"/>
              </a:ext>
            </a:extLst>
          </p:cNvPr>
          <p:cNvGraphicFramePr>
            <a:graphicFrameLocks/>
          </p:cNvGraphicFramePr>
          <p:nvPr>
            <p:extLst>
              <p:ext uri="{D42A27DB-BD31-4B8C-83A1-F6EECF244321}">
                <p14:modId xmlns:p14="http://schemas.microsoft.com/office/powerpoint/2010/main" val="3106812509"/>
              </p:ext>
            </p:extLst>
          </p:nvPr>
        </p:nvGraphicFramePr>
        <p:xfrm>
          <a:off x="4584629" y="672635"/>
          <a:ext cx="4572000" cy="4084343"/>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5">
            <a:extLst>
              <a:ext uri="{FF2B5EF4-FFF2-40B4-BE49-F238E27FC236}">
                <a16:creationId xmlns:a16="http://schemas.microsoft.com/office/drawing/2014/main" id="{0BBCCA0F-4F5F-4774-B848-07F99D4EC561}"/>
              </a:ext>
            </a:extLst>
          </p:cNvPr>
          <p:cNvSpPr>
            <a:spLocks noChangeArrowheads="1"/>
          </p:cNvSpPr>
          <p:nvPr/>
        </p:nvSpPr>
        <p:spPr bwMode="auto">
          <a:xfrm>
            <a:off x="-1260647" y="4770404"/>
            <a:ext cx="41044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sz="1400" b="0" i="0" u="none" strike="noStrike" cap="none" normalizeH="0" baseline="0" noProof="0" dirty="0">
                <a:ln>
                  <a:noFill/>
                </a:ln>
                <a:solidFill>
                  <a:prstClr val="black"/>
                </a:solidFill>
                <a:uLnTx/>
                <a:uFillTx/>
                <a:latin typeface="Arial"/>
                <a:ea typeface="游ゴシック" panose="020B0400000000000000" pitchFamily="50" charset="-128"/>
                <a:cs typeface="+mn-cs"/>
              </a:rPr>
              <a:t>(April 2019)</a:t>
            </a:r>
          </a:p>
        </p:txBody>
      </p:sp>
      <p:sp>
        <p:nvSpPr>
          <p:cNvPr id="11" name="Rectangle 5">
            <a:extLst>
              <a:ext uri="{FF2B5EF4-FFF2-40B4-BE49-F238E27FC236}">
                <a16:creationId xmlns:a16="http://schemas.microsoft.com/office/drawing/2014/main" id="{AB442066-6F47-433F-9CB8-A51127EBD0CB}"/>
              </a:ext>
            </a:extLst>
          </p:cNvPr>
          <p:cNvSpPr>
            <a:spLocks noChangeArrowheads="1"/>
          </p:cNvSpPr>
          <p:nvPr/>
        </p:nvSpPr>
        <p:spPr bwMode="auto">
          <a:xfrm>
            <a:off x="3355231" y="4770404"/>
            <a:ext cx="40970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sz="1400" b="0" i="0" u="none" strike="noStrike" cap="none" normalizeH="0" baseline="0" noProof="0" dirty="0">
                <a:ln>
                  <a:noFill/>
                </a:ln>
                <a:solidFill>
                  <a:prstClr val="black"/>
                </a:solidFill>
                <a:uLnTx/>
                <a:uFillTx/>
                <a:latin typeface="Arial"/>
                <a:ea typeface="游ゴシック" panose="020B0400000000000000" pitchFamily="50" charset="-128"/>
                <a:cs typeface="+mn-cs"/>
              </a:rPr>
              <a:t>(April 2019)</a:t>
            </a:r>
          </a:p>
        </p:txBody>
      </p:sp>
      <p:sp>
        <p:nvSpPr>
          <p:cNvPr id="3" name="テキスト ボックス 2">
            <a:extLst>
              <a:ext uri="{FF2B5EF4-FFF2-40B4-BE49-F238E27FC236}">
                <a16:creationId xmlns:a16="http://schemas.microsoft.com/office/drawing/2014/main" id="{5FD3B731-2B8B-477E-99A4-FBCB9ADCE4FD}"/>
              </a:ext>
            </a:extLst>
          </p:cNvPr>
          <p:cNvSpPr txBox="1"/>
          <p:nvPr/>
        </p:nvSpPr>
        <p:spPr>
          <a:xfrm>
            <a:off x="1741832" y="3429000"/>
            <a:ext cx="1585690" cy="523220"/>
          </a:xfrm>
          <a:prstGeom prst="rect">
            <a:avLst/>
          </a:prstGeom>
          <a:solidFill>
            <a:schemeClr val="accent1">
              <a:lumMod val="60000"/>
              <a:lumOff val="40000"/>
            </a:schemeClr>
          </a:solidFill>
        </p:spPr>
        <p:txBody>
          <a:bodyPr wrap="none" rtlCol="0">
            <a:spAutoFit/>
          </a:bodyPr>
          <a:lstStyle/>
          <a:p>
            <a:pPr algn="ctr"/>
            <a:r>
              <a:rPr kumimoji="1" lang="en-US" altLang="ja-JP" sz="1400" dirty="0"/>
              <a:t>Further education</a:t>
            </a:r>
          </a:p>
          <a:p>
            <a:pPr algn="ctr"/>
            <a:r>
              <a:rPr lang="en-US" altLang="ja-JP" sz="1400" dirty="0"/>
              <a:t>73.2%</a:t>
            </a:r>
            <a:endParaRPr kumimoji="1" lang="ja-JP" altLang="en-US" sz="1400" dirty="0"/>
          </a:p>
        </p:txBody>
      </p:sp>
      <p:sp>
        <p:nvSpPr>
          <p:cNvPr id="12" name="テキスト ボックス 11">
            <a:extLst>
              <a:ext uri="{FF2B5EF4-FFF2-40B4-BE49-F238E27FC236}">
                <a16:creationId xmlns:a16="http://schemas.microsoft.com/office/drawing/2014/main" id="{DDD3660A-E96F-427A-9099-91DCED0EEE72}"/>
              </a:ext>
            </a:extLst>
          </p:cNvPr>
          <p:cNvSpPr txBox="1"/>
          <p:nvPr/>
        </p:nvSpPr>
        <p:spPr>
          <a:xfrm>
            <a:off x="6895036" y="1821432"/>
            <a:ext cx="1386918" cy="461665"/>
          </a:xfrm>
          <a:prstGeom prst="rect">
            <a:avLst/>
          </a:prstGeom>
          <a:solidFill>
            <a:schemeClr val="accent1">
              <a:lumMod val="60000"/>
              <a:lumOff val="40000"/>
            </a:schemeClr>
          </a:solidFill>
        </p:spPr>
        <p:txBody>
          <a:bodyPr wrap="none" rtlCol="0">
            <a:spAutoFit/>
          </a:bodyPr>
          <a:lstStyle/>
          <a:p>
            <a:pPr algn="ctr"/>
            <a:r>
              <a:rPr kumimoji="1" lang="en-US" altLang="ja-JP" sz="1200" dirty="0"/>
              <a:t>Further education</a:t>
            </a:r>
          </a:p>
          <a:p>
            <a:pPr algn="ctr"/>
            <a:r>
              <a:rPr lang="en-US" altLang="ja-JP" sz="1200" dirty="0"/>
              <a:t>12.9%</a:t>
            </a:r>
            <a:endParaRPr kumimoji="1" lang="ja-JP" altLang="en-US" sz="1200" dirty="0"/>
          </a:p>
        </p:txBody>
      </p:sp>
      <p:sp>
        <p:nvSpPr>
          <p:cNvPr id="13" name="テキスト ボックス 12">
            <a:extLst>
              <a:ext uri="{FF2B5EF4-FFF2-40B4-BE49-F238E27FC236}">
                <a16:creationId xmlns:a16="http://schemas.microsoft.com/office/drawing/2014/main" id="{B0E96955-2382-4673-8E9F-A6E372044FC5}"/>
              </a:ext>
            </a:extLst>
          </p:cNvPr>
          <p:cNvSpPr txBox="1"/>
          <p:nvPr/>
        </p:nvSpPr>
        <p:spPr>
          <a:xfrm>
            <a:off x="1808615" y="1550026"/>
            <a:ext cx="569387" cy="461665"/>
          </a:xfrm>
          <a:prstGeom prst="rect">
            <a:avLst/>
          </a:prstGeom>
          <a:solidFill>
            <a:schemeClr val="accent4">
              <a:lumMod val="60000"/>
              <a:lumOff val="40000"/>
            </a:schemeClr>
          </a:solidFill>
        </p:spPr>
        <p:txBody>
          <a:bodyPr wrap="none" rtlCol="0">
            <a:spAutoFit/>
          </a:bodyPr>
          <a:lstStyle/>
          <a:p>
            <a:pPr algn="ctr"/>
            <a:r>
              <a:rPr kumimoji="1" lang="en-US" altLang="ja-JP" sz="1200" dirty="0"/>
              <a:t>Other</a:t>
            </a:r>
          </a:p>
          <a:p>
            <a:pPr algn="ctr"/>
            <a:r>
              <a:rPr kumimoji="1" lang="en-US" altLang="ja-JP" sz="1200" dirty="0"/>
              <a:t>4.5%</a:t>
            </a:r>
            <a:endParaRPr kumimoji="1" lang="ja-JP" altLang="en-US" sz="1200" dirty="0"/>
          </a:p>
        </p:txBody>
      </p:sp>
      <p:sp>
        <p:nvSpPr>
          <p:cNvPr id="14" name="テキスト ボックス 13">
            <a:extLst>
              <a:ext uri="{FF2B5EF4-FFF2-40B4-BE49-F238E27FC236}">
                <a16:creationId xmlns:a16="http://schemas.microsoft.com/office/drawing/2014/main" id="{194237D1-27F3-4727-BA24-E3A1DEC406E9}"/>
              </a:ext>
            </a:extLst>
          </p:cNvPr>
          <p:cNvSpPr txBox="1"/>
          <p:nvPr/>
        </p:nvSpPr>
        <p:spPr>
          <a:xfrm>
            <a:off x="6307344" y="1636454"/>
            <a:ext cx="569387" cy="461665"/>
          </a:xfrm>
          <a:prstGeom prst="rect">
            <a:avLst/>
          </a:prstGeom>
          <a:solidFill>
            <a:schemeClr val="accent4">
              <a:lumMod val="60000"/>
              <a:lumOff val="40000"/>
            </a:schemeClr>
          </a:solidFill>
        </p:spPr>
        <p:txBody>
          <a:bodyPr wrap="none" rtlCol="0">
            <a:spAutoFit/>
          </a:bodyPr>
          <a:lstStyle/>
          <a:p>
            <a:pPr algn="ctr"/>
            <a:r>
              <a:rPr kumimoji="1" lang="en-US" altLang="ja-JP" sz="1200" dirty="0"/>
              <a:t>Other</a:t>
            </a:r>
          </a:p>
          <a:p>
            <a:pPr algn="ctr"/>
            <a:r>
              <a:rPr lang="en-US" altLang="ja-JP" sz="1200" dirty="0"/>
              <a:t>7</a:t>
            </a:r>
            <a:r>
              <a:rPr kumimoji="1" lang="en-US" altLang="ja-JP" sz="1200" dirty="0"/>
              <a:t>.2%</a:t>
            </a:r>
            <a:endParaRPr kumimoji="1" lang="ja-JP" altLang="en-US" sz="1200" dirty="0"/>
          </a:p>
        </p:txBody>
      </p:sp>
      <p:sp>
        <p:nvSpPr>
          <p:cNvPr id="15" name="テキスト ボックス 14">
            <a:extLst>
              <a:ext uri="{FF2B5EF4-FFF2-40B4-BE49-F238E27FC236}">
                <a16:creationId xmlns:a16="http://schemas.microsoft.com/office/drawing/2014/main" id="{7BB1BCA2-6991-40E9-AE38-589078B2AC7F}"/>
              </a:ext>
            </a:extLst>
          </p:cNvPr>
          <p:cNvSpPr txBox="1"/>
          <p:nvPr/>
        </p:nvSpPr>
        <p:spPr>
          <a:xfrm>
            <a:off x="467544" y="2097423"/>
            <a:ext cx="1625765" cy="400110"/>
          </a:xfrm>
          <a:prstGeom prst="rect">
            <a:avLst/>
          </a:prstGeom>
          <a:solidFill>
            <a:schemeClr val="accent3">
              <a:lumMod val="60000"/>
              <a:lumOff val="40000"/>
            </a:schemeClr>
          </a:solidFill>
        </p:spPr>
        <p:txBody>
          <a:bodyPr wrap="none" rtlCol="0">
            <a:spAutoFit/>
          </a:bodyPr>
          <a:lstStyle/>
          <a:p>
            <a:pPr algn="ctr"/>
            <a:r>
              <a:rPr kumimoji="1" lang="en-US" altLang="ja-JP" sz="1000" dirty="0"/>
              <a:t>Private-sector companies</a:t>
            </a:r>
          </a:p>
          <a:p>
            <a:pPr algn="ctr"/>
            <a:r>
              <a:rPr kumimoji="1" lang="en-US" altLang="ja-JP" sz="1000" dirty="0"/>
              <a:t>14.5%</a:t>
            </a:r>
            <a:endParaRPr kumimoji="1" lang="ja-JP" altLang="en-US" sz="1000" dirty="0"/>
          </a:p>
        </p:txBody>
      </p:sp>
      <p:sp>
        <p:nvSpPr>
          <p:cNvPr id="16" name="テキスト ボックス 15">
            <a:extLst>
              <a:ext uri="{FF2B5EF4-FFF2-40B4-BE49-F238E27FC236}">
                <a16:creationId xmlns:a16="http://schemas.microsoft.com/office/drawing/2014/main" id="{C2F47BFE-4509-4A51-B9C0-CB074A28451A}"/>
              </a:ext>
            </a:extLst>
          </p:cNvPr>
          <p:cNvSpPr txBox="1"/>
          <p:nvPr/>
        </p:nvSpPr>
        <p:spPr>
          <a:xfrm>
            <a:off x="5792812" y="3552110"/>
            <a:ext cx="2204450" cy="523220"/>
          </a:xfrm>
          <a:prstGeom prst="rect">
            <a:avLst/>
          </a:prstGeom>
          <a:solidFill>
            <a:schemeClr val="accent3">
              <a:lumMod val="60000"/>
              <a:lumOff val="40000"/>
            </a:schemeClr>
          </a:solidFill>
        </p:spPr>
        <p:txBody>
          <a:bodyPr wrap="none" rtlCol="0">
            <a:spAutoFit/>
          </a:bodyPr>
          <a:lstStyle/>
          <a:p>
            <a:pPr algn="ctr"/>
            <a:r>
              <a:rPr kumimoji="1" lang="en-US" altLang="ja-JP" sz="1400" dirty="0"/>
              <a:t>Private-sector companies</a:t>
            </a:r>
          </a:p>
          <a:p>
            <a:pPr algn="ctr"/>
            <a:r>
              <a:rPr lang="en-US" altLang="ja-JP" sz="1400" dirty="0"/>
              <a:t>65</a:t>
            </a:r>
            <a:r>
              <a:rPr kumimoji="1" lang="en-US" altLang="ja-JP" sz="1400" dirty="0"/>
              <a:t>.7%</a:t>
            </a:r>
            <a:endParaRPr kumimoji="1" lang="ja-JP" altLang="en-US" sz="1400" dirty="0"/>
          </a:p>
        </p:txBody>
      </p:sp>
      <p:sp>
        <p:nvSpPr>
          <p:cNvPr id="17" name="テキスト ボックス 16">
            <a:extLst>
              <a:ext uri="{FF2B5EF4-FFF2-40B4-BE49-F238E27FC236}">
                <a16:creationId xmlns:a16="http://schemas.microsoft.com/office/drawing/2014/main" id="{BD5BE2C2-EA58-426E-9FFE-F9416E9BAFE2}"/>
              </a:ext>
            </a:extLst>
          </p:cNvPr>
          <p:cNvSpPr txBox="1"/>
          <p:nvPr/>
        </p:nvSpPr>
        <p:spPr>
          <a:xfrm>
            <a:off x="7380312" y="2522987"/>
            <a:ext cx="1585690" cy="577081"/>
          </a:xfrm>
          <a:prstGeom prst="rect">
            <a:avLst/>
          </a:prstGeom>
          <a:solidFill>
            <a:schemeClr val="accent2">
              <a:lumMod val="60000"/>
              <a:lumOff val="40000"/>
            </a:schemeClr>
          </a:solidFill>
        </p:spPr>
        <p:txBody>
          <a:bodyPr wrap="square" rtlCol="0">
            <a:spAutoFit/>
          </a:bodyPr>
          <a:lstStyle/>
          <a:p>
            <a:pPr algn="ctr"/>
            <a:r>
              <a:rPr lang="en-US" altLang="ja-JP" sz="1050" dirty="0"/>
              <a:t>Civil service/education &amp; research</a:t>
            </a:r>
            <a:endParaRPr kumimoji="1" lang="en-US" altLang="ja-JP" sz="1050" dirty="0"/>
          </a:p>
          <a:p>
            <a:pPr algn="ctr"/>
            <a:r>
              <a:rPr lang="en-US" altLang="ja-JP" sz="1050" dirty="0"/>
              <a:t>14.2%</a:t>
            </a:r>
            <a:endParaRPr kumimoji="1" lang="ja-JP" altLang="en-US" sz="1050" dirty="0"/>
          </a:p>
        </p:txBody>
      </p:sp>
    </p:spTree>
    <p:extLst>
      <p:ext uri="{BB962C8B-B14F-4D97-AF65-F5344CB8AC3E}">
        <p14:creationId xmlns:p14="http://schemas.microsoft.com/office/powerpoint/2010/main" val="2177730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l" eaLnBrk="1" hangingPunct="1"/>
            <a:r>
              <a:rPr lang="en-US" b="1" dirty="0">
                <a:solidFill>
                  <a:srgbClr val="F8F8F8"/>
                </a:solidFill>
              </a:rPr>
              <a:t>Graduates' career paths (very few become farmers)</a:t>
            </a:r>
          </a:p>
        </p:txBody>
      </p:sp>
      <p:sp>
        <p:nvSpPr>
          <p:cNvPr id="27651" name="Rectangle 6"/>
          <p:cNvSpPr>
            <a:spLocks noChangeArrowheads="1"/>
          </p:cNvSpPr>
          <p:nvPr/>
        </p:nvSpPr>
        <p:spPr bwMode="auto">
          <a:xfrm>
            <a:off x="179449" y="908720"/>
            <a:ext cx="8785101"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spcBef>
                <a:spcPct val="0"/>
              </a:spcBef>
              <a:buFontTx/>
              <a:buNone/>
            </a:pPr>
            <a:r>
              <a:rPr kumimoji="0" lang="en-US" sz="2000" dirty="0">
                <a:latin typeface="游ゴシック" panose="020B0400000000000000" pitchFamily="50" charset="-128"/>
                <a:ea typeface="游ゴシック" panose="020B0400000000000000" pitchFamily="50" charset="-128"/>
              </a:rPr>
              <a:t>Civil servants:</a:t>
            </a:r>
          </a:p>
          <a:p>
            <a:pPr algn="just" eaLnBrk="1" hangingPunct="1">
              <a:spcBef>
                <a:spcPct val="0"/>
              </a:spcBef>
              <a:buFontTx/>
              <a:buNone/>
            </a:pPr>
            <a:r>
              <a:rPr kumimoji="0" lang="en-US" sz="2000" dirty="0">
                <a:latin typeface="游ゴシック" panose="020B0400000000000000" pitchFamily="50" charset="-128"/>
                <a:ea typeface="游ゴシック" panose="020B0400000000000000" pitchFamily="50" charset="-128"/>
              </a:rPr>
              <a:t>	MAFF, MoE, MLIT,</a:t>
            </a:r>
          </a:p>
          <a:p>
            <a:pPr algn="just" eaLnBrk="1" hangingPunct="1">
              <a:spcBef>
                <a:spcPct val="0"/>
              </a:spcBef>
              <a:buFontTx/>
              <a:buNone/>
            </a:pPr>
            <a:r>
              <a:rPr kumimoji="0" lang="en-US" sz="2000" dirty="0">
                <a:latin typeface="游ゴシック" panose="020B0400000000000000" pitchFamily="50" charset="-128"/>
                <a:ea typeface="游ゴシック" panose="020B0400000000000000" pitchFamily="50" charset="-128"/>
              </a:rPr>
              <a:t>	Civil service at prefectural, major city, and municipality levels</a:t>
            </a:r>
          </a:p>
          <a:p>
            <a:pPr algn="just" eaLnBrk="1" hangingPunct="1">
              <a:spcBef>
                <a:spcPct val="0"/>
              </a:spcBef>
              <a:buFontTx/>
              <a:buNone/>
            </a:pPr>
            <a:endParaRPr kumimoji="0" lang="en-US" sz="2000" dirty="0">
              <a:latin typeface="游ゴシック" panose="020B0400000000000000" pitchFamily="50" charset="-128"/>
              <a:ea typeface="游ゴシック" panose="020B0400000000000000" pitchFamily="50" charset="-128"/>
            </a:endParaRPr>
          </a:p>
          <a:p>
            <a:pPr algn="just" eaLnBrk="1" hangingPunct="1">
              <a:spcBef>
                <a:spcPct val="0"/>
              </a:spcBef>
              <a:buFontTx/>
              <a:buNone/>
            </a:pPr>
            <a:r>
              <a:rPr kumimoji="0" lang="en-US" sz="2000" dirty="0">
                <a:latin typeface="游ゴシック" panose="020B0400000000000000" pitchFamily="50" charset="-128"/>
                <a:ea typeface="游ゴシック" panose="020B0400000000000000" pitchFamily="50" charset="-128"/>
              </a:rPr>
              <a:t>Corporations:</a:t>
            </a:r>
          </a:p>
          <a:p>
            <a:pPr algn="just" eaLnBrk="1" hangingPunct="1">
              <a:spcBef>
                <a:spcPct val="0"/>
              </a:spcBef>
              <a:buFontTx/>
              <a:buNone/>
            </a:pPr>
            <a:r>
              <a:rPr kumimoji="0" lang="en-US" sz="2000" dirty="0">
                <a:latin typeface="游ゴシック" panose="020B0400000000000000" pitchFamily="50" charset="-128"/>
                <a:ea typeface="游ゴシック" panose="020B0400000000000000" pitchFamily="50" charset="-128"/>
              </a:rPr>
              <a:t>	Brewing, fermentation, food products, cosmetics,</a:t>
            </a:r>
          </a:p>
          <a:p>
            <a:pPr algn="just" eaLnBrk="1" hangingPunct="1">
              <a:spcBef>
                <a:spcPct val="0"/>
              </a:spcBef>
              <a:buFontTx/>
              <a:buNone/>
            </a:pPr>
            <a:r>
              <a:rPr kumimoji="0" lang="en-US" sz="2000" dirty="0">
                <a:latin typeface="游ゴシック" panose="020B0400000000000000" pitchFamily="50" charset="-128"/>
                <a:ea typeface="游ゴシック" panose="020B0400000000000000" pitchFamily="50" charset="-128"/>
              </a:rPr>
              <a:t>	chemical industry, medicine/pharmaceuticals, trading companies, 	pulp/paper production, wood products, housing, greenery, 	gardening, logistics, finance, trading companies, consulting,	information software, environmental corporations, news media.</a:t>
            </a:r>
          </a:p>
          <a:p>
            <a:pPr algn="just" eaLnBrk="1" hangingPunct="1">
              <a:spcBef>
                <a:spcPct val="0"/>
              </a:spcBef>
              <a:buFontTx/>
              <a:buNone/>
            </a:pPr>
            <a:endParaRPr kumimoji="0" lang="en-US" sz="2000" dirty="0">
              <a:latin typeface="游ゴシック" panose="020B0400000000000000" pitchFamily="50" charset="-128"/>
              <a:ea typeface="游ゴシック" panose="020B0400000000000000" pitchFamily="50" charset="-128"/>
            </a:endParaRPr>
          </a:p>
          <a:p>
            <a:pPr algn="just" eaLnBrk="1" hangingPunct="1">
              <a:spcBef>
                <a:spcPct val="0"/>
              </a:spcBef>
              <a:buFontTx/>
              <a:buNone/>
            </a:pPr>
            <a:r>
              <a:rPr kumimoji="0" lang="en-US" sz="2000" dirty="0">
                <a:latin typeface="游ゴシック" panose="020B0400000000000000" pitchFamily="50" charset="-128"/>
                <a:ea typeface="游ゴシック" panose="020B0400000000000000" pitchFamily="50" charset="-128"/>
              </a:rPr>
              <a:t>Organizations:</a:t>
            </a:r>
          </a:p>
          <a:p>
            <a:pPr algn="just" eaLnBrk="1" hangingPunct="1">
              <a:spcBef>
                <a:spcPct val="0"/>
              </a:spcBef>
              <a:buFontTx/>
              <a:buNone/>
            </a:pPr>
            <a:r>
              <a:rPr kumimoji="0" lang="en-US" sz="2000" dirty="0">
                <a:latin typeface="游ゴシック" panose="020B0400000000000000" pitchFamily="50" charset="-128"/>
                <a:ea typeface="游ゴシック" panose="020B0400000000000000" pitchFamily="50" charset="-128"/>
              </a:rPr>
              <a:t>　	Farming, forestry and fishing organizations (JA-ZENCHU etc.)</a:t>
            </a:r>
          </a:p>
        </p:txBody>
      </p:sp>
    </p:spTree>
    <p:extLst>
      <p:ext uri="{BB962C8B-B14F-4D97-AF65-F5344CB8AC3E}">
        <p14:creationId xmlns:p14="http://schemas.microsoft.com/office/powerpoint/2010/main" val="734080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FBEFD23-0F95-44E7-8116-24AA7FC55E8C}"/>
              </a:ext>
            </a:extLst>
          </p:cNvPr>
          <p:cNvSpPr>
            <a:spLocks noGrp="1"/>
          </p:cNvSpPr>
          <p:nvPr>
            <p:ph type="title"/>
          </p:nvPr>
        </p:nvSpPr>
        <p:spPr/>
        <p:txBody>
          <a:bodyPr anchor="ctr"/>
          <a:lstStyle/>
          <a:p>
            <a:pPr rtl="0" fontAlgn="base"/>
            <a:r>
              <a:rPr kumimoji="1" lang="en-US" b="1" dirty="0">
                <a:solidFill>
                  <a:srgbClr val="FFFFFF"/>
                </a:solidFill>
                <a:ea typeface="游ゴシック" panose="020B0400000000000000" pitchFamily="50" charset="-128"/>
                <a:cs typeface="Meiryo UI" panose="020B0604030504040204" pitchFamily="50" charset="-128"/>
              </a:rPr>
              <a:t>Strengths and Features of School of Agriculture</a:t>
            </a:r>
          </a:p>
        </p:txBody>
      </p:sp>
      <p:sp>
        <p:nvSpPr>
          <p:cNvPr id="2" name="正方形/長方形 1"/>
          <p:cNvSpPr/>
          <p:nvPr/>
        </p:nvSpPr>
        <p:spPr>
          <a:xfrm>
            <a:off x="179512" y="795884"/>
            <a:ext cx="8784976" cy="5262979"/>
          </a:xfrm>
          <a:prstGeom prst="rect">
            <a:avLst/>
          </a:prstGeom>
        </p:spPr>
        <p:txBody>
          <a:bodyPr wrap="square">
            <a:spAutoFit/>
          </a:bodyPr>
          <a:lstStyle/>
          <a:p>
            <a:pPr marL="180000" indent="-187200" algn="l">
              <a:spcAft>
                <a:spcPts val="1200"/>
              </a:spcAft>
              <a:buFont typeface="Arial"/>
              <a:buChar char="•"/>
            </a:pPr>
            <a:r>
              <a:rPr lang="en-US" sz="2200" dirty="0">
                <a:latin typeface="游ゴシック" panose="020B0400000000000000" pitchFamily="50" charset="-128"/>
                <a:ea typeface="游ゴシック" panose="020B0400000000000000" pitchFamily="50" charset="-128"/>
                <a:cs typeface="Meiryo UI" panose="020B0604030504040204" pitchFamily="50" charset="-128"/>
              </a:rPr>
              <a:t>Superb faculty with expertise in each focused research area</a:t>
            </a:r>
          </a:p>
          <a:p>
            <a:pPr marL="180000" indent="-187200" algn="l">
              <a:spcAft>
                <a:spcPts val="1200"/>
              </a:spcAft>
              <a:buFont typeface="Arial"/>
              <a:buChar char="•"/>
            </a:pPr>
            <a:r>
              <a:rPr lang="en-US" sz="2200" dirty="0">
                <a:latin typeface="游ゴシック" panose="020B0400000000000000" pitchFamily="50" charset="-128"/>
                <a:ea typeface="游ゴシック" panose="020B0400000000000000" pitchFamily="50" charset="-128"/>
                <a:cs typeface="Meiryo UI" panose="020B0604030504040204" pitchFamily="50" charset="-128"/>
              </a:rPr>
              <a:t>Research related to "field science" utilizing the vast natural resources of Hokkaido and "food science" making the most of Hokkaido's status as the breadbasket of Japan</a:t>
            </a:r>
          </a:p>
          <a:p>
            <a:pPr marL="180000" indent="-187200" algn="l">
              <a:spcAft>
                <a:spcPts val="1200"/>
              </a:spcAft>
              <a:buFont typeface="Arial"/>
              <a:buChar char="•"/>
            </a:pPr>
            <a:r>
              <a:rPr lang="en-US" sz="2200" dirty="0">
                <a:latin typeface="游ゴシック" panose="020B0400000000000000" pitchFamily="50" charset="-128"/>
                <a:ea typeface="游ゴシック" panose="020B0400000000000000" pitchFamily="50" charset="-128"/>
                <a:cs typeface="Meiryo UI" panose="020B0604030504040204" pitchFamily="50" charset="-128"/>
              </a:rPr>
              <a:t>Tradition of gathering gifted young would-be agriculturalists from throughout Japan in a climate of mutual learning</a:t>
            </a:r>
          </a:p>
          <a:p>
            <a:pPr marL="180000" indent="-187200" algn="l">
              <a:spcAft>
                <a:spcPts val="1200"/>
              </a:spcAft>
              <a:buFont typeface="Arial"/>
              <a:buChar char="•"/>
            </a:pPr>
            <a:r>
              <a:rPr lang="en-US" sz="2200" dirty="0">
                <a:latin typeface="游ゴシック" panose="020B0400000000000000" pitchFamily="50" charset="-128"/>
                <a:ea typeface="游ゴシック" panose="020B0400000000000000" pitchFamily="50" charset="-128"/>
                <a:cs typeface="Meiryo UI" panose="020B0604030504040204" pitchFamily="50" charset="-128"/>
              </a:rPr>
              <a:t>International sensibility acquired through large numbers of foreign exchange students</a:t>
            </a:r>
          </a:p>
          <a:p>
            <a:pPr marL="360000" indent="-367200" algn="l">
              <a:spcAft>
                <a:spcPts val="1200"/>
              </a:spcAft>
              <a:buFont typeface="Wingdings" charset="2"/>
              <a:buChar char="u"/>
            </a:pPr>
            <a:r>
              <a:rPr lang="en-US" sz="2200" b="1" dirty="0">
                <a:latin typeface="游ゴシック" panose="020B0400000000000000" pitchFamily="50" charset="-128"/>
                <a:ea typeface="游ゴシック" panose="020B0400000000000000" pitchFamily="50" charset="-128"/>
                <a:cs typeface="Meiryo UI" panose="020B0604030504040204" pitchFamily="50" charset="-128"/>
              </a:rPr>
              <a:t>We hope that through your study at the Hokudai School of Agriculture, you will enhance your humanity, acquire lifelong friends, and move confidently toward your own goals.</a:t>
            </a:r>
          </a:p>
          <a:p>
            <a:pPr marL="360000" indent="-367200" algn="l">
              <a:spcAft>
                <a:spcPts val="1200"/>
              </a:spcAft>
              <a:buFont typeface="Wingdings" charset="2"/>
              <a:buChar char="u"/>
            </a:pPr>
            <a:r>
              <a:rPr lang="en-US" sz="2200" b="1" dirty="0">
                <a:latin typeface="游ゴシック" panose="020B0400000000000000" pitchFamily="50" charset="-128"/>
                <a:ea typeface="游ゴシック" panose="020B0400000000000000" pitchFamily="50" charset="-128"/>
                <a:cs typeface="Meiryo UI" panose="020B0604030504040204" pitchFamily="50" charset="-128"/>
              </a:rPr>
              <a:t>We look forward to welcoming you at the School of Agriculture.</a:t>
            </a:r>
          </a:p>
        </p:txBody>
      </p:sp>
    </p:spTree>
    <p:extLst>
      <p:ext uri="{BB962C8B-B14F-4D97-AF65-F5344CB8AC3E}">
        <p14:creationId xmlns:p14="http://schemas.microsoft.com/office/powerpoint/2010/main" val="837101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056340A-4B98-484F-8E56-9C0A02B65939}"/>
              </a:ext>
            </a:extLst>
          </p:cNvPr>
          <p:cNvPicPr>
            <a:picLocks noChangeAspect="1"/>
          </p:cNvPicPr>
          <p:nvPr/>
        </p:nvPicPr>
        <p:blipFill rotWithShape="1">
          <a:blip r:embed="rId2">
            <a:extLst>
              <a:ext uri="{28A0092B-C50C-407E-A947-70E740481C1C}">
                <a14:useLocalDpi xmlns:a14="http://schemas.microsoft.com/office/drawing/2010/main" val="0"/>
              </a:ext>
            </a:extLst>
          </a:blip>
          <a:srcRect l="21166" r="1"/>
          <a:stretch/>
        </p:blipFill>
        <p:spPr>
          <a:xfrm>
            <a:off x="4494171" y="2294179"/>
            <a:ext cx="4326301" cy="3439077"/>
          </a:xfrm>
          <a:prstGeom prst="rect">
            <a:avLst/>
          </a:prstGeom>
          <a:ln>
            <a:noFill/>
          </a:ln>
          <a:effectLst>
            <a:outerShdw blurRad="50800" dist="38100" dir="2700000" algn="tl" rotWithShape="0">
              <a:prstClr val="black">
                <a:alpha val="40000"/>
              </a:prstClr>
            </a:outerShdw>
          </a:effectLst>
        </p:spPr>
      </p:pic>
      <p:sp>
        <p:nvSpPr>
          <p:cNvPr id="17" name="正方形/長方形 16">
            <a:extLst>
              <a:ext uri="{FF2B5EF4-FFF2-40B4-BE49-F238E27FC236}">
                <a16:creationId xmlns:a16="http://schemas.microsoft.com/office/drawing/2014/main" id="{FE1BE9BF-A071-4E73-9E75-9E5DC3378F85}"/>
              </a:ext>
            </a:extLst>
          </p:cNvPr>
          <p:cNvSpPr/>
          <p:nvPr/>
        </p:nvSpPr>
        <p:spPr bwMode="auto">
          <a:xfrm>
            <a:off x="4494171" y="4881062"/>
            <a:ext cx="716568" cy="503121"/>
          </a:xfrm>
          <a:custGeom>
            <a:avLst/>
            <a:gdLst>
              <a:gd name="connsiteX0" fmla="*/ 0 w 1656184"/>
              <a:gd name="connsiteY0" fmla="*/ 0 h 443015"/>
              <a:gd name="connsiteX1" fmla="*/ 1656184 w 1656184"/>
              <a:gd name="connsiteY1" fmla="*/ 0 h 443015"/>
              <a:gd name="connsiteX2" fmla="*/ 1656184 w 1656184"/>
              <a:gd name="connsiteY2" fmla="*/ 443015 h 443015"/>
              <a:gd name="connsiteX3" fmla="*/ 0 w 1656184"/>
              <a:gd name="connsiteY3" fmla="*/ 443015 h 443015"/>
              <a:gd name="connsiteX4" fmla="*/ 0 w 1656184"/>
              <a:gd name="connsiteY4" fmla="*/ 0 h 443015"/>
              <a:gd name="connsiteX0" fmla="*/ 0 w 1656184"/>
              <a:gd name="connsiteY0" fmla="*/ 0 h 443015"/>
              <a:gd name="connsiteX1" fmla="*/ 1600200 w 1656184"/>
              <a:gd name="connsiteY1" fmla="*/ 37322 h 443015"/>
              <a:gd name="connsiteX2" fmla="*/ 1656184 w 1656184"/>
              <a:gd name="connsiteY2" fmla="*/ 443015 h 443015"/>
              <a:gd name="connsiteX3" fmla="*/ 0 w 1656184"/>
              <a:gd name="connsiteY3" fmla="*/ 443015 h 443015"/>
              <a:gd name="connsiteX4" fmla="*/ 0 w 1656184"/>
              <a:gd name="connsiteY4" fmla="*/ 0 h 443015"/>
              <a:gd name="connsiteX0" fmla="*/ 0 w 1656184"/>
              <a:gd name="connsiteY0" fmla="*/ 58701 h 501716"/>
              <a:gd name="connsiteX1" fmla="*/ 1600200 w 1656184"/>
              <a:gd name="connsiteY1" fmla="*/ 96023 h 501716"/>
              <a:gd name="connsiteX2" fmla="*/ 1656184 w 1656184"/>
              <a:gd name="connsiteY2" fmla="*/ 501716 h 501716"/>
              <a:gd name="connsiteX3" fmla="*/ 0 w 1656184"/>
              <a:gd name="connsiteY3" fmla="*/ 501716 h 501716"/>
              <a:gd name="connsiteX4" fmla="*/ 0 w 1656184"/>
              <a:gd name="connsiteY4" fmla="*/ 58701 h 501716"/>
              <a:gd name="connsiteX0" fmla="*/ 0 w 1656184"/>
              <a:gd name="connsiteY0" fmla="*/ 60105 h 503120"/>
              <a:gd name="connsiteX1" fmla="*/ 1185395 w 1656184"/>
              <a:gd name="connsiteY1" fmla="*/ 8178 h 503120"/>
              <a:gd name="connsiteX2" fmla="*/ 1600200 w 1656184"/>
              <a:gd name="connsiteY2" fmla="*/ 97427 h 503120"/>
              <a:gd name="connsiteX3" fmla="*/ 1656184 w 1656184"/>
              <a:gd name="connsiteY3" fmla="*/ 503120 h 503120"/>
              <a:gd name="connsiteX4" fmla="*/ 0 w 1656184"/>
              <a:gd name="connsiteY4" fmla="*/ 503120 h 503120"/>
              <a:gd name="connsiteX5" fmla="*/ 0 w 1656184"/>
              <a:gd name="connsiteY5" fmla="*/ 60105 h 503120"/>
              <a:gd name="connsiteX0" fmla="*/ 0 w 1684175"/>
              <a:gd name="connsiteY0" fmla="*/ 60105 h 503120"/>
              <a:gd name="connsiteX1" fmla="*/ 1185395 w 1684175"/>
              <a:gd name="connsiteY1" fmla="*/ 8178 h 503120"/>
              <a:gd name="connsiteX2" fmla="*/ 1684175 w 1684175"/>
              <a:gd name="connsiteY2" fmla="*/ 181403 h 503120"/>
              <a:gd name="connsiteX3" fmla="*/ 1656184 w 1684175"/>
              <a:gd name="connsiteY3" fmla="*/ 503120 h 503120"/>
              <a:gd name="connsiteX4" fmla="*/ 0 w 1684175"/>
              <a:gd name="connsiteY4" fmla="*/ 503120 h 503120"/>
              <a:gd name="connsiteX5" fmla="*/ 0 w 1684175"/>
              <a:gd name="connsiteY5" fmla="*/ 60105 h 503120"/>
              <a:gd name="connsiteX0" fmla="*/ 0 w 1684175"/>
              <a:gd name="connsiteY0" fmla="*/ 73791 h 516806"/>
              <a:gd name="connsiteX1" fmla="*/ 1260040 w 1684175"/>
              <a:gd name="connsiteY1" fmla="*/ 3202 h 516806"/>
              <a:gd name="connsiteX2" fmla="*/ 1684175 w 1684175"/>
              <a:gd name="connsiteY2" fmla="*/ 195089 h 516806"/>
              <a:gd name="connsiteX3" fmla="*/ 1656184 w 1684175"/>
              <a:gd name="connsiteY3" fmla="*/ 516806 h 516806"/>
              <a:gd name="connsiteX4" fmla="*/ 0 w 1684175"/>
              <a:gd name="connsiteY4" fmla="*/ 516806 h 516806"/>
              <a:gd name="connsiteX5" fmla="*/ 0 w 1684175"/>
              <a:gd name="connsiteY5" fmla="*/ 73791 h 516806"/>
              <a:gd name="connsiteX0" fmla="*/ 0 w 1684175"/>
              <a:gd name="connsiteY0" fmla="*/ 90595 h 533610"/>
              <a:gd name="connsiteX1" fmla="*/ 1344015 w 1684175"/>
              <a:gd name="connsiteY1" fmla="*/ 1345 h 533610"/>
              <a:gd name="connsiteX2" fmla="*/ 1684175 w 1684175"/>
              <a:gd name="connsiteY2" fmla="*/ 211893 h 533610"/>
              <a:gd name="connsiteX3" fmla="*/ 1656184 w 1684175"/>
              <a:gd name="connsiteY3" fmla="*/ 533610 h 533610"/>
              <a:gd name="connsiteX4" fmla="*/ 0 w 1684175"/>
              <a:gd name="connsiteY4" fmla="*/ 533610 h 533610"/>
              <a:gd name="connsiteX5" fmla="*/ 0 w 1684175"/>
              <a:gd name="connsiteY5" fmla="*/ 90595 h 533610"/>
              <a:gd name="connsiteX0" fmla="*/ 0 w 1684175"/>
              <a:gd name="connsiteY0" fmla="*/ 60106 h 503121"/>
              <a:gd name="connsiteX1" fmla="*/ 1322085 w 1684175"/>
              <a:gd name="connsiteY1" fmla="*/ 8178 h 503121"/>
              <a:gd name="connsiteX2" fmla="*/ 1684175 w 1684175"/>
              <a:gd name="connsiteY2" fmla="*/ 181404 h 503121"/>
              <a:gd name="connsiteX3" fmla="*/ 1656184 w 1684175"/>
              <a:gd name="connsiteY3" fmla="*/ 503121 h 503121"/>
              <a:gd name="connsiteX4" fmla="*/ 0 w 1684175"/>
              <a:gd name="connsiteY4" fmla="*/ 503121 h 503121"/>
              <a:gd name="connsiteX5" fmla="*/ 0 w 1684175"/>
              <a:gd name="connsiteY5" fmla="*/ 60106 h 503121"/>
              <a:gd name="connsiteX0" fmla="*/ 0 w 1684175"/>
              <a:gd name="connsiteY0" fmla="*/ 60106 h 503121"/>
              <a:gd name="connsiteX1" fmla="*/ 1322085 w 1684175"/>
              <a:gd name="connsiteY1" fmla="*/ 8178 h 503121"/>
              <a:gd name="connsiteX2" fmla="*/ 1684175 w 1684175"/>
              <a:gd name="connsiteY2" fmla="*/ 181404 h 503121"/>
              <a:gd name="connsiteX3" fmla="*/ 1656184 w 1684175"/>
              <a:gd name="connsiteY3" fmla="*/ 503121 h 503121"/>
              <a:gd name="connsiteX4" fmla="*/ 0 w 1684175"/>
              <a:gd name="connsiteY4" fmla="*/ 503121 h 503121"/>
              <a:gd name="connsiteX5" fmla="*/ 0 w 1684175"/>
              <a:gd name="connsiteY5" fmla="*/ 60106 h 5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175" h="503121">
                <a:moveTo>
                  <a:pt x="0" y="60106"/>
                </a:moveTo>
                <a:cubicBezTo>
                  <a:pt x="197566" y="-22384"/>
                  <a:pt x="1055385" y="1958"/>
                  <a:pt x="1322085" y="8178"/>
                </a:cubicBezTo>
                <a:cubicBezTo>
                  <a:pt x="1610715" y="98374"/>
                  <a:pt x="1605710" y="98914"/>
                  <a:pt x="1684175" y="181404"/>
                </a:cubicBezTo>
                <a:lnTo>
                  <a:pt x="1656184" y="503121"/>
                </a:lnTo>
                <a:lnTo>
                  <a:pt x="0" y="503121"/>
                </a:lnTo>
                <a:lnTo>
                  <a:pt x="0" y="60106"/>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pic>
        <p:nvPicPr>
          <p:cNvPr id="10" name="Picture 2" descr="C:\Documents and Settings\hmastui\デスクトップ\学部説明\LP-M5500_GXF0106854\Epson_0112_1.jpg"/>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l="5026" t="15732" r="53191" b="10271"/>
          <a:stretch>
            <a:fillRect/>
          </a:stretch>
        </p:blipFill>
        <p:spPr>
          <a:xfrm>
            <a:off x="324172" y="692150"/>
            <a:ext cx="3887788" cy="4864100"/>
          </a:xfrm>
          <a:prstGeom prst="ellipse">
            <a:avLst/>
          </a:prstGeom>
          <a:ln w="285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3" name="テキスト ボックス 12"/>
          <p:cNvSpPr txBox="1"/>
          <p:nvPr/>
        </p:nvSpPr>
        <p:spPr>
          <a:xfrm>
            <a:off x="1035720" y="2286678"/>
            <a:ext cx="825867" cy="246221"/>
          </a:xfrm>
          <a:prstGeom prst="rect">
            <a:avLst/>
          </a:prstGeom>
          <a:noFill/>
        </p:spPr>
        <p:txBody>
          <a:bodyPr wrap="none" rtlCol="0">
            <a:spAutoFit/>
          </a:bodyPr>
          <a:lstStyle/>
          <a:p>
            <a:r>
              <a:rPr kumimoji="1" lang="en-US" sz="1000"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eiryo UI" panose="020B0604030504040204" pitchFamily="50" charset="-128"/>
              </a:rPr>
              <a:t>University Farm</a:t>
            </a:r>
          </a:p>
        </p:txBody>
      </p:sp>
      <p:sp>
        <p:nvSpPr>
          <p:cNvPr id="14" name="テキスト ボックス 13"/>
          <p:cNvSpPr txBox="1"/>
          <p:nvPr/>
        </p:nvSpPr>
        <p:spPr>
          <a:xfrm>
            <a:off x="858170" y="3135931"/>
            <a:ext cx="441146" cy="246221"/>
          </a:xfrm>
          <a:prstGeom prst="rect">
            <a:avLst/>
          </a:prstGeom>
          <a:noFill/>
        </p:spPr>
        <p:txBody>
          <a:bodyPr wrap="none" rtlCol="0">
            <a:spAutoFit/>
          </a:bodyPr>
          <a:lstStyle/>
          <a:p>
            <a:r>
              <a:rPr kumimoji="1" lang="en-US" sz="1000"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eiryo UI" panose="020B0604030504040204" pitchFamily="50" charset="-128"/>
              </a:rPr>
              <a:t>Seedling Field</a:t>
            </a:r>
          </a:p>
        </p:txBody>
      </p:sp>
      <p:sp>
        <p:nvSpPr>
          <p:cNvPr id="16" name="テキスト ボックス 15"/>
          <p:cNvSpPr txBox="1"/>
          <p:nvPr/>
        </p:nvSpPr>
        <p:spPr>
          <a:xfrm>
            <a:off x="4788024" y="1130813"/>
            <a:ext cx="3960439" cy="830997"/>
          </a:xfrm>
          <a:prstGeom prst="rect">
            <a:avLst/>
          </a:prstGeom>
          <a:noFill/>
        </p:spPr>
        <p:txBody>
          <a:bodyPr wrap="square" rtlCol="0">
            <a:spAutoFit/>
          </a:bodyPr>
          <a:lstStyle/>
          <a:p>
            <a:pPr algn="ctr"/>
            <a:r>
              <a:rPr kumimoji="1" lang="en-US" altLang="ja-JP" sz="2400" b="1" dirty="0">
                <a:latin typeface="游ゴシック" panose="020B0400000000000000" pitchFamily="50" charset="-128"/>
                <a:ea typeface="游ゴシック" panose="020B0400000000000000" pitchFamily="50" charset="-128"/>
                <a:cs typeface="Meiryo UI" panose="020B0604030504040204" pitchFamily="50" charset="-128"/>
              </a:rPr>
              <a:t>School of Agriculture, </a:t>
            </a:r>
            <a:r>
              <a:rPr kumimoji="1" lang="en-US" sz="2400" b="1" dirty="0">
                <a:latin typeface="游ゴシック" panose="020B0400000000000000" pitchFamily="50" charset="-128"/>
                <a:ea typeface="游ゴシック" panose="020B0400000000000000" pitchFamily="50" charset="-128"/>
                <a:cs typeface="Meiryo UI" panose="020B0604030504040204" pitchFamily="50" charset="-128"/>
              </a:rPr>
              <a:t>Hokkaido University</a:t>
            </a:r>
          </a:p>
        </p:txBody>
      </p:sp>
      <p:cxnSp>
        <p:nvCxnSpPr>
          <p:cNvPr id="5" name="直線矢印コネクタ 4"/>
          <p:cNvCxnSpPr>
            <a:cxnSpLocks/>
            <a:stCxn id="2" idx="3"/>
          </p:cNvCxnSpPr>
          <p:nvPr/>
        </p:nvCxnSpPr>
        <p:spPr bwMode="auto">
          <a:xfrm>
            <a:off x="2544163" y="3060221"/>
            <a:ext cx="3107957" cy="872835"/>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sp>
        <p:nvSpPr>
          <p:cNvPr id="2" name="四角形: 対角を切り取る 1"/>
          <p:cNvSpPr/>
          <p:nvPr/>
        </p:nvSpPr>
        <p:spPr bwMode="auto">
          <a:xfrm rot="5931910">
            <a:off x="1832186" y="2501913"/>
            <a:ext cx="468000" cy="967513"/>
          </a:xfrm>
          <a:prstGeom prst="snip2DiagRect">
            <a:avLst>
              <a:gd name="adj1" fmla="val 14198"/>
              <a:gd name="adj2" fmla="val 36765"/>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488519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572F82F2-A0E6-9143-EEEF-364FBFAEF0F1}"/>
              </a:ext>
            </a:extLst>
          </p:cNvPr>
          <p:cNvSpPr>
            <a:spLocks noGrp="1"/>
          </p:cNvSpPr>
          <p:nvPr>
            <p:ph type="body" sz="quarter" idx="10"/>
          </p:nvPr>
        </p:nvSpPr>
        <p:spPr/>
        <p:txBody>
          <a:bodyPr/>
          <a:lstStyle/>
          <a:p>
            <a:r>
              <a:rPr lang="en-US" altLang="ja-JP" dirty="0"/>
              <a:t>4. Studying in the Graduate School of Agriculture</a:t>
            </a:r>
            <a:endParaRPr lang="ja-JP" altLang="en-US" dirty="0"/>
          </a:p>
        </p:txBody>
      </p:sp>
    </p:spTree>
    <p:extLst>
      <p:ext uri="{BB962C8B-B14F-4D97-AF65-F5344CB8AC3E}">
        <p14:creationId xmlns:p14="http://schemas.microsoft.com/office/powerpoint/2010/main" val="1786956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B0F32-0FA8-4D36-A65E-B7AB6EF52562}"/>
              </a:ext>
            </a:extLst>
          </p:cNvPr>
          <p:cNvSpPr/>
          <p:nvPr/>
        </p:nvSpPr>
        <p:spPr bwMode="auto">
          <a:xfrm>
            <a:off x="6230064" y="3486492"/>
            <a:ext cx="2773192" cy="1945971"/>
          </a:xfrm>
          <a:prstGeom prst="rect">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grpSp>
        <p:nvGrpSpPr>
          <p:cNvPr id="44" name="グループ化 43">
            <a:extLst>
              <a:ext uri="{FF2B5EF4-FFF2-40B4-BE49-F238E27FC236}">
                <a16:creationId xmlns:a16="http://schemas.microsoft.com/office/drawing/2014/main" id="{8A16D6C9-B26D-41ED-A9EE-E7BE8DDCDA2E}"/>
              </a:ext>
            </a:extLst>
          </p:cNvPr>
          <p:cNvGrpSpPr/>
          <p:nvPr/>
        </p:nvGrpSpPr>
        <p:grpSpPr>
          <a:xfrm>
            <a:off x="461841" y="708685"/>
            <a:ext cx="8208912" cy="2373189"/>
            <a:chOff x="539554" y="959505"/>
            <a:chExt cx="8208912" cy="2373189"/>
          </a:xfrm>
          <a:solidFill>
            <a:schemeClr val="bg1">
              <a:lumMod val="95000"/>
            </a:schemeClr>
          </a:solidFill>
        </p:grpSpPr>
        <p:sp>
          <p:nvSpPr>
            <p:cNvPr id="19" name="四角形: 角を丸くする 18">
              <a:extLst>
                <a:ext uri="{FF2B5EF4-FFF2-40B4-BE49-F238E27FC236}">
                  <a16:creationId xmlns:a16="http://schemas.microsoft.com/office/drawing/2014/main" id="{4174C82A-5DE3-42B2-B57D-1A33D9C20756}"/>
                </a:ext>
              </a:extLst>
            </p:cNvPr>
            <p:cNvSpPr/>
            <p:nvPr/>
          </p:nvSpPr>
          <p:spPr bwMode="auto">
            <a:xfrm>
              <a:off x="539554" y="959505"/>
              <a:ext cx="8208912" cy="2373189"/>
            </a:xfrm>
            <a:prstGeom prst="round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43" name="グループ化 42">
              <a:extLst>
                <a:ext uri="{FF2B5EF4-FFF2-40B4-BE49-F238E27FC236}">
                  <a16:creationId xmlns:a16="http://schemas.microsoft.com/office/drawing/2014/main" id="{936A671E-9038-4262-9733-B225B1D3628D}"/>
                </a:ext>
              </a:extLst>
            </p:cNvPr>
            <p:cNvGrpSpPr/>
            <p:nvPr/>
          </p:nvGrpSpPr>
          <p:grpSpPr>
            <a:xfrm>
              <a:off x="909241" y="1019902"/>
              <a:ext cx="7767745" cy="2180245"/>
              <a:chOff x="909241" y="1019902"/>
              <a:chExt cx="7767745" cy="2180245"/>
            </a:xfrm>
            <a:grpFill/>
          </p:grpSpPr>
          <p:sp>
            <p:nvSpPr>
              <p:cNvPr id="14" name="角丸四角形 65">
                <a:extLst>
                  <a:ext uri="{FF2B5EF4-FFF2-40B4-BE49-F238E27FC236}">
                    <a16:creationId xmlns:a16="http://schemas.microsoft.com/office/drawing/2014/main" id="{9B2D604B-E92E-476C-96E4-0D373478CF1E}"/>
                  </a:ext>
                </a:extLst>
              </p:cNvPr>
              <p:cNvSpPr/>
              <p:nvPr/>
            </p:nvSpPr>
            <p:spPr>
              <a:xfrm>
                <a:off x="909241" y="1046670"/>
                <a:ext cx="1468147" cy="576072"/>
              </a:xfrm>
              <a:prstGeom prst="roundRect">
                <a:avLst>
                  <a:gd name="adj" fmla="val 35715"/>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kumimoji="1" lang="en-US" sz="1050" b="1" dirty="0">
                    <a:solidFill>
                      <a:schemeClr val="tx1"/>
                    </a:solidFill>
                    <a:latin typeface="游ゴシック" panose="020B0400000000000000" pitchFamily="50" charset="-128"/>
                    <a:ea typeface="游ゴシック" panose="020B0400000000000000" pitchFamily="50" charset="-128"/>
                    <a:cs typeface="Osaka"/>
                  </a:rPr>
                  <a:t>Research Faculty of Agriculture</a:t>
                </a:r>
              </a:p>
            </p:txBody>
          </p:sp>
          <p:sp>
            <p:nvSpPr>
              <p:cNvPr id="15" name="角丸四角形 65">
                <a:extLst>
                  <a:ext uri="{FF2B5EF4-FFF2-40B4-BE49-F238E27FC236}">
                    <a16:creationId xmlns:a16="http://schemas.microsoft.com/office/drawing/2014/main" id="{1C72C0E7-1276-4310-812A-AC1C0DF3529B}"/>
                  </a:ext>
                </a:extLst>
              </p:cNvPr>
              <p:cNvSpPr/>
              <p:nvPr/>
            </p:nvSpPr>
            <p:spPr>
              <a:xfrm>
                <a:off x="2854507" y="1019902"/>
                <a:ext cx="3626947" cy="576072"/>
              </a:xfrm>
              <a:prstGeom prst="roundRect">
                <a:avLst>
                  <a:gd name="adj" fmla="val 35715"/>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kumimoji="1" lang="en-US" sz="1050" b="1" dirty="0">
                    <a:solidFill>
                      <a:schemeClr val="tx1"/>
                    </a:solidFill>
                    <a:latin typeface="游ゴシック" panose="020B0400000000000000" pitchFamily="50" charset="-128"/>
                    <a:ea typeface="游ゴシック" panose="020B0400000000000000" pitchFamily="50" charset="-128"/>
                    <a:cs typeface="Osaka"/>
                  </a:rPr>
                  <a:t>Field Science Center for the Northern Biosphere</a:t>
                </a:r>
              </a:p>
            </p:txBody>
          </p:sp>
          <p:sp>
            <p:nvSpPr>
              <p:cNvPr id="16" name="角丸四角形 65">
                <a:extLst>
                  <a:ext uri="{FF2B5EF4-FFF2-40B4-BE49-F238E27FC236}">
                    <a16:creationId xmlns:a16="http://schemas.microsoft.com/office/drawing/2014/main" id="{2AB40892-87E2-4FD8-BA42-030BC744F091}"/>
                  </a:ext>
                </a:extLst>
              </p:cNvPr>
              <p:cNvSpPr/>
              <p:nvPr/>
            </p:nvSpPr>
            <p:spPr>
              <a:xfrm>
                <a:off x="7348606" y="1038090"/>
                <a:ext cx="1328380" cy="576072"/>
              </a:xfrm>
              <a:prstGeom prst="roundRect">
                <a:avLst>
                  <a:gd name="adj" fmla="val 35715"/>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kumimoji="1" lang="en-US" sz="1050" b="1" dirty="0">
                    <a:solidFill>
                      <a:schemeClr val="tx1"/>
                    </a:solidFill>
                    <a:latin typeface="游ゴシック" panose="020B0400000000000000" pitchFamily="50" charset="-128"/>
                    <a:ea typeface="游ゴシック" panose="020B0400000000000000" pitchFamily="50" charset="-128"/>
                    <a:cs typeface="Osaka"/>
                  </a:rPr>
                  <a:t>Hokkaido University Museum</a:t>
                </a:r>
              </a:p>
            </p:txBody>
          </p:sp>
          <p:sp>
            <p:nvSpPr>
              <p:cNvPr id="18" name="角丸四角形 65">
                <a:extLst>
                  <a:ext uri="{FF2B5EF4-FFF2-40B4-BE49-F238E27FC236}">
                    <a16:creationId xmlns:a16="http://schemas.microsoft.com/office/drawing/2014/main" id="{919A092B-CD75-4D47-90F0-74A3C3C786BD}"/>
                  </a:ext>
                </a:extLst>
              </p:cNvPr>
              <p:cNvSpPr/>
              <p:nvPr/>
            </p:nvSpPr>
            <p:spPr>
              <a:xfrm>
                <a:off x="1533032" y="2624075"/>
                <a:ext cx="3033266" cy="576072"/>
              </a:xfrm>
              <a:prstGeom prst="roundRect">
                <a:avLst>
                  <a:gd name="adj" fmla="val 35715"/>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kumimoji="1" lang="en-US" sz="1100" b="1" dirty="0">
                    <a:solidFill>
                      <a:schemeClr val="tx1"/>
                    </a:solidFill>
                    <a:latin typeface="游ゴシック" panose="020B0400000000000000" pitchFamily="50" charset="-128"/>
                    <a:ea typeface="游ゴシック" panose="020B0400000000000000" pitchFamily="50" charset="-128"/>
                    <a:cs typeface="Osaka"/>
                  </a:rPr>
                  <a:t>Hokkaido Agricultural Research Center, National Agriculture and Food Research Organization</a:t>
                </a:r>
              </a:p>
            </p:txBody>
          </p:sp>
          <p:cxnSp>
            <p:nvCxnSpPr>
              <p:cNvPr id="21" name="直線矢印コネクタ 20">
                <a:extLst>
                  <a:ext uri="{FF2B5EF4-FFF2-40B4-BE49-F238E27FC236}">
                    <a16:creationId xmlns:a16="http://schemas.microsoft.com/office/drawing/2014/main" id="{040FEE2A-8546-4303-A617-0FE6A7847D40}"/>
                  </a:ext>
                </a:extLst>
              </p:cNvPr>
              <p:cNvCxnSpPr>
                <a:cxnSpLocks/>
              </p:cNvCxnSpPr>
              <p:nvPr/>
            </p:nvCxnSpPr>
            <p:spPr bwMode="auto">
              <a:xfrm>
                <a:off x="1686858" y="1475259"/>
                <a:ext cx="791155" cy="147161"/>
              </a:xfrm>
              <a:prstGeom prst="straightConnector1">
                <a:avLst/>
              </a:prstGeom>
              <a:grpFill/>
              <a:ln w="12700" cap="flat" cmpd="sng" algn="ctr">
                <a:solidFill>
                  <a:schemeClr val="accent1">
                    <a:lumMod val="1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矢印コネクタ 21">
                <a:extLst>
                  <a:ext uri="{FF2B5EF4-FFF2-40B4-BE49-F238E27FC236}">
                    <a16:creationId xmlns:a16="http://schemas.microsoft.com/office/drawing/2014/main" id="{32E99FD9-781B-4837-AD7D-B6C5393970A2}"/>
                  </a:ext>
                </a:extLst>
              </p:cNvPr>
              <p:cNvCxnSpPr>
                <a:cxnSpLocks/>
              </p:cNvCxnSpPr>
              <p:nvPr/>
            </p:nvCxnSpPr>
            <p:spPr bwMode="auto">
              <a:xfrm flipV="1">
                <a:off x="3054241" y="2527854"/>
                <a:ext cx="731376" cy="127190"/>
              </a:xfrm>
              <a:prstGeom prst="straightConnector1">
                <a:avLst/>
              </a:prstGeom>
              <a:grpFill/>
              <a:ln w="12700" cap="flat" cmpd="sng" algn="ctr">
                <a:solidFill>
                  <a:schemeClr val="accent1">
                    <a:lumMod val="1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矢印コネクタ 22">
                <a:extLst>
                  <a:ext uri="{FF2B5EF4-FFF2-40B4-BE49-F238E27FC236}">
                    <a16:creationId xmlns:a16="http://schemas.microsoft.com/office/drawing/2014/main" id="{450099F2-AECE-4654-9E2A-11F41C1C1B3C}"/>
                  </a:ext>
                </a:extLst>
              </p:cNvPr>
              <p:cNvCxnSpPr>
                <a:cxnSpLocks/>
              </p:cNvCxnSpPr>
              <p:nvPr/>
            </p:nvCxnSpPr>
            <p:spPr bwMode="auto">
              <a:xfrm flipH="1" flipV="1">
                <a:off x="5877504" y="2548298"/>
                <a:ext cx="665260" cy="213102"/>
              </a:xfrm>
              <a:prstGeom prst="straightConnector1">
                <a:avLst/>
              </a:prstGeom>
              <a:grpFill/>
              <a:ln w="12700" cap="flat" cmpd="sng" algn="ctr">
                <a:solidFill>
                  <a:schemeClr val="accent1">
                    <a:lumMod val="1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矢印コネクタ 23">
                <a:extLst>
                  <a:ext uri="{FF2B5EF4-FFF2-40B4-BE49-F238E27FC236}">
                    <a16:creationId xmlns:a16="http://schemas.microsoft.com/office/drawing/2014/main" id="{1B1D7544-0FC2-420F-AEDC-5D8AC6C02AEC}"/>
                  </a:ext>
                </a:extLst>
              </p:cNvPr>
              <p:cNvCxnSpPr>
                <a:cxnSpLocks/>
              </p:cNvCxnSpPr>
              <p:nvPr/>
            </p:nvCxnSpPr>
            <p:spPr bwMode="auto">
              <a:xfrm flipH="1">
                <a:off x="6871486" y="1446487"/>
                <a:ext cx="751278" cy="172681"/>
              </a:xfrm>
              <a:prstGeom prst="straightConnector1">
                <a:avLst/>
              </a:prstGeom>
              <a:grpFill/>
              <a:ln w="12700" cap="flat" cmpd="sng" algn="ctr">
                <a:solidFill>
                  <a:schemeClr val="accent1">
                    <a:lumMod val="1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矢印コネクタ 24">
                <a:extLst>
                  <a:ext uri="{FF2B5EF4-FFF2-40B4-BE49-F238E27FC236}">
                    <a16:creationId xmlns:a16="http://schemas.microsoft.com/office/drawing/2014/main" id="{601970BC-A4DC-42F9-8C01-8DE153BDB08F}"/>
                  </a:ext>
                </a:extLst>
              </p:cNvPr>
              <p:cNvCxnSpPr>
                <a:cxnSpLocks/>
              </p:cNvCxnSpPr>
              <p:nvPr/>
            </p:nvCxnSpPr>
            <p:spPr bwMode="auto">
              <a:xfrm>
                <a:off x="4644010" y="1382852"/>
                <a:ext cx="4398" cy="225275"/>
              </a:xfrm>
              <a:prstGeom prst="straightConnector1">
                <a:avLst/>
              </a:prstGeom>
              <a:grpFill/>
              <a:ln w="12700" cap="flat" cmpd="sng" algn="ctr">
                <a:solidFill>
                  <a:schemeClr val="accent1">
                    <a:lumMod val="1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 name="タイトル 7">
            <a:extLst>
              <a:ext uri="{FF2B5EF4-FFF2-40B4-BE49-F238E27FC236}">
                <a16:creationId xmlns:a16="http://schemas.microsoft.com/office/drawing/2014/main" id="{1B2A6018-5364-4B31-A749-6413DB589382}"/>
              </a:ext>
            </a:extLst>
          </p:cNvPr>
          <p:cNvSpPr>
            <a:spLocks noGrp="1"/>
          </p:cNvSpPr>
          <p:nvPr>
            <p:ph type="title"/>
          </p:nvPr>
        </p:nvSpPr>
        <p:spPr>
          <a:prstGeom prst="rect">
            <a:avLst/>
          </a:prstGeom>
        </p:spPr>
        <p:txBody>
          <a:bodyPr/>
          <a:lstStyle/>
          <a:p>
            <a:pPr rtl="0" fontAlgn="base"/>
            <a:r>
              <a:rPr kumimoji="1" lang="en-US" sz="2000" b="1" dirty="0">
                <a:solidFill>
                  <a:srgbClr val="FFFFFF"/>
                </a:solidFill>
                <a:ea typeface="游ゴシック" panose="020B0400000000000000" pitchFamily="50" charset="-128"/>
                <a:cs typeface="Osaka"/>
              </a:rPr>
              <a:t>Division of Agriculture and its three courses (established April 2019)</a:t>
            </a:r>
          </a:p>
        </p:txBody>
      </p:sp>
      <p:sp>
        <p:nvSpPr>
          <p:cNvPr id="5" name="テキスト ボックス 4">
            <a:extLst>
              <a:ext uri="{FF2B5EF4-FFF2-40B4-BE49-F238E27FC236}">
                <a16:creationId xmlns:a16="http://schemas.microsoft.com/office/drawing/2014/main" id="{26ECA709-26E4-468E-BFE1-1A2E8AAED098}"/>
              </a:ext>
            </a:extLst>
          </p:cNvPr>
          <p:cNvSpPr txBox="1"/>
          <p:nvPr/>
        </p:nvSpPr>
        <p:spPr>
          <a:xfrm>
            <a:off x="321145" y="3143976"/>
            <a:ext cx="9023615" cy="307777"/>
          </a:xfrm>
          <a:prstGeom prst="rect">
            <a:avLst/>
          </a:prstGeom>
          <a:noFill/>
        </p:spPr>
        <p:txBody>
          <a:bodyPr wrap="square" rtlCol="0">
            <a:spAutoFit/>
          </a:bodyPr>
          <a:lstStyle/>
          <a:p>
            <a:pPr algn="l"/>
            <a:r>
              <a:rPr kumimoji="1" lang="en-US" sz="1400" dirty="0">
                <a:latin typeface="游ゴシック" panose="020B0400000000000000" pitchFamily="50" charset="-128"/>
                <a:ea typeface="游ゴシック" panose="020B0400000000000000" pitchFamily="50" charset="-128"/>
              </a:rPr>
              <a:t>University &amp; external instructors gather, optimizing the Graduate School and Research Faculty system.</a:t>
            </a:r>
          </a:p>
        </p:txBody>
      </p:sp>
      <p:sp>
        <p:nvSpPr>
          <p:cNvPr id="17" name="角丸四角形 65">
            <a:extLst>
              <a:ext uri="{FF2B5EF4-FFF2-40B4-BE49-F238E27FC236}">
                <a16:creationId xmlns:a16="http://schemas.microsoft.com/office/drawing/2014/main" id="{CFAA3A9E-4D6B-4686-B006-F5C7EA03CCB1}"/>
              </a:ext>
            </a:extLst>
          </p:cNvPr>
          <p:cNvSpPr/>
          <p:nvPr/>
        </p:nvSpPr>
        <p:spPr>
          <a:xfrm>
            <a:off x="5817117" y="2515678"/>
            <a:ext cx="2160000" cy="576072"/>
          </a:xfrm>
          <a:prstGeom prst="roundRect">
            <a:avLst>
              <a:gd name="adj" fmla="val 35715"/>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kumimoji="1" lang="en-US" sz="1050" b="1" dirty="0">
                <a:solidFill>
                  <a:schemeClr val="tx1"/>
                </a:solidFill>
                <a:latin typeface="游ゴシック" panose="020B0400000000000000" pitchFamily="50" charset="-128"/>
                <a:ea typeface="游ゴシック" panose="020B0400000000000000" pitchFamily="50" charset="-128"/>
                <a:cs typeface="Osaka"/>
              </a:rPr>
              <a:t>National Institute of Advanced Industrial Science and Technology</a:t>
            </a:r>
          </a:p>
        </p:txBody>
      </p:sp>
      <p:sp>
        <p:nvSpPr>
          <p:cNvPr id="42" name="テキスト ボックス 41">
            <a:extLst>
              <a:ext uri="{FF2B5EF4-FFF2-40B4-BE49-F238E27FC236}">
                <a16:creationId xmlns:a16="http://schemas.microsoft.com/office/drawing/2014/main" id="{36A21FDA-7A06-465E-97BB-9D73D291FA5A}"/>
              </a:ext>
            </a:extLst>
          </p:cNvPr>
          <p:cNvSpPr txBox="1"/>
          <p:nvPr/>
        </p:nvSpPr>
        <p:spPr>
          <a:xfrm>
            <a:off x="-180527" y="5321727"/>
            <a:ext cx="6887008" cy="646331"/>
          </a:xfrm>
          <a:prstGeom prst="rect">
            <a:avLst/>
          </a:prstGeom>
          <a:noFill/>
        </p:spPr>
        <p:txBody>
          <a:bodyPr wrap="square" rtlCol="0">
            <a:spAutoFit/>
          </a:bodyPr>
          <a:lstStyle/>
          <a:p>
            <a:pPr algn="ctr"/>
            <a:r>
              <a:rPr kumimoji="1" lang="en-US" dirty="0">
                <a:latin typeface="游ゴシック" panose="020B0400000000000000" pitchFamily="50" charset="-128"/>
                <a:ea typeface="游ゴシック" panose="020B0400000000000000" pitchFamily="50" charset="-128"/>
              </a:rPr>
              <a:t>Multifaceted guidance through a mentor committee</a:t>
            </a:r>
          </a:p>
          <a:p>
            <a:pPr algn="ctr"/>
            <a:r>
              <a:rPr kumimoji="1" lang="en-US" dirty="0">
                <a:latin typeface="游ゴシック" panose="020B0400000000000000" pitchFamily="50" charset="-128"/>
                <a:ea typeface="游ゴシック" panose="020B0400000000000000" pitchFamily="50" charset="-128"/>
              </a:rPr>
              <a:t>expands perspectives and enhances research quality</a:t>
            </a:r>
          </a:p>
        </p:txBody>
      </p:sp>
      <p:sp>
        <p:nvSpPr>
          <p:cNvPr id="6" name="テキスト ボックス 5">
            <a:extLst>
              <a:ext uri="{FF2B5EF4-FFF2-40B4-BE49-F238E27FC236}">
                <a16:creationId xmlns:a16="http://schemas.microsoft.com/office/drawing/2014/main" id="{F166865C-BEA6-4662-A0A5-E3BFC853CD61}"/>
              </a:ext>
            </a:extLst>
          </p:cNvPr>
          <p:cNvSpPr txBox="1"/>
          <p:nvPr/>
        </p:nvSpPr>
        <p:spPr>
          <a:xfrm>
            <a:off x="6230064" y="3463333"/>
            <a:ext cx="2773192" cy="1384995"/>
          </a:xfrm>
          <a:prstGeom prst="rect">
            <a:avLst/>
          </a:prstGeom>
          <a:noFill/>
        </p:spPr>
        <p:txBody>
          <a:bodyPr wrap="square" rtlCol="0">
            <a:spAutoFit/>
          </a:bodyPr>
          <a:lstStyle/>
          <a:p>
            <a:pPr algn="l"/>
            <a:r>
              <a:rPr kumimoji="1" lang="en-US" sz="1400" dirty="0">
                <a:latin typeface="游ゴシック" panose="020B0400000000000000" pitchFamily="50" charset="-128"/>
                <a:ea typeface="游ゴシック" panose="020B0400000000000000" pitchFamily="50" charset="-128"/>
              </a:rPr>
              <a:t>Other characteristics include</a:t>
            </a:r>
            <a:r>
              <a:rPr lang="en-US" sz="1400" dirty="0">
                <a:latin typeface="游ゴシック" panose="020B0400000000000000" pitchFamily="50" charset="-128"/>
                <a:ea typeface="游ゴシック" panose="020B0400000000000000" pitchFamily="50" charset="-128"/>
              </a:rPr>
              <a:t>:</a:t>
            </a:r>
            <a:endParaRPr kumimoji="1" lang="en-US" sz="1400" dirty="0">
              <a:latin typeface="游ゴシック" panose="020B0400000000000000" pitchFamily="50" charset="-128"/>
              <a:ea typeface="游ゴシック" panose="020B0400000000000000" pitchFamily="50" charset="-128"/>
            </a:endParaRPr>
          </a:p>
          <a:p>
            <a:pPr algn="l"/>
            <a:r>
              <a:rPr lang="en-US" sz="1400" dirty="0">
                <a:latin typeface="游ゴシック" panose="020B0400000000000000" pitchFamily="50" charset="-128"/>
                <a:ea typeface="游ゴシック" panose="020B0400000000000000" pitchFamily="50" charset="-128"/>
              </a:rPr>
              <a:t>T-type human resources cultivation system</a:t>
            </a:r>
          </a:p>
          <a:p>
            <a:pPr algn="l"/>
            <a:r>
              <a:rPr lang="en-US" sz="1400" dirty="0">
                <a:latin typeface="游ゴシック" panose="020B0400000000000000" pitchFamily="50" charset="-128"/>
                <a:ea typeface="游ゴシック" panose="020B0400000000000000" pitchFamily="50" charset="-128"/>
              </a:rPr>
              <a:t>All classes now 1 credit*</a:t>
            </a:r>
          </a:p>
          <a:p>
            <a:pPr algn="l"/>
            <a:r>
              <a:rPr lang="en-US" sz="1400" dirty="0">
                <a:latin typeface="游ゴシック" panose="020B0400000000000000" pitchFamily="50" charset="-128"/>
                <a:ea typeface="游ゴシック" panose="020B0400000000000000" pitchFamily="50" charset="-128"/>
              </a:rPr>
              <a:t>Focus on research, practical credits, </a:t>
            </a:r>
            <a:r>
              <a:rPr kumimoji="1" lang="en-US" sz="1400" dirty="0">
                <a:latin typeface="游ゴシック" panose="020B0400000000000000" pitchFamily="50" charset="-128"/>
                <a:ea typeface="游ゴシック" panose="020B0400000000000000" pitchFamily="50" charset="-128"/>
              </a:rPr>
              <a:t>etc.</a:t>
            </a:r>
          </a:p>
        </p:txBody>
      </p:sp>
      <p:sp>
        <p:nvSpPr>
          <p:cNvPr id="13" name="テキスト ボックス 12">
            <a:extLst>
              <a:ext uri="{FF2B5EF4-FFF2-40B4-BE49-F238E27FC236}">
                <a16:creationId xmlns:a16="http://schemas.microsoft.com/office/drawing/2014/main" id="{0E9F3019-3482-4CAA-8D92-900143463F65}"/>
              </a:ext>
            </a:extLst>
          </p:cNvPr>
          <p:cNvSpPr txBox="1"/>
          <p:nvPr/>
        </p:nvSpPr>
        <p:spPr>
          <a:xfrm>
            <a:off x="6250425" y="4929254"/>
            <a:ext cx="2752831" cy="276999"/>
          </a:xfrm>
          <a:prstGeom prst="rect">
            <a:avLst/>
          </a:prstGeom>
          <a:noFill/>
        </p:spPr>
        <p:txBody>
          <a:bodyPr wrap="square" rtlCol="0">
            <a:spAutoFit/>
          </a:bodyPr>
          <a:lstStyle/>
          <a:p>
            <a:pPr algn="l"/>
            <a:r>
              <a:rPr kumimoji="1" lang="en-US" sz="1200" dirty="0"/>
              <a:t>*Excluding "Special Topics in Basics of Hokkaido Agricultural Production"</a:t>
            </a:r>
          </a:p>
        </p:txBody>
      </p:sp>
      <p:sp>
        <p:nvSpPr>
          <p:cNvPr id="28" name="角丸四角形 28">
            <a:extLst>
              <a:ext uri="{FF2B5EF4-FFF2-40B4-BE49-F238E27FC236}">
                <a16:creationId xmlns:a16="http://schemas.microsoft.com/office/drawing/2014/main" id="{2F96765C-BDF8-4A24-9FF8-16DCB77CEFF6}"/>
              </a:ext>
            </a:extLst>
          </p:cNvPr>
          <p:cNvSpPr/>
          <p:nvPr/>
        </p:nvSpPr>
        <p:spPr>
          <a:xfrm>
            <a:off x="1143498" y="1375495"/>
            <a:ext cx="7105201" cy="817309"/>
          </a:xfrm>
          <a:prstGeom prst="roundRect">
            <a:avLst>
              <a:gd name="adj" fmla="val 25226"/>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t"/>
          <a:lstStyle/>
          <a:p>
            <a:pPr algn="ctr" fontAlgn="auto">
              <a:spcBef>
                <a:spcPts val="0"/>
              </a:spcBef>
              <a:spcAft>
                <a:spcPts val="0"/>
              </a:spcAft>
            </a:pPr>
            <a:r>
              <a:rPr lang="en-US" b="1" dirty="0">
                <a:solidFill>
                  <a:schemeClr val="bg1"/>
                </a:solidFill>
                <a:latin typeface="游ゴシック" panose="020B0400000000000000" pitchFamily="50" charset="-128"/>
                <a:ea typeface="游ゴシック" panose="020B0400000000000000" pitchFamily="50" charset="-128"/>
              </a:rPr>
              <a:t>Division of Agriculture</a:t>
            </a:r>
          </a:p>
        </p:txBody>
      </p:sp>
      <p:sp>
        <p:nvSpPr>
          <p:cNvPr id="29" name="角丸四角形 28">
            <a:extLst>
              <a:ext uri="{FF2B5EF4-FFF2-40B4-BE49-F238E27FC236}">
                <a16:creationId xmlns:a16="http://schemas.microsoft.com/office/drawing/2014/main" id="{50638C15-E0D6-4A15-AF92-DC8A1B64C21D}"/>
              </a:ext>
            </a:extLst>
          </p:cNvPr>
          <p:cNvSpPr/>
          <p:nvPr/>
        </p:nvSpPr>
        <p:spPr>
          <a:xfrm>
            <a:off x="1276989" y="1731931"/>
            <a:ext cx="2160000" cy="434749"/>
          </a:xfrm>
          <a:prstGeom prst="roundRect">
            <a:avLst>
              <a:gd name="adj" fmla="val 35715"/>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kumimoji="1" lang="en-US" sz="1200" dirty="0">
                <a:solidFill>
                  <a:schemeClr val="tx1"/>
                </a:solidFill>
                <a:latin typeface="游ゴシック" panose="020B0400000000000000" pitchFamily="50" charset="-128"/>
                <a:ea typeface="游ゴシック" panose="020B0400000000000000" pitchFamily="50" charset="-128"/>
                <a:cs typeface="Osaka"/>
              </a:rPr>
              <a:t>Frontiers in Production Sciences</a:t>
            </a:r>
          </a:p>
        </p:txBody>
      </p:sp>
      <p:sp>
        <p:nvSpPr>
          <p:cNvPr id="30" name="角丸四角形 28">
            <a:extLst>
              <a:ext uri="{FF2B5EF4-FFF2-40B4-BE49-F238E27FC236}">
                <a16:creationId xmlns:a16="http://schemas.microsoft.com/office/drawing/2014/main" id="{F5A1A4A6-3DC4-4BAE-8B4A-2E0AAD4D9685}"/>
              </a:ext>
            </a:extLst>
          </p:cNvPr>
          <p:cNvSpPr/>
          <p:nvPr/>
        </p:nvSpPr>
        <p:spPr>
          <a:xfrm>
            <a:off x="3611216" y="1731931"/>
            <a:ext cx="2160000" cy="434749"/>
          </a:xfrm>
          <a:prstGeom prst="roundRect">
            <a:avLst>
              <a:gd name="adj" fmla="val 35715"/>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kumimoji="1" lang="en-US" sz="1200" dirty="0">
                <a:solidFill>
                  <a:schemeClr val="tx1"/>
                </a:solidFill>
                <a:latin typeface="游ゴシック" panose="020B0400000000000000" pitchFamily="50" charset="-128"/>
                <a:ea typeface="游ゴシック" panose="020B0400000000000000" pitchFamily="50" charset="-128"/>
                <a:cs typeface="Osaka"/>
              </a:rPr>
              <a:t>Frontiers in Biosciences</a:t>
            </a:r>
          </a:p>
        </p:txBody>
      </p:sp>
      <p:sp>
        <p:nvSpPr>
          <p:cNvPr id="31" name="角丸四角形 28">
            <a:extLst>
              <a:ext uri="{FF2B5EF4-FFF2-40B4-BE49-F238E27FC236}">
                <a16:creationId xmlns:a16="http://schemas.microsoft.com/office/drawing/2014/main" id="{F25B2F9E-9196-4B03-9EE9-D0CDFF258573}"/>
              </a:ext>
            </a:extLst>
          </p:cNvPr>
          <p:cNvSpPr/>
          <p:nvPr/>
        </p:nvSpPr>
        <p:spPr>
          <a:xfrm>
            <a:off x="5937476" y="1753551"/>
            <a:ext cx="2160000" cy="413129"/>
          </a:xfrm>
          <a:prstGeom prst="roundRect">
            <a:avLst>
              <a:gd name="adj" fmla="val 35715"/>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kumimoji="1" lang="en-US" sz="1200" dirty="0">
                <a:solidFill>
                  <a:schemeClr val="tx1"/>
                </a:solidFill>
                <a:latin typeface="游ゴシック" panose="020B0400000000000000" pitchFamily="50" charset="-128"/>
                <a:ea typeface="游ゴシック" panose="020B0400000000000000" pitchFamily="50" charset="-128"/>
                <a:cs typeface="Osaka"/>
              </a:rPr>
              <a:t>Frontiers in Environmental Sciences</a:t>
            </a:r>
          </a:p>
        </p:txBody>
      </p:sp>
      <p:grpSp>
        <p:nvGrpSpPr>
          <p:cNvPr id="10" name="グループ化 9">
            <a:extLst>
              <a:ext uri="{FF2B5EF4-FFF2-40B4-BE49-F238E27FC236}">
                <a16:creationId xmlns:a16="http://schemas.microsoft.com/office/drawing/2014/main" id="{E1DC70C0-B96E-4E50-9B88-84FC36BAD89C}"/>
              </a:ext>
            </a:extLst>
          </p:cNvPr>
          <p:cNvGrpSpPr/>
          <p:nvPr/>
        </p:nvGrpSpPr>
        <p:grpSpPr>
          <a:xfrm>
            <a:off x="1110194" y="3509206"/>
            <a:ext cx="4938112" cy="1854027"/>
            <a:chOff x="1110194" y="3490544"/>
            <a:chExt cx="4938112" cy="1854027"/>
          </a:xfrm>
        </p:grpSpPr>
        <p:pic>
          <p:nvPicPr>
            <p:cNvPr id="3" name="図 2">
              <a:extLst>
                <a:ext uri="{FF2B5EF4-FFF2-40B4-BE49-F238E27FC236}">
                  <a16:creationId xmlns:a16="http://schemas.microsoft.com/office/drawing/2014/main" id="{56FB9B05-9F33-42A8-B21F-3DA7616103DF}"/>
                </a:ext>
              </a:extLst>
            </p:cNvPr>
            <p:cNvPicPr>
              <a:picLocks noChangeAspect="1"/>
            </p:cNvPicPr>
            <p:nvPr/>
          </p:nvPicPr>
          <p:blipFill rotWithShape="1">
            <a:blip r:embed="rId3"/>
            <a:srcRect l="31888" t="47200" r="34250" b="29000"/>
            <a:stretch/>
          </p:blipFill>
          <p:spPr>
            <a:xfrm>
              <a:off x="1110194" y="3490544"/>
              <a:ext cx="4689597" cy="1854027"/>
            </a:xfrm>
            <a:prstGeom prst="rect">
              <a:avLst/>
            </a:prstGeom>
          </p:spPr>
        </p:pic>
        <p:sp>
          <p:nvSpPr>
            <p:cNvPr id="9" name="テキスト ボックス 8">
              <a:extLst>
                <a:ext uri="{FF2B5EF4-FFF2-40B4-BE49-F238E27FC236}">
                  <a16:creationId xmlns:a16="http://schemas.microsoft.com/office/drawing/2014/main" id="{85D29B54-289C-4A4E-9E30-9AADCAC01CD8}"/>
                </a:ext>
              </a:extLst>
            </p:cNvPr>
            <p:cNvSpPr txBox="1"/>
            <p:nvPr/>
          </p:nvSpPr>
          <p:spPr>
            <a:xfrm>
              <a:off x="4594062" y="3676430"/>
              <a:ext cx="1454244" cy="369332"/>
            </a:xfrm>
            <a:prstGeom prst="rect">
              <a:avLst/>
            </a:prstGeom>
            <a:solidFill>
              <a:schemeClr val="bg1"/>
            </a:solidFill>
          </p:spPr>
          <p:txBody>
            <a:bodyPr wrap="none" rtlCol="0">
              <a:spAutoFit/>
            </a:bodyPr>
            <a:lstStyle/>
            <a:p>
              <a:r>
                <a:rPr kumimoji="1" lang="en-US" sz="900" dirty="0"/>
                <a:t>Existing one-on-one guidance system</a:t>
              </a:r>
            </a:p>
            <a:p>
              <a:r>
                <a:rPr kumimoji="1" lang="en-US" sz="900" dirty="0"/>
                <a:t>(closed bubble type)</a:t>
              </a:r>
            </a:p>
          </p:txBody>
        </p:sp>
      </p:grpSp>
    </p:spTree>
    <p:extLst>
      <p:ext uri="{BB962C8B-B14F-4D97-AF65-F5344CB8AC3E}">
        <p14:creationId xmlns:p14="http://schemas.microsoft.com/office/powerpoint/2010/main" val="3850114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p:cNvSpPr/>
          <p:nvPr/>
        </p:nvSpPr>
        <p:spPr bwMode="auto">
          <a:xfrm>
            <a:off x="52401" y="673532"/>
            <a:ext cx="9010599" cy="1315308"/>
          </a:xfrm>
          <a:prstGeom prst="round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r>
              <a:rPr lang="en-US" sz="1600" dirty="0">
                <a:latin typeface="游ゴシック" panose="020B0400000000000000" pitchFamily="50" charset="-128"/>
                <a:ea typeface="游ゴシック" panose="020B0400000000000000" pitchFamily="50" charset="-128"/>
              </a:rPr>
              <a:t>The aim is to produce experts capable of contributing to the production of foods and resources indispensable for human survival. It is hoped that, through education and research, these experts will advance developments in the usability and functionality of plants and bioresources, establishment of technologies for sustainable reproduction thereof, and social systems for effective distribution and utilization.</a:t>
            </a:r>
          </a:p>
        </p:txBody>
      </p:sp>
      <p:sp>
        <p:nvSpPr>
          <p:cNvPr id="4" name="正方形/長方形 3"/>
          <p:cNvSpPr/>
          <p:nvPr/>
        </p:nvSpPr>
        <p:spPr>
          <a:xfrm>
            <a:off x="107504" y="2103239"/>
            <a:ext cx="7416824" cy="461665"/>
          </a:xfrm>
          <a:prstGeom prst="rect">
            <a:avLst/>
          </a:prstGeom>
        </p:spPr>
        <p:txBody>
          <a:bodyPr wrap="square">
            <a:spAutoFit/>
          </a:bodyPr>
          <a:lstStyle/>
          <a:p>
            <a:pPr algn="l"/>
            <a:r>
              <a:rPr lang="en-US" sz="2400" dirty="0">
                <a:solidFill>
                  <a:srgbClr val="0000FF"/>
                </a:solidFill>
                <a:latin typeface="游ゴシック" panose="020B0400000000000000" pitchFamily="50" charset="-128"/>
                <a:ea typeface="游ゴシック" panose="020B0400000000000000" pitchFamily="50" charset="-128"/>
              </a:rPr>
              <a:t>Constituent units and specialist fields</a:t>
            </a:r>
          </a:p>
        </p:txBody>
      </p:sp>
      <p:sp>
        <p:nvSpPr>
          <p:cNvPr id="5" name="タイトル 4">
            <a:extLst>
              <a:ext uri="{FF2B5EF4-FFF2-40B4-BE49-F238E27FC236}">
                <a16:creationId xmlns:a16="http://schemas.microsoft.com/office/drawing/2014/main" id="{71CA255C-98C6-44B1-AAEF-1AF0F0F85CFD}"/>
              </a:ext>
            </a:extLst>
          </p:cNvPr>
          <p:cNvSpPr>
            <a:spLocks noGrp="1"/>
          </p:cNvSpPr>
          <p:nvPr>
            <p:ph type="title"/>
          </p:nvPr>
        </p:nvSpPr>
        <p:spPr>
          <a:prstGeom prst="rect">
            <a:avLst/>
          </a:prstGeom>
        </p:spPr>
        <p:txBody>
          <a:bodyPr anchor="ctr"/>
          <a:lstStyle/>
          <a:p>
            <a:pPr rtl="0" fontAlgn="base"/>
            <a:r>
              <a:rPr kumimoji="1" lang="en-US" b="1" dirty="0">
                <a:solidFill>
                  <a:srgbClr val="FFFFFF"/>
                </a:solidFill>
                <a:ea typeface="游ゴシック" panose="020B0400000000000000" pitchFamily="50" charset="-128"/>
                <a:cs typeface="Osaka"/>
              </a:rPr>
              <a:t>Frontiers Course in Production Science</a:t>
            </a:r>
          </a:p>
        </p:txBody>
      </p:sp>
      <p:sp>
        <p:nvSpPr>
          <p:cNvPr id="2" name="テキスト ボックス 1">
            <a:extLst>
              <a:ext uri="{FF2B5EF4-FFF2-40B4-BE49-F238E27FC236}">
                <a16:creationId xmlns:a16="http://schemas.microsoft.com/office/drawing/2014/main" id="{88AA8AFC-8575-47E5-9AE2-ABF0C59435C3}"/>
              </a:ext>
            </a:extLst>
          </p:cNvPr>
          <p:cNvSpPr txBox="1"/>
          <p:nvPr/>
        </p:nvSpPr>
        <p:spPr>
          <a:xfrm>
            <a:off x="107504" y="2634243"/>
            <a:ext cx="8928992" cy="3293209"/>
          </a:xfrm>
          <a:prstGeom prst="rect">
            <a:avLst/>
          </a:prstGeom>
          <a:noFill/>
        </p:spPr>
        <p:txBody>
          <a:bodyPr wrap="square" rtlCol="0">
            <a:spAutoFit/>
          </a:bodyPr>
          <a:lstStyle/>
          <a:p>
            <a:pPr algn="l"/>
            <a:r>
              <a:rPr lang="en-US" sz="1600" dirty="0">
                <a:solidFill>
                  <a:srgbClr val="FF00FF"/>
                </a:solidFill>
                <a:latin typeface="游ゴシック" panose="020B0400000000000000" pitchFamily="50" charset="-128"/>
                <a:ea typeface="游ゴシック" panose="020B0400000000000000" pitchFamily="50" charset="-128"/>
              </a:rPr>
              <a:t>　</a:t>
            </a:r>
            <a:r>
              <a:rPr lang="en-US" sz="1600" u="sng" dirty="0">
                <a:solidFill>
                  <a:srgbClr val="FF0000"/>
                </a:solidFill>
                <a:latin typeface="游ゴシック" panose="020B0400000000000000" pitchFamily="50" charset="-128"/>
                <a:ea typeface="游ゴシック" panose="020B0400000000000000" pitchFamily="50" charset="-128"/>
              </a:rPr>
              <a:t>Unit of Agricultural Plant Science</a:t>
            </a:r>
          </a:p>
          <a:p>
            <a:pPr algn="l"/>
            <a:r>
              <a:rPr lang="en-US" sz="1600" dirty="0">
                <a:latin typeface="游ゴシック" panose="020B0400000000000000" pitchFamily="50" charset="-128"/>
                <a:ea typeface="游ゴシック" panose="020B0400000000000000" pitchFamily="50" charset="-128"/>
              </a:rPr>
              <a:t>　Plant Genetics and Evolution/Plant Breeding/Pathogen-Plant Interactions/Genetic Engineering/Cell Biology and Manipulation/Applied Plant Genomics/Plant Usable Material Production</a:t>
            </a:r>
          </a:p>
          <a:p>
            <a:pPr algn="l"/>
            <a:r>
              <a:rPr lang="en-US" sz="1600" dirty="0">
                <a:solidFill>
                  <a:srgbClr val="FF00FF"/>
                </a:solidFill>
                <a:latin typeface="游ゴシック" panose="020B0400000000000000" pitchFamily="50" charset="-128"/>
                <a:ea typeface="游ゴシック" panose="020B0400000000000000" pitchFamily="50" charset="-128"/>
              </a:rPr>
              <a:t>　</a:t>
            </a:r>
            <a:r>
              <a:rPr lang="en-US" sz="1600" u="sng" dirty="0">
                <a:solidFill>
                  <a:srgbClr val="FF0000"/>
                </a:solidFill>
                <a:latin typeface="游ゴシック" panose="020B0400000000000000" pitchFamily="50" charset="-128"/>
                <a:ea typeface="游ゴシック" panose="020B0400000000000000" pitchFamily="50" charset="-128"/>
              </a:rPr>
              <a:t>Unit of Botany and Agronomy</a:t>
            </a:r>
          </a:p>
          <a:p>
            <a:pPr algn="l"/>
            <a:r>
              <a:rPr lang="en-US" sz="1600" dirty="0">
                <a:latin typeface="游ゴシック" panose="020B0400000000000000" pitchFamily="50" charset="-128"/>
                <a:ea typeface="游ゴシック" panose="020B0400000000000000" pitchFamily="50" charset="-128"/>
              </a:rPr>
              <a:t>　Crop Science/Crop Physiology/Plant Pathology/Horticultural Science/Plant Nutrition/</a:t>
            </a:r>
          </a:p>
          <a:p>
            <a:pPr algn="l"/>
            <a:r>
              <a:rPr lang="en-US" sz="1600" dirty="0">
                <a:latin typeface="游ゴシック" panose="020B0400000000000000" pitchFamily="50" charset="-128"/>
                <a:ea typeface="游ゴシック" panose="020B0400000000000000" pitchFamily="50" charset="-128"/>
              </a:rPr>
              <a:t>　Basics of Hokkaido Agricultural Production</a:t>
            </a:r>
          </a:p>
          <a:p>
            <a:pPr algn="l"/>
            <a:r>
              <a:rPr lang="en-US" sz="1600" dirty="0">
                <a:solidFill>
                  <a:srgbClr val="FF00FF"/>
                </a:solidFill>
                <a:latin typeface="游ゴシック" panose="020B0400000000000000" pitchFamily="50" charset="-128"/>
                <a:ea typeface="游ゴシック" panose="020B0400000000000000" pitchFamily="50" charset="-128"/>
              </a:rPr>
              <a:t>　</a:t>
            </a:r>
            <a:r>
              <a:rPr lang="en-US" sz="1600" u="sng" dirty="0">
                <a:solidFill>
                  <a:srgbClr val="FF0000"/>
                </a:solidFill>
                <a:latin typeface="游ゴシック" panose="020B0400000000000000" pitchFamily="50" charset="-128"/>
                <a:ea typeface="游ゴシック" panose="020B0400000000000000" pitchFamily="50" charset="-128"/>
              </a:rPr>
              <a:t>Unit of Agricultural Economics</a:t>
            </a:r>
          </a:p>
          <a:p>
            <a:pPr algn="l"/>
            <a:r>
              <a:rPr lang="en-US" sz="1600" dirty="0">
                <a:latin typeface="游ゴシック" panose="020B0400000000000000" pitchFamily="50" charset="-128"/>
                <a:ea typeface="游ゴシック" panose="020B0400000000000000" pitchFamily="50" charset="-128"/>
              </a:rPr>
              <a:t>　Agricultural and Environmental Policy/Farm Business Management/Agricultural and Rural Development/Agricultural Cooperatives/Food and Agricultural Marketing</a:t>
            </a:r>
          </a:p>
          <a:p>
            <a:pPr algn="l"/>
            <a:r>
              <a:rPr lang="en-US" sz="1600" dirty="0">
                <a:solidFill>
                  <a:srgbClr val="FF00FF"/>
                </a:solidFill>
                <a:latin typeface="游ゴシック" panose="020B0400000000000000" pitchFamily="50" charset="-128"/>
                <a:ea typeface="游ゴシック" panose="020B0400000000000000" pitchFamily="50" charset="-128"/>
              </a:rPr>
              <a:t>　</a:t>
            </a:r>
            <a:r>
              <a:rPr lang="en-US" sz="1600" u="sng" dirty="0">
                <a:solidFill>
                  <a:srgbClr val="FF0000"/>
                </a:solidFill>
                <a:latin typeface="游ゴシック" panose="020B0400000000000000" pitchFamily="50" charset="-128"/>
                <a:ea typeface="游ゴシック" panose="020B0400000000000000" pitchFamily="50" charset="-128"/>
              </a:rPr>
              <a:t>Unit of Bioproduction Engineering</a:t>
            </a:r>
          </a:p>
          <a:p>
            <a:pPr algn="l"/>
            <a:r>
              <a:rPr lang="en-US" sz="1600" dirty="0">
                <a:latin typeface="游ゴシック" panose="020B0400000000000000" pitchFamily="50" charset="-128"/>
                <a:ea typeface="游ゴシック" panose="020B0400000000000000" pitchFamily="50" charset="-128"/>
              </a:rPr>
              <a:t>　Vehicle Robotics/Agricultural and Food Process Engineering/Agricultural Bio-System Engineering</a:t>
            </a:r>
          </a:p>
        </p:txBody>
      </p:sp>
      <p:sp>
        <p:nvSpPr>
          <p:cNvPr id="8" name="二等辺三角形 7">
            <a:extLst>
              <a:ext uri="{FF2B5EF4-FFF2-40B4-BE49-F238E27FC236}">
                <a16:creationId xmlns:a16="http://schemas.microsoft.com/office/drawing/2014/main" id="{2AB7BB82-60D3-4DFC-A9D5-8354E24A47AF}"/>
              </a:ext>
            </a:extLst>
          </p:cNvPr>
          <p:cNvSpPr/>
          <p:nvPr/>
        </p:nvSpPr>
        <p:spPr bwMode="auto">
          <a:xfrm rot="5400000">
            <a:off x="209584" y="2735260"/>
            <a:ext cx="214311" cy="184751"/>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9" name="二等辺三角形 8">
            <a:extLst>
              <a:ext uri="{FF2B5EF4-FFF2-40B4-BE49-F238E27FC236}">
                <a16:creationId xmlns:a16="http://schemas.microsoft.com/office/drawing/2014/main" id="{992F2304-9DD2-43EF-A154-B8A80C9C52DD}"/>
              </a:ext>
            </a:extLst>
          </p:cNvPr>
          <p:cNvSpPr/>
          <p:nvPr/>
        </p:nvSpPr>
        <p:spPr bwMode="auto">
          <a:xfrm rot="5400000">
            <a:off x="209583" y="3659804"/>
            <a:ext cx="214311" cy="184751"/>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0" name="二等辺三角形 9">
            <a:extLst>
              <a:ext uri="{FF2B5EF4-FFF2-40B4-BE49-F238E27FC236}">
                <a16:creationId xmlns:a16="http://schemas.microsoft.com/office/drawing/2014/main" id="{339648B6-BC0C-449C-A39C-5C99EFFBCD58}"/>
              </a:ext>
            </a:extLst>
          </p:cNvPr>
          <p:cNvSpPr/>
          <p:nvPr/>
        </p:nvSpPr>
        <p:spPr bwMode="auto">
          <a:xfrm rot="5400000">
            <a:off x="206942" y="4584348"/>
            <a:ext cx="214311" cy="184751"/>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1" name="二等辺三角形 10">
            <a:extLst>
              <a:ext uri="{FF2B5EF4-FFF2-40B4-BE49-F238E27FC236}">
                <a16:creationId xmlns:a16="http://schemas.microsoft.com/office/drawing/2014/main" id="{A6A72866-C7DA-4A88-AC2C-16D788188669}"/>
              </a:ext>
            </a:extLst>
          </p:cNvPr>
          <p:cNvSpPr/>
          <p:nvPr/>
        </p:nvSpPr>
        <p:spPr bwMode="auto">
          <a:xfrm rot="5400000">
            <a:off x="206941" y="5187586"/>
            <a:ext cx="214311" cy="184751"/>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1461187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p:cNvSpPr/>
          <p:nvPr/>
        </p:nvSpPr>
        <p:spPr bwMode="auto">
          <a:xfrm>
            <a:off x="52401" y="675853"/>
            <a:ext cx="9010599" cy="1384995"/>
          </a:xfrm>
          <a:prstGeom prst="round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l"/>
            <a:r>
              <a:rPr lang="en-US" sz="1600" dirty="0">
                <a:latin typeface="游ゴシック" panose="020B0400000000000000" pitchFamily="50" charset="-128"/>
                <a:ea typeface="游ゴシック" panose="020B0400000000000000" pitchFamily="50" charset="-128"/>
              </a:rPr>
              <a:t>The aim is to produce experts capable of contributing to the maintenance and promotion of food and health. Through education and research, they may promote scientific understanding and advanced utilization of biotic functions and characteristics, safe and stable supply of food (biological) resources, the production of value-added products through bioconversion, and the advancement of health.</a:t>
            </a:r>
          </a:p>
        </p:txBody>
      </p:sp>
      <p:sp>
        <p:nvSpPr>
          <p:cNvPr id="2" name="タイトル 1">
            <a:extLst>
              <a:ext uri="{FF2B5EF4-FFF2-40B4-BE49-F238E27FC236}">
                <a16:creationId xmlns:a16="http://schemas.microsoft.com/office/drawing/2014/main" id="{87C11652-EA63-4B37-AB62-E2991E21576C}"/>
              </a:ext>
            </a:extLst>
          </p:cNvPr>
          <p:cNvSpPr>
            <a:spLocks noGrp="1"/>
          </p:cNvSpPr>
          <p:nvPr>
            <p:ph type="title"/>
          </p:nvPr>
        </p:nvSpPr>
        <p:spPr>
          <a:prstGeom prst="rect">
            <a:avLst/>
          </a:prstGeom>
        </p:spPr>
        <p:txBody>
          <a:bodyPr anchor="ctr"/>
          <a:lstStyle/>
          <a:p>
            <a:pPr rtl="0" fontAlgn="base"/>
            <a:r>
              <a:rPr kumimoji="1" lang="en-US" b="1" dirty="0">
                <a:solidFill>
                  <a:srgbClr val="FFFFFF"/>
                </a:solidFill>
                <a:ea typeface="游ゴシック" panose="020B0400000000000000" pitchFamily="50" charset="-128"/>
                <a:cs typeface="Osaka"/>
              </a:rPr>
              <a:t>Frontiers Course in Biosciences</a:t>
            </a:r>
          </a:p>
        </p:txBody>
      </p:sp>
      <p:sp>
        <p:nvSpPr>
          <p:cNvPr id="11" name="正方形/長方形 10">
            <a:extLst>
              <a:ext uri="{FF2B5EF4-FFF2-40B4-BE49-F238E27FC236}">
                <a16:creationId xmlns:a16="http://schemas.microsoft.com/office/drawing/2014/main" id="{0723F82C-A5B9-4479-A444-7A5856F15D50}"/>
              </a:ext>
            </a:extLst>
          </p:cNvPr>
          <p:cNvSpPr/>
          <p:nvPr/>
        </p:nvSpPr>
        <p:spPr>
          <a:xfrm>
            <a:off x="107504" y="2175247"/>
            <a:ext cx="7416824" cy="461665"/>
          </a:xfrm>
          <a:prstGeom prst="rect">
            <a:avLst/>
          </a:prstGeom>
        </p:spPr>
        <p:txBody>
          <a:bodyPr wrap="square">
            <a:spAutoFit/>
          </a:bodyPr>
          <a:lstStyle/>
          <a:p>
            <a:pPr algn="l"/>
            <a:r>
              <a:rPr lang="en-US" sz="2400" dirty="0">
                <a:solidFill>
                  <a:srgbClr val="0000FF"/>
                </a:solidFill>
                <a:latin typeface="游ゴシック" panose="020B0400000000000000" pitchFamily="50" charset="-128"/>
                <a:ea typeface="游ゴシック" panose="020B0400000000000000" pitchFamily="50" charset="-128"/>
              </a:rPr>
              <a:t>Constituent units and specialist fields</a:t>
            </a:r>
          </a:p>
        </p:txBody>
      </p:sp>
      <p:sp>
        <p:nvSpPr>
          <p:cNvPr id="5" name="テキスト ボックス 4">
            <a:extLst>
              <a:ext uri="{FF2B5EF4-FFF2-40B4-BE49-F238E27FC236}">
                <a16:creationId xmlns:a16="http://schemas.microsoft.com/office/drawing/2014/main" id="{A5538A3C-BA42-4952-9DFD-60DD825A300C}"/>
              </a:ext>
            </a:extLst>
          </p:cNvPr>
          <p:cNvSpPr txBox="1"/>
          <p:nvPr/>
        </p:nvSpPr>
        <p:spPr>
          <a:xfrm>
            <a:off x="107504" y="2646198"/>
            <a:ext cx="8928992" cy="3046988"/>
          </a:xfrm>
          <a:prstGeom prst="rect">
            <a:avLst/>
          </a:prstGeom>
          <a:noFill/>
        </p:spPr>
        <p:txBody>
          <a:bodyPr wrap="square" rtlCol="0">
            <a:spAutoFit/>
          </a:bodyPr>
          <a:lstStyle>
            <a:defPPr>
              <a:defRPr lang="ja-JP"/>
            </a:defPPr>
            <a:lvl1pPr algn="l">
              <a:defRPr>
                <a:solidFill>
                  <a:srgbClr val="FF00FF"/>
                </a:solidFill>
                <a:latin typeface="游ゴシック" panose="020B0400000000000000" pitchFamily="50" charset="-128"/>
                <a:ea typeface="游ゴシック" panose="020B0400000000000000" pitchFamily="50" charset="-128"/>
              </a:defRPr>
            </a:lvl1pPr>
          </a:lstStyle>
          <a:p>
            <a:r>
              <a:rPr lang="en-US" sz="1600" dirty="0"/>
              <a:t>　</a:t>
            </a:r>
            <a:r>
              <a:rPr lang="en-US" sz="1600" u="sng" dirty="0">
                <a:solidFill>
                  <a:srgbClr val="FF0000"/>
                </a:solidFill>
              </a:rPr>
              <a:t>Unit of Animal Science</a:t>
            </a:r>
          </a:p>
          <a:p>
            <a:r>
              <a:rPr lang="en-US" sz="1600" dirty="0">
                <a:solidFill>
                  <a:schemeClr val="tx1"/>
                </a:solidFill>
              </a:rPr>
              <a:t>　Animal Genetics and Reproduction/Animal Production System/Animal Function and Nutrition/Cell and Tissue Biology/</a:t>
            </a:r>
          </a:p>
          <a:p>
            <a:r>
              <a:rPr lang="en-US" sz="1600" dirty="0">
                <a:solidFill>
                  <a:schemeClr val="tx1"/>
                </a:solidFill>
              </a:rPr>
              <a:t>　Applied Food Science/Meat Science</a:t>
            </a:r>
          </a:p>
          <a:p>
            <a:endParaRPr lang="en-US" altLang="ja-JP" sz="1600" dirty="0"/>
          </a:p>
          <a:p>
            <a:r>
              <a:rPr lang="en-US" sz="1600" dirty="0"/>
              <a:t>　</a:t>
            </a:r>
            <a:r>
              <a:rPr lang="en-US" sz="1600" u="sng" dirty="0">
                <a:solidFill>
                  <a:srgbClr val="FF0000"/>
                </a:solidFill>
              </a:rPr>
              <a:t>Unit of Applied Molecular Biology</a:t>
            </a:r>
          </a:p>
          <a:p>
            <a:r>
              <a:rPr lang="en-US" sz="1600" dirty="0">
                <a:solidFill>
                  <a:schemeClr val="tx1"/>
                </a:solidFill>
              </a:rPr>
              <a:t>　Applied Molecular Entomology/Molecular Biology/Molecular Enzymology</a:t>
            </a:r>
          </a:p>
          <a:p>
            <a:endParaRPr lang="en-US" altLang="ja-JP" sz="1600" dirty="0"/>
          </a:p>
          <a:p>
            <a:r>
              <a:rPr lang="en-US" sz="1600" dirty="0"/>
              <a:t>　</a:t>
            </a:r>
            <a:r>
              <a:rPr lang="en-US" sz="1600" u="sng" dirty="0">
                <a:solidFill>
                  <a:srgbClr val="FF0000"/>
                </a:solidFill>
              </a:rPr>
              <a:t>Unit of Applied Biological Chemistry</a:t>
            </a:r>
          </a:p>
          <a:p>
            <a:r>
              <a:rPr lang="en-US" sz="1600" dirty="0">
                <a:solidFill>
                  <a:schemeClr val="tx1"/>
                </a:solidFill>
              </a:rPr>
              <a:t>　Ecological Biochemistry/Natural Products/Biochemistry/Food Biochemistry/</a:t>
            </a:r>
          </a:p>
          <a:p>
            <a:r>
              <a:rPr lang="en-US" sz="1600" dirty="0">
                <a:solidFill>
                  <a:schemeClr val="tx1"/>
                </a:solidFill>
              </a:rPr>
              <a:t>　Microbial Physiology/Nutritional Biochemistry/Rhizosphere Control/Ecochemical Analysis/</a:t>
            </a:r>
          </a:p>
          <a:p>
            <a:r>
              <a:rPr lang="en-US" sz="1600" dirty="0">
                <a:solidFill>
                  <a:schemeClr val="tx1"/>
                </a:solidFill>
              </a:rPr>
              <a:t>　Intestinal Flora Microbiology/Basic Environmental Microbiology</a:t>
            </a:r>
          </a:p>
        </p:txBody>
      </p:sp>
      <p:sp>
        <p:nvSpPr>
          <p:cNvPr id="12" name="二等辺三角形 11">
            <a:extLst>
              <a:ext uri="{FF2B5EF4-FFF2-40B4-BE49-F238E27FC236}">
                <a16:creationId xmlns:a16="http://schemas.microsoft.com/office/drawing/2014/main" id="{674BBDBD-F6F1-4BC9-80E0-563F88A5CAE8}"/>
              </a:ext>
            </a:extLst>
          </p:cNvPr>
          <p:cNvSpPr/>
          <p:nvPr/>
        </p:nvSpPr>
        <p:spPr bwMode="auto">
          <a:xfrm rot="5400000">
            <a:off x="227209" y="2686944"/>
            <a:ext cx="214311" cy="184751"/>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3" name="二等辺三角形 12">
            <a:extLst>
              <a:ext uri="{FF2B5EF4-FFF2-40B4-BE49-F238E27FC236}">
                <a16:creationId xmlns:a16="http://schemas.microsoft.com/office/drawing/2014/main" id="{D44721D7-74D7-43B5-99C2-C553E55BD5E1}"/>
              </a:ext>
            </a:extLst>
          </p:cNvPr>
          <p:cNvSpPr/>
          <p:nvPr/>
        </p:nvSpPr>
        <p:spPr bwMode="auto">
          <a:xfrm rot="5400000">
            <a:off x="227209" y="3894147"/>
            <a:ext cx="214311" cy="184751"/>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4" name="二等辺三角形 13">
            <a:extLst>
              <a:ext uri="{FF2B5EF4-FFF2-40B4-BE49-F238E27FC236}">
                <a16:creationId xmlns:a16="http://schemas.microsoft.com/office/drawing/2014/main" id="{AE559385-AD01-4F0B-81F6-28EE497171C6}"/>
              </a:ext>
            </a:extLst>
          </p:cNvPr>
          <p:cNvSpPr/>
          <p:nvPr/>
        </p:nvSpPr>
        <p:spPr bwMode="auto">
          <a:xfrm rot="5400000">
            <a:off x="227208" y="4813645"/>
            <a:ext cx="214311" cy="184751"/>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2990914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p:cNvSpPr/>
          <p:nvPr/>
        </p:nvSpPr>
        <p:spPr bwMode="auto">
          <a:xfrm>
            <a:off x="52401" y="673532"/>
            <a:ext cx="9010599" cy="1387316"/>
          </a:xfrm>
          <a:prstGeom prst="round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l"/>
            <a:endParaRPr lang="ja-JP" altLang="en-US" sz="2000" dirty="0">
              <a:latin typeface="游ゴシック" panose="020B0400000000000000" pitchFamily="50" charset="-128"/>
              <a:ea typeface="游ゴシック" panose="020B0400000000000000" pitchFamily="50" charset="-128"/>
            </a:endParaRPr>
          </a:p>
        </p:txBody>
      </p:sp>
      <p:sp>
        <p:nvSpPr>
          <p:cNvPr id="3" name="正方形/長方形 2"/>
          <p:cNvSpPr/>
          <p:nvPr/>
        </p:nvSpPr>
        <p:spPr>
          <a:xfrm>
            <a:off x="210717" y="718068"/>
            <a:ext cx="8722566" cy="1323439"/>
          </a:xfrm>
          <a:prstGeom prst="rect">
            <a:avLst/>
          </a:prstGeom>
        </p:spPr>
        <p:txBody>
          <a:bodyPr wrap="square" anchor="ctr">
            <a:spAutoFit/>
          </a:bodyPr>
          <a:lstStyle/>
          <a:p>
            <a:pPr algn="l"/>
            <a:r>
              <a:rPr lang="en-US" sz="1600" dirty="0">
                <a:latin typeface="游ゴシック" panose="020B0400000000000000" pitchFamily="50" charset="-128"/>
                <a:ea typeface="游ゴシック" panose="020B0400000000000000" pitchFamily="50" charset="-128"/>
              </a:rPr>
              <a:t>The aim is to produce experts capable of contributing to biodiversity and the sustainable use of the natural ecosystem. These experts, through education and research, will advance knowledge of the characteristics of local agriculture and forest resources, their management, conservation, and multifaceted use, as well as environmental harmony, ecosystem restoration, and disaster prevention/mitigation.</a:t>
            </a:r>
          </a:p>
        </p:txBody>
      </p:sp>
      <p:sp>
        <p:nvSpPr>
          <p:cNvPr id="2" name="タイトル 1">
            <a:extLst>
              <a:ext uri="{FF2B5EF4-FFF2-40B4-BE49-F238E27FC236}">
                <a16:creationId xmlns:a16="http://schemas.microsoft.com/office/drawing/2014/main" id="{4ED601A5-0F61-4341-A219-01A441D4EF94}"/>
              </a:ext>
            </a:extLst>
          </p:cNvPr>
          <p:cNvSpPr>
            <a:spLocks noGrp="1"/>
          </p:cNvSpPr>
          <p:nvPr>
            <p:ph type="title"/>
          </p:nvPr>
        </p:nvSpPr>
        <p:spPr>
          <a:prstGeom prst="rect">
            <a:avLst/>
          </a:prstGeom>
        </p:spPr>
        <p:txBody>
          <a:bodyPr anchor="ctr"/>
          <a:lstStyle/>
          <a:p>
            <a:pPr rtl="0" fontAlgn="base"/>
            <a:r>
              <a:rPr kumimoji="1" lang="en-US" b="1" dirty="0">
                <a:solidFill>
                  <a:srgbClr val="FFFFFF"/>
                </a:solidFill>
                <a:ea typeface="游ゴシック" panose="020B0400000000000000" pitchFamily="50" charset="-128"/>
                <a:cs typeface="Osaka"/>
              </a:rPr>
              <a:t>Frontiers Course in Environmental Sciences</a:t>
            </a:r>
          </a:p>
        </p:txBody>
      </p:sp>
      <p:sp>
        <p:nvSpPr>
          <p:cNvPr id="10" name="正方形/長方形 9">
            <a:extLst>
              <a:ext uri="{FF2B5EF4-FFF2-40B4-BE49-F238E27FC236}">
                <a16:creationId xmlns:a16="http://schemas.microsoft.com/office/drawing/2014/main" id="{05325260-54FA-49B8-A73C-466EB1CAED79}"/>
              </a:ext>
            </a:extLst>
          </p:cNvPr>
          <p:cNvSpPr/>
          <p:nvPr/>
        </p:nvSpPr>
        <p:spPr>
          <a:xfrm>
            <a:off x="107503" y="2175247"/>
            <a:ext cx="7416824" cy="461665"/>
          </a:xfrm>
          <a:prstGeom prst="rect">
            <a:avLst/>
          </a:prstGeom>
        </p:spPr>
        <p:txBody>
          <a:bodyPr wrap="square">
            <a:spAutoFit/>
          </a:bodyPr>
          <a:lstStyle/>
          <a:p>
            <a:pPr algn="l"/>
            <a:r>
              <a:rPr lang="en-US" sz="2400" dirty="0">
                <a:solidFill>
                  <a:srgbClr val="0000FF"/>
                </a:solidFill>
                <a:latin typeface="游ゴシック" panose="020B0400000000000000" pitchFamily="50" charset="-128"/>
                <a:ea typeface="游ゴシック" panose="020B0400000000000000" pitchFamily="50" charset="-128"/>
              </a:rPr>
              <a:t>Constituent units and specialist fields</a:t>
            </a:r>
          </a:p>
        </p:txBody>
      </p:sp>
      <p:sp>
        <p:nvSpPr>
          <p:cNvPr id="11" name="テキスト ボックス 10">
            <a:extLst>
              <a:ext uri="{FF2B5EF4-FFF2-40B4-BE49-F238E27FC236}">
                <a16:creationId xmlns:a16="http://schemas.microsoft.com/office/drawing/2014/main" id="{70078C6E-9947-4169-80C9-3595A9A078AB}"/>
              </a:ext>
            </a:extLst>
          </p:cNvPr>
          <p:cNvSpPr txBox="1"/>
          <p:nvPr/>
        </p:nvSpPr>
        <p:spPr>
          <a:xfrm>
            <a:off x="107503" y="2643374"/>
            <a:ext cx="8640960" cy="3293209"/>
          </a:xfrm>
          <a:prstGeom prst="rect">
            <a:avLst/>
          </a:prstGeom>
          <a:noFill/>
        </p:spPr>
        <p:txBody>
          <a:bodyPr wrap="square" rtlCol="0">
            <a:spAutoFit/>
          </a:bodyPr>
          <a:lstStyle/>
          <a:p>
            <a:pPr algn="l"/>
            <a:r>
              <a:rPr lang="en-US" sz="1600" dirty="0">
                <a:solidFill>
                  <a:srgbClr val="FF0000"/>
                </a:solidFill>
                <a:latin typeface="游ゴシック" panose="020B0400000000000000" pitchFamily="50" charset="-128"/>
                <a:ea typeface="游ゴシック" panose="020B0400000000000000" pitchFamily="50" charset="-128"/>
              </a:rPr>
              <a:t>　</a:t>
            </a:r>
            <a:r>
              <a:rPr lang="en-US" sz="1600" u="sng" dirty="0">
                <a:solidFill>
                  <a:srgbClr val="FF0000"/>
                </a:solidFill>
                <a:latin typeface="游ゴシック" panose="020B0400000000000000" pitchFamily="50" charset="-128"/>
                <a:ea typeface="游ゴシック" panose="020B0400000000000000" pitchFamily="50" charset="-128"/>
              </a:rPr>
              <a:t>Unit of Ecology and Systematics</a:t>
            </a:r>
          </a:p>
          <a:p>
            <a:pPr algn="l"/>
            <a:r>
              <a:rPr lang="en-US" sz="1600" dirty="0">
                <a:latin typeface="游ゴシック" panose="020B0400000000000000" pitchFamily="50" charset="-128"/>
                <a:ea typeface="游ゴシック" panose="020B0400000000000000" pitchFamily="50" charset="-128"/>
              </a:rPr>
              <a:t>　Systematic Entomology/Animal Ecology/Evolution/Behavioral Ecology/Plant Ecology/Systematics/Museum Studies/Specimen Studies</a:t>
            </a:r>
          </a:p>
          <a:p>
            <a:pPr algn="l"/>
            <a:r>
              <a:rPr lang="en-US" sz="1600" dirty="0">
                <a:solidFill>
                  <a:srgbClr val="FF0000"/>
                </a:solidFill>
                <a:latin typeface="游ゴシック" panose="020B0400000000000000" pitchFamily="50" charset="-128"/>
                <a:ea typeface="游ゴシック" panose="020B0400000000000000" pitchFamily="50" charset="-128"/>
              </a:rPr>
              <a:t>　</a:t>
            </a:r>
            <a:r>
              <a:rPr lang="en-US" sz="1600" u="sng" dirty="0">
                <a:solidFill>
                  <a:srgbClr val="FF0000"/>
                </a:solidFill>
                <a:latin typeface="游ゴシック" panose="020B0400000000000000" pitchFamily="50" charset="-128"/>
                <a:ea typeface="游ゴシック" panose="020B0400000000000000" pitchFamily="50" charset="-128"/>
              </a:rPr>
              <a:t>Unit of Regional Environment</a:t>
            </a:r>
          </a:p>
          <a:p>
            <a:pPr algn="l"/>
            <a:r>
              <a:rPr lang="en-US" sz="1600" dirty="0">
                <a:latin typeface="游ゴシック" panose="020B0400000000000000" pitchFamily="50" charset="-128"/>
                <a:ea typeface="游ゴシック" panose="020B0400000000000000" pitchFamily="50" charset="-128"/>
              </a:rPr>
              <a:t>　Ecological and Environmental Physics/Soil Conservation/Soil Science/Land and Water Management/Bioenvironmental Information Studies/Basics of Hokkaido Agricultural Production</a:t>
            </a:r>
          </a:p>
          <a:p>
            <a:pPr algn="l"/>
            <a:r>
              <a:rPr lang="en-US" sz="1600" dirty="0">
                <a:solidFill>
                  <a:srgbClr val="FF0000"/>
                </a:solidFill>
                <a:latin typeface="游ゴシック" panose="020B0400000000000000" pitchFamily="50" charset="-128"/>
                <a:ea typeface="游ゴシック" panose="020B0400000000000000" pitchFamily="50" charset="-128"/>
              </a:rPr>
              <a:t>　</a:t>
            </a:r>
            <a:r>
              <a:rPr lang="en-US" sz="1600" u="sng" dirty="0">
                <a:solidFill>
                  <a:srgbClr val="FF0000"/>
                </a:solidFill>
                <a:latin typeface="游ゴシック" panose="020B0400000000000000" pitchFamily="50" charset="-128"/>
                <a:ea typeface="游ゴシック" panose="020B0400000000000000" pitchFamily="50" charset="-128"/>
              </a:rPr>
              <a:t>Unit of Forest Resource Utilization</a:t>
            </a:r>
          </a:p>
          <a:p>
            <a:pPr algn="l"/>
            <a:r>
              <a:rPr lang="en-US" sz="1600" dirty="0">
                <a:latin typeface="游ゴシック" panose="020B0400000000000000" pitchFamily="50" charset="-128"/>
                <a:ea typeface="游ゴシック" panose="020B0400000000000000" pitchFamily="50" charset="-128"/>
              </a:rPr>
              <a:t>　Wood Chemistry/Forest Bioresource Technology/Woody Plant Biology/Timber Engineering</a:t>
            </a:r>
          </a:p>
          <a:p>
            <a:pPr algn="l"/>
            <a:r>
              <a:rPr lang="en-US" sz="1600" dirty="0">
                <a:solidFill>
                  <a:srgbClr val="FF0000"/>
                </a:solidFill>
                <a:latin typeface="游ゴシック" panose="020B0400000000000000" pitchFamily="50" charset="-128"/>
                <a:ea typeface="游ゴシック" panose="020B0400000000000000" pitchFamily="50" charset="-128"/>
              </a:rPr>
              <a:t>　</a:t>
            </a:r>
            <a:r>
              <a:rPr lang="en-US" sz="1600" u="sng" dirty="0">
                <a:solidFill>
                  <a:srgbClr val="FF0000"/>
                </a:solidFill>
                <a:latin typeface="游ゴシック" panose="020B0400000000000000" pitchFamily="50" charset="-128"/>
                <a:ea typeface="游ゴシック" panose="020B0400000000000000" pitchFamily="50" charset="-128"/>
              </a:rPr>
              <a:t>Unit of Integrated Forest-Landscape Management</a:t>
            </a:r>
          </a:p>
          <a:p>
            <a:pPr algn="l"/>
            <a:r>
              <a:rPr lang="en-US" sz="1600" dirty="0">
                <a:latin typeface="游ゴシック" panose="020B0400000000000000" pitchFamily="50" charset="-128"/>
                <a:ea typeface="游ゴシック" panose="020B0400000000000000" pitchFamily="50" charset="-128"/>
              </a:rPr>
              <a:t>　Ecosystem Management/Earth Surface Processes and Land Management/Forest Policy/Ornamental Plants and Landscape Architecture/Silviculture and Forest Ecology</a:t>
            </a:r>
          </a:p>
        </p:txBody>
      </p:sp>
      <p:sp>
        <p:nvSpPr>
          <p:cNvPr id="12" name="二等辺三角形 11">
            <a:extLst>
              <a:ext uri="{FF2B5EF4-FFF2-40B4-BE49-F238E27FC236}">
                <a16:creationId xmlns:a16="http://schemas.microsoft.com/office/drawing/2014/main" id="{D5EDC73C-984F-495F-B214-69A3D7A35699}"/>
              </a:ext>
            </a:extLst>
          </p:cNvPr>
          <p:cNvSpPr/>
          <p:nvPr/>
        </p:nvSpPr>
        <p:spPr bwMode="auto">
          <a:xfrm rot="5400000">
            <a:off x="209584" y="2735260"/>
            <a:ext cx="214311" cy="184751"/>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3" name="二等辺三角形 12">
            <a:extLst>
              <a:ext uri="{FF2B5EF4-FFF2-40B4-BE49-F238E27FC236}">
                <a16:creationId xmlns:a16="http://schemas.microsoft.com/office/drawing/2014/main" id="{2FCF09E4-B16D-4958-9E52-6FC855691E41}"/>
              </a:ext>
            </a:extLst>
          </p:cNvPr>
          <p:cNvSpPr/>
          <p:nvPr/>
        </p:nvSpPr>
        <p:spPr bwMode="auto">
          <a:xfrm rot="5400000">
            <a:off x="215021" y="3659804"/>
            <a:ext cx="214311" cy="184751"/>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4" name="二等辺三角形 13">
            <a:extLst>
              <a:ext uri="{FF2B5EF4-FFF2-40B4-BE49-F238E27FC236}">
                <a16:creationId xmlns:a16="http://schemas.microsoft.com/office/drawing/2014/main" id="{813CAFFE-15A8-4ACF-A05C-CD46C21C0D1E}"/>
              </a:ext>
            </a:extLst>
          </p:cNvPr>
          <p:cNvSpPr/>
          <p:nvPr/>
        </p:nvSpPr>
        <p:spPr bwMode="auto">
          <a:xfrm rot="5400000">
            <a:off x="215799" y="4563833"/>
            <a:ext cx="214311" cy="184751"/>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5" name="二等辺三角形 14">
            <a:extLst>
              <a:ext uri="{FF2B5EF4-FFF2-40B4-BE49-F238E27FC236}">
                <a16:creationId xmlns:a16="http://schemas.microsoft.com/office/drawing/2014/main" id="{B5469D9F-2682-4450-969C-115EEAD9BA5A}"/>
              </a:ext>
            </a:extLst>
          </p:cNvPr>
          <p:cNvSpPr/>
          <p:nvPr/>
        </p:nvSpPr>
        <p:spPr bwMode="auto">
          <a:xfrm rot="5400000">
            <a:off x="209583" y="5196043"/>
            <a:ext cx="214311" cy="184751"/>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28478222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テキスト ボックス 5"/>
          <p:cNvSpPr txBox="1">
            <a:spLocks noChangeArrowheads="1"/>
          </p:cNvSpPr>
          <p:nvPr/>
        </p:nvSpPr>
        <p:spPr bwMode="auto">
          <a:xfrm>
            <a:off x="7308304" y="5581032"/>
            <a:ext cx="1585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sz="1400" dirty="0">
                <a:latin typeface="游ゴシック" panose="020B0400000000000000" pitchFamily="50" charset="-128"/>
                <a:ea typeface="游ゴシック" panose="020B0400000000000000" pitchFamily="50" charset="-128"/>
              </a:rPr>
              <a:t>Gakujutsu Shuppansha</a:t>
            </a:r>
          </a:p>
        </p:txBody>
      </p:sp>
      <p:sp>
        <p:nvSpPr>
          <p:cNvPr id="8" name="Rectangle 7"/>
          <p:cNvSpPr>
            <a:spLocks noChangeArrowheads="1"/>
          </p:cNvSpPr>
          <p:nvPr/>
        </p:nvSpPr>
        <p:spPr bwMode="auto">
          <a:xfrm>
            <a:off x="0" y="-14468"/>
            <a:ext cx="9144000" cy="619125"/>
          </a:xfrm>
          <a:prstGeom prst="rect">
            <a:avLst/>
          </a:prstGeom>
          <a:noFill/>
          <a:ln>
            <a:noFill/>
          </a:ln>
          <a:effectLst/>
        </p:spPr>
        <p:txBody>
          <a:bodyPr wrap="none" anchor="ctr"/>
          <a:lstStyle/>
          <a:p>
            <a:pPr algn="l"/>
            <a:endParaRPr lang="ja-JP" altLang="ja-JP" sz="2400" b="1" dirty="0">
              <a:solidFill>
                <a:srgbClr val="F8F8F8"/>
              </a:solidFill>
              <a:latin typeface="游ゴシック" panose="020B0400000000000000" pitchFamily="50" charset="-128"/>
              <a:ea typeface="游ゴシック" panose="020B0400000000000000" pitchFamily="50" charset="-128"/>
            </a:endParaRPr>
          </a:p>
        </p:txBody>
      </p:sp>
      <p:sp>
        <p:nvSpPr>
          <p:cNvPr id="5" name="タイトル 4">
            <a:extLst>
              <a:ext uri="{FF2B5EF4-FFF2-40B4-BE49-F238E27FC236}">
                <a16:creationId xmlns:a16="http://schemas.microsoft.com/office/drawing/2014/main" id="{E0AF264B-64F1-441C-B0D4-764A8C8F38A9}"/>
              </a:ext>
            </a:extLst>
          </p:cNvPr>
          <p:cNvSpPr>
            <a:spLocks noGrp="1"/>
          </p:cNvSpPr>
          <p:nvPr>
            <p:ph type="title"/>
          </p:nvPr>
        </p:nvSpPr>
        <p:spPr>
          <a:prstGeom prst="rect">
            <a:avLst/>
          </a:prstGeom>
        </p:spPr>
        <p:txBody>
          <a:bodyPr anchor="ctr"/>
          <a:lstStyle/>
          <a:p>
            <a:pPr rtl="0" fontAlgn="base"/>
            <a:r>
              <a:rPr kumimoji="1" lang="en-US" sz="1700" b="1" dirty="0">
                <a:solidFill>
                  <a:srgbClr val="F8F8F8"/>
                </a:solidFill>
                <a:ea typeface="游ゴシック" panose="020B0400000000000000" pitchFamily="50" charset="-128"/>
                <a:cs typeface="+mn-cs"/>
              </a:rPr>
              <a:t>Research Achievements in Research Faculty and Graduate School of Agriculture</a:t>
            </a:r>
            <a:br>
              <a:rPr kumimoji="1" lang="en-US" sz="1700" b="1" dirty="0">
                <a:solidFill>
                  <a:srgbClr val="F8F8F8"/>
                </a:solidFill>
                <a:ea typeface="游ゴシック" panose="020B0400000000000000" pitchFamily="50" charset="-128"/>
                <a:cs typeface="+mn-cs"/>
              </a:rPr>
            </a:br>
            <a:r>
              <a:rPr kumimoji="1" lang="en-US" sz="1700" b="1" dirty="0">
                <a:solidFill>
                  <a:srgbClr val="F8F8F8"/>
                </a:solidFill>
                <a:ea typeface="游ゴシック" panose="020B0400000000000000" pitchFamily="50" charset="-128"/>
                <a:cs typeface="+mn-cs"/>
              </a:rPr>
              <a:t>(University rankings by subject)</a:t>
            </a:r>
          </a:p>
        </p:txBody>
      </p:sp>
      <p:graphicFrame>
        <p:nvGraphicFramePr>
          <p:cNvPr id="3" name="表 2"/>
          <p:cNvGraphicFramePr>
            <a:graphicFrameLocks noGrp="1"/>
          </p:cNvGraphicFramePr>
          <p:nvPr>
            <p:extLst>
              <p:ext uri="{D42A27DB-BD31-4B8C-83A1-F6EECF244321}">
                <p14:modId xmlns:p14="http://schemas.microsoft.com/office/powerpoint/2010/main" val="4253009893"/>
              </p:ext>
            </p:extLst>
          </p:nvPr>
        </p:nvGraphicFramePr>
        <p:xfrm>
          <a:off x="2087724" y="1349372"/>
          <a:ext cx="4968552" cy="4754880"/>
        </p:xfrm>
        <a:graphic>
          <a:graphicData uri="http://schemas.openxmlformats.org/drawingml/2006/table">
            <a:tbl>
              <a:tblPr firstRow="1" bandRow="1">
                <a:tableStyleId>{073A0DAA-6AF3-43AB-8588-CEC1D06C72B9}</a:tableStyleId>
              </a:tblPr>
              <a:tblGrid>
                <a:gridCol w="1116124">
                  <a:extLst>
                    <a:ext uri="{9D8B030D-6E8A-4147-A177-3AD203B41FA5}">
                      <a16:colId xmlns:a16="http://schemas.microsoft.com/office/drawing/2014/main" val="20000"/>
                    </a:ext>
                  </a:extLst>
                </a:gridCol>
                <a:gridCol w="3852428">
                  <a:extLst>
                    <a:ext uri="{9D8B030D-6E8A-4147-A177-3AD203B41FA5}">
                      <a16:colId xmlns:a16="http://schemas.microsoft.com/office/drawing/2014/main" val="20001"/>
                    </a:ext>
                  </a:extLst>
                </a:gridCol>
              </a:tblGrid>
              <a:tr h="318763">
                <a:tc>
                  <a:txBody>
                    <a:bodyPr/>
                    <a:lstStyle/>
                    <a:p>
                      <a:r>
                        <a:rPr kumimoji="1" lang="en-US" sz="2000" dirty="0">
                          <a:latin typeface="游ゴシック" panose="020B0400000000000000" pitchFamily="50" charset="-128"/>
                          <a:ea typeface="游ゴシック" panose="020B0400000000000000" pitchFamily="50" charset="-128"/>
                        </a:rPr>
                        <a:t>Rank</a:t>
                      </a:r>
                    </a:p>
                  </a:txBody>
                  <a:tcPr/>
                </a:tc>
                <a:tc>
                  <a:txBody>
                    <a:bodyPr/>
                    <a:lstStyle/>
                    <a:p>
                      <a:r>
                        <a:rPr kumimoji="1" lang="en-US" sz="2000" dirty="0">
                          <a:latin typeface="游ゴシック" panose="020B0400000000000000" pitchFamily="50" charset="-128"/>
                          <a:ea typeface="游ゴシック" panose="020B0400000000000000" pitchFamily="50" charset="-128"/>
                        </a:rPr>
                        <a:t>University</a:t>
                      </a:r>
                    </a:p>
                  </a:txBody>
                  <a:tcPr/>
                </a:tc>
                <a:extLst>
                  <a:ext uri="{0D108BD9-81ED-4DB2-BD59-A6C34878D82A}">
                    <a16:rowId xmlns:a16="http://schemas.microsoft.com/office/drawing/2014/main" val="10000"/>
                  </a:ext>
                </a:extLst>
              </a:tr>
              <a:tr h="366959">
                <a:tc>
                  <a:txBody>
                    <a:bodyPr/>
                    <a:lstStyle/>
                    <a:p>
                      <a:r>
                        <a:rPr kumimoji="1" lang="en-US" sz="2000" dirty="0">
                          <a:latin typeface="游ゴシック" panose="020B0400000000000000" pitchFamily="50" charset="-128"/>
                          <a:ea typeface="游ゴシック" panose="020B0400000000000000" pitchFamily="50" charset="-128"/>
                        </a:rPr>
                        <a:t>1</a:t>
                      </a:r>
                    </a:p>
                  </a:txBody>
                  <a:tcPr/>
                </a:tc>
                <a:tc>
                  <a:txBody>
                    <a:bodyPr/>
                    <a:lstStyle/>
                    <a:p>
                      <a:r>
                        <a:rPr kumimoji="1" lang="en-US" sz="2000" dirty="0">
                          <a:latin typeface="游ゴシック" panose="020B0400000000000000" pitchFamily="50" charset="-128"/>
                          <a:ea typeface="游ゴシック" panose="020B0400000000000000" pitchFamily="50" charset="-128"/>
                        </a:rPr>
                        <a:t>Wageningen University</a:t>
                      </a:r>
                    </a:p>
                  </a:txBody>
                  <a:tcPr/>
                </a:tc>
                <a:extLst>
                  <a:ext uri="{0D108BD9-81ED-4DB2-BD59-A6C34878D82A}">
                    <a16:rowId xmlns:a16="http://schemas.microsoft.com/office/drawing/2014/main" val="10001"/>
                  </a:ext>
                </a:extLst>
              </a:tr>
              <a:tr h="366959">
                <a:tc>
                  <a:txBody>
                    <a:bodyPr/>
                    <a:lstStyle/>
                    <a:p>
                      <a:r>
                        <a:rPr kumimoji="1" lang="en-US" sz="2000" dirty="0">
                          <a:latin typeface="游ゴシック" panose="020B0400000000000000" pitchFamily="50" charset="-128"/>
                          <a:ea typeface="游ゴシック" panose="020B0400000000000000" pitchFamily="50" charset="-128"/>
                        </a:rPr>
                        <a:t>2</a:t>
                      </a:r>
                    </a:p>
                  </a:txBody>
                  <a:tcPr/>
                </a:tc>
                <a:tc>
                  <a:txBody>
                    <a:bodyPr/>
                    <a:lstStyle/>
                    <a:p>
                      <a:r>
                        <a:rPr kumimoji="1" lang="en-US" sz="2000" dirty="0">
                          <a:latin typeface="游ゴシック" panose="020B0400000000000000" pitchFamily="50" charset="-128"/>
                          <a:ea typeface="游ゴシック" panose="020B0400000000000000" pitchFamily="50" charset="-128"/>
                        </a:rPr>
                        <a:t>University of California, </a:t>
                      </a:r>
                      <a:r>
                        <a:rPr kumimoji="1" lang="en-US" sz="2000" baseline="0" dirty="0">
                          <a:latin typeface="游ゴシック" panose="020B0400000000000000" pitchFamily="50" charset="-128"/>
                          <a:ea typeface="游ゴシック" panose="020B0400000000000000" pitchFamily="50" charset="-128"/>
                        </a:rPr>
                        <a:t>Davis</a:t>
                      </a:r>
                    </a:p>
                  </a:txBody>
                  <a:tcPr/>
                </a:tc>
                <a:extLst>
                  <a:ext uri="{0D108BD9-81ED-4DB2-BD59-A6C34878D82A}">
                    <a16:rowId xmlns:a16="http://schemas.microsoft.com/office/drawing/2014/main" val="10002"/>
                  </a:ext>
                </a:extLst>
              </a:tr>
              <a:tr h="366959">
                <a:tc>
                  <a:txBody>
                    <a:bodyPr/>
                    <a:lstStyle/>
                    <a:p>
                      <a:r>
                        <a:rPr kumimoji="1" lang="en-US" sz="2000" dirty="0">
                          <a:latin typeface="游ゴシック" panose="020B0400000000000000" pitchFamily="50" charset="-128"/>
                          <a:ea typeface="游ゴシック" panose="020B0400000000000000" pitchFamily="50" charset="-128"/>
                        </a:rPr>
                        <a:t>3</a:t>
                      </a:r>
                    </a:p>
                  </a:txBody>
                  <a:tcPr/>
                </a:tc>
                <a:tc>
                  <a:txBody>
                    <a:bodyPr/>
                    <a:lstStyle/>
                    <a:p>
                      <a:r>
                        <a:rPr kumimoji="1" lang="en-US" sz="2000" dirty="0">
                          <a:latin typeface="游ゴシック" panose="020B0400000000000000" pitchFamily="50" charset="-128"/>
                          <a:ea typeface="游ゴシック" panose="020B0400000000000000" pitchFamily="50" charset="-128"/>
                        </a:rPr>
                        <a:t>Cornell University</a:t>
                      </a:r>
                    </a:p>
                  </a:txBody>
                  <a:tcPr/>
                </a:tc>
                <a:extLst>
                  <a:ext uri="{0D108BD9-81ED-4DB2-BD59-A6C34878D82A}">
                    <a16:rowId xmlns:a16="http://schemas.microsoft.com/office/drawing/2014/main" val="10003"/>
                  </a:ext>
                </a:extLst>
              </a:tr>
              <a:tr h="366959">
                <a:tc>
                  <a:txBody>
                    <a:bodyPr/>
                    <a:lstStyle/>
                    <a:p>
                      <a:r>
                        <a:rPr kumimoji="1" lang="en-US" sz="2000" dirty="0">
                          <a:latin typeface="游ゴシック" panose="020B0400000000000000" pitchFamily="50" charset="-128"/>
                          <a:ea typeface="游ゴシック" panose="020B0400000000000000" pitchFamily="50" charset="-128"/>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sz="2000" dirty="0">
                          <a:latin typeface="游ゴシック" panose="020B0400000000000000" pitchFamily="50" charset="-128"/>
                          <a:ea typeface="游ゴシック" panose="020B0400000000000000" pitchFamily="50" charset="-128"/>
                        </a:rPr>
                        <a:t>...</a:t>
                      </a:r>
                    </a:p>
                  </a:txBody>
                  <a:tcPr/>
                </a:tc>
                <a:extLst>
                  <a:ext uri="{0D108BD9-81ED-4DB2-BD59-A6C34878D82A}">
                    <a16:rowId xmlns:a16="http://schemas.microsoft.com/office/drawing/2014/main" val="10004"/>
                  </a:ext>
                </a:extLst>
              </a:tr>
              <a:tr h="366959">
                <a:tc>
                  <a:txBody>
                    <a:bodyPr/>
                    <a:lstStyle/>
                    <a:p>
                      <a:r>
                        <a:rPr kumimoji="1" lang="en-US" sz="2000" dirty="0">
                          <a:latin typeface="游ゴシック" panose="020B0400000000000000" pitchFamily="50" charset="-128"/>
                          <a:ea typeface="游ゴシック" panose="020B0400000000000000" pitchFamily="50" charset="-128"/>
                        </a:rPr>
                        <a:t>22</a:t>
                      </a:r>
                    </a:p>
                  </a:txBody>
                  <a:tcPr/>
                </a:tc>
                <a:tc>
                  <a:txBody>
                    <a:bodyPr/>
                    <a:lstStyle/>
                    <a:p>
                      <a:r>
                        <a:rPr kumimoji="1" lang="en-US" sz="2000" dirty="0">
                          <a:latin typeface="游ゴシック" panose="020B0400000000000000" pitchFamily="50" charset="-128"/>
                          <a:ea typeface="游ゴシック" panose="020B0400000000000000" pitchFamily="50" charset="-128"/>
                        </a:rPr>
                        <a:t>The University of </a:t>
                      </a:r>
                      <a:r>
                        <a:rPr kumimoji="1" lang="en-US" sz="2000" baseline="0" dirty="0">
                          <a:latin typeface="游ゴシック" panose="020B0400000000000000" pitchFamily="50" charset="-128"/>
                          <a:ea typeface="游ゴシック" panose="020B0400000000000000" pitchFamily="50" charset="-128"/>
                        </a:rPr>
                        <a:t>Tokyo</a:t>
                      </a:r>
                    </a:p>
                  </a:txBody>
                  <a:tcPr/>
                </a:tc>
                <a:extLst>
                  <a:ext uri="{0D108BD9-81ED-4DB2-BD59-A6C34878D82A}">
                    <a16:rowId xmlns:a16="http://schemas.microsoft.com/office/drawing/2014/main" val="10005"/>
                  </a:ext>
                </a:extLst>
              </a:tr>
              <a:tr h="366959">
                <a:tc>
                  <a:txBody>
                    <a:bodyPr/>
                    <a:lstStyle/>
                    <a:p>
                      <a:r>
                        <a:rPr kumimoji="1" lang="en-US" sz="2000" dirty="0">
                          <a:latin typeface="游ゴシック" panose="020B0400000000000000" pitchFamily="50" charset="-128"/>
                          <a:ea typeface="游ゴシック" panose="020B0400000000000000" pitchFamily="50" charset="-128"/>
                        </a:rPr>
                        <a:t>33</a:t>
                      </a:r>
                    </a:p>
                  </a:txBody>
                  <a:tcPr/>
                </a:tc>
                <a:tc>
                  <a:txBody>
                    <a:bodyPr/>
                    <a:lstStyle/>
                    <a:p>
                      <a:r>
                        <a:rPr kumimoji="1" lang="en-US" sz="2000" dirty="0">
                          <a:latin typeface="游ゴシック" panose="020B0400000000000000" pitchFamily="50" charset="-128"/>
                          <a:ea typeface="游ゴシック" panose="020B0400000000000000" pitchFamily="50" charset="-128"/>
                        </a:rPr>
                        <a:t>Kyoto University</a:t>
                      </a:r>
                    </a:p>
                  </a:txBody>
                  <a:tcPr/>
                </a:tc>
                <a:extLst>
                  <a:ext uri="{0D108BD9-81ED-4DB2-BD59-A6C34878D82A}">
                    <a16:rowId xmlns:a16="http://schemas.microsoft.com/office/drawing/2014/main" val="10007"/>
                  </a:ext>
                </a:extLst>
              </a:tr>
              <a:tr h="3669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sz="2000" dirty="0">
                          <a:latin typeface="游ゴシック" panose="020B0400000000000000" pitchFamily="50" charset="-128"/>
                          <a:ea typeface="游ゴシック" panose="020B0400000000000000" pitchFamily="50" charset="-128"/>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sz="2000" dirty="0">
                          <a:latin typeface="游ゴシック" panose="020B0400000000000000" pitchFamily="50" charset="-128"/>
                          <a:ea typeface="游ゴシック" panose="020B0400000000000000" pitchFamily="50" charset="-128"/>
                        </a:rPr>
                        <a:t>...</a:t>
                      </a:r>
                    </a:p>
                  </a:txBody>
                  <a:tcPr/>
                </a:tc>
                <a:extLst>
                  <a:ext uri="{0D108BD9-81ED-4DB2-BD59-A6C34878D82A}">
                    <a16:rowId xmlns:a16="http://schemas.microsoft.com/office/drawing/2014/main" val="10008"/>
                  </a:ext>
                </a:extLst>
              </a:tr>
              <a:tr h="3669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sz="2000" dirty="0">
                          <a:latin typeface="游ゴシック" panose="020B0400000000000000" pitchFamily="50" charset="-128"/>
                          <a:ea typeface="游ゴシック" panose="020B0400000000000000" pitchFamily="50" charset="-128"/>
                        </a:rPr>
                        <a:t>82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sz="2000" dirty="0">
                          <a:latin typeface="游ゴシック" panose="020B0400000000000000" pitchFamily="50" charset="-128"/>
                          <a:ea typeface="游ゴシック" panose="020B0400000000000000" pitchFamily="50" charset="-128"/>
                        </a:rPr>
                        <a:t>Tohoku University</a:t>
                      </a:r>
                    </a:p>
                  </a:txBody>
                  <a:tcPr/>
                </a:tc>
                <a:extLst>
                  <a:ext uri="{0D108BD9-81ED-4DB2-BD59-A6C34878D82A}">
                    <a16:rowId xmlns:a16="http://schemas.microsoft.com/office/drawing/2014/main" val="562873716"/>
                  </a:ext>
                </a:extLst>
              </a:tr>
              <a:tr h="3669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sz="2000" dirty="0">
                          <a:latin typeface="游ゴシック" panose="020B0400000000000000" pitchFamily="50" charset="-128"/>
                          <a:ea typeface="游ゴシック" panose="020B0400000000000000" pitchFamily="50" charset="-128"/>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sz="2000" dirty="0">
                          <a:latin typeface="游ゴシック" panose="020B0400000000000000" pitchFamily="50" charset="-128"/>
                          <a:ea typeface="游ゴシック" panose="020B0400000000000000" pitchFamily="50" charset="-128"/>
                        </a:rPr>
                        <a:t>...</a:t>
                      </a:r>
                    </a:p>
                  </a:txBody>
                  <a:tcPr/>
                </a:tc>
                <a:extLst>
                  <a:ext uri="{0D108BD9-81ED-4DB2-BD59-A6C34878D82A}">
                    <a16:rowId xmlns:a16="http://schemas.microsoft.com/office/drawing/2014/main" val="861559041"/>
                  </a:ext>
                </a:extLst>
              </a:tr>
              <a:tr h="366959">
                <a:tc>
                  <a:txBody>
                    <a:bodyPr/>
                    <a:lstStyle/>
                    <a:p>
                      <a:r>
                        <a:rPr kumimoji="1" lang="en-US" sz="2000" b="1" dirty="0">
                          <a:latin typeface="游ゴシック" panose="020B0400000000000000" pitchFamily="50" charset="-128"/>
                          <a:ea typeface="游ゴシック" panose="020B0400000000000000" pitchFamily="50" charset="-128"/>
                        </a:rPr>
                        <a:t>132</a:t>
                      </a:r>
                    </a:p>
                  </a:txBody>
                  <a:tcPr/>
                </a:tc>
                <a:tc>
                  <a:txBody>
                    <a:bodyPr/>
                    <a:lstStyle/>
                    <a:p>
                      <a:r>
                        <a:rPr kumimoji="1" lang="en-US" sz="2000" b="1" dirty="0">
                          <a:latin typeface="游ゴシック" panose="020B0400000000000000" pitchFamily="50" charset="-128"/>
                          <a:ea typeface="游ゴシック" panose="020B0400000000000000" pitchFamily="50" charset="-128"/>
                        </a:rPr>
                        <a:t>Hokkaido University</a:t>
                      </a:r>
                    </a:p>
                  </a:txBody>
                  <a:tcPr/>
                </a:tc>
                <a:extLst>
                  <a:ext uri="{0D108BD9-81ED-4DB2-BD59-A6C34878D82A}">
                    <a16:rowId xmlns:a16="http://schemas.microsoft.com/office/drawing/2014/main" val="10009"/>
                  </a:ext>
                </a:extLst>
              </a:tr>
              <a:tr h="366959">
                <a:tc>
                  <a:txBody>
                    <a:bodyPr/>
                    <a:lstStyle/>
                    <a:p>
                      <a:r>
                        <a:rPr kumimoji="1" lang="en-US" sz="2000" dirty="0">
                          <a:latin typeface="游ゴシック" panose="020B0400000000000000" pitchFamily="50" charset="-128"/>
                          <a:ea typeface="游ゴシック" panose="020B0400000000000000" pitchFamily="50" charset="-128"/>
                        </a:rPr>
                        <a:t>132</a:t>
                      </a:r>
                    </a:p>
                  </a:txBody>
                  <a:tcPr/>
                </a:tc>
                <a:tc>
                  <a:txBody>
                    <a:bodyPr/>
                    <a:lstStyle/>
                    <a:p>
                      <a:r>
                        <a:rPr kumimoji="1" lang="en-US" sz="2000" dirty="0">
                          <a:latin typeface="游ゴシック" panose="020B0400000000000000" pitchFamily="50" charset="-128"/>
                          <a:ea typeface="游ゴシック" panose="020B0400000000000000" pitchFamily="50" charset="-128"/>
                        </a:rPr>
                        <a:t>Kyushu University</a:t>
                      </a:r>
                    </a:p>
                  </a:txBody>
                  <a:tcPr/>
                </a:tc>
                <a:extLst>
                  <a:ext uri="{0D108BD9-81ED-4DB2-BD59-A6C34878D82A}">
                    <a16:rowId xmlns:a16="http://schemas.microsoft.com/office/drawing/2014/main" val="822886576"/>
                  </a:ext>
                </a:extLst>
              </a:tr>
            </a:tbl>
          </a:graphicData>
        </a:graphic>
      </p:graphicFrame>
      <p:sp>
        <p:nvSpPr>
          <p:cNvPr id="4" name="角丸四角形吹き出し 3"/>
          <p:cNvSpPr/>
          <p:nvPr/>
        </p:nvSpPr>
        <p:spPr bwMode="auto">
          <a:xfrm>
            <a:off x="6444456" y="4941168"/>
            <a:ext cx="2262930" cy="432048"/>
          </a:xfrm>
          <a:prstGeom prst="wedgeRoundRectCallout">
            <a:avLst>
              <a:gd name="adj1" fmla="val -83208"/>
              <a:gd name="adj2" fmla="val 70059"/>
              <a:gd name="adj3" fmla="val 16667"/>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b="1" dirty="0">
                <a:solidFill>
                  <a:schemeClr val="bg1"/>
                </a:solidFill>
                <a:latin typeface="游ゴシック" panose="020B0400000000000000" pitchFamily="50" charset="-128"/>
                <a:ea typeface="游ゴシック" panose="020B0400000000000000" pitchFamily="50" charset="-128"/>
              </a:rPr>
              <a:t>Tied for 4</a:t>
            </a:r>
            <a:r>
              <a:rPr lang="en-US" sz="1200" b="1" baseline="30000" dirty="0">
                <a:solidFill>
                  <a:schemeClr val="bg1"/>
                </a:solidFill>
                <a:latin typeface="游ゴシック" panose="020B0400000000000000" pitchFamily="50" charset="-128"/>
                <a:ea typeface="游ゴシック" panose="020B0400000000000000" pitchFamily="50" charset="-128"/>
              </a:rPr>
              <a:t>th</a:t>
            </a:r>
            <a:r>
              <a:rPr lang="en-US" sz="1200" b="1" dirty="0">
                <a:solidFill>
                  <a:schemeClr val="bg1"/>
                </a:solidFill>
                <a:latin typeface="游ゴシック" panose="020B0400000000000000" pitchFamily="50" charset="-128"/>
                <a:ea typeface="游ゴシック" panose="020B0400000000000000" pitchFamily="50" charset="-128"/>
              </a:rPr>
              <a:t> place in Japan</a:t>
            </a:r>
          </a:p>
        </p:txBody>
      </p:sp>
      <p:sp>
        <p:nvSpPr>
          <p:cNvPr id="6" name="テキスト ボックス 5"/>
          <p:cNvSpPr txBox="1"/>
          <p:nvPr/>
        </p:nvSpPr>
        <p:spPr>
          <a:xfrm>
            <a:off x="971600" y="662973"/>
            <a:ext cx="7200800" cy="707886"/>
          </a:xfrm>
          <a:prstGeom prst="rect">
            <a:avLst/>
          </a:prstGeom>
          <a:noFill/>
        </p:spPr>
        <p:txBody>
          <a:bodyPr wrap="square" rtlCol="0">
            <a:spAutoFit/>
          </a:bodyPr>
          <a:lstStyle/>
          <a:p>
            <a:pPr algn="ctr"/>
            <a:r>
              <a:rPr lang="en-US" sz="2000" b="1" dirty="0">
                <a:latin typeface="游ゴシック" panose="020B0400000000000000" pitchFamily="50" charset="-128"/>
                <a:ea typeface="游ゴシック" panose="020B0400000000000000" pitchFamily="50" charset="-128"/>
              </a:rPr>
              <a:t>QS World University Rankings 2020 by Subject</a:t>
            </a:r>
          </a:p>
          <a:p>
            <a:pPr algn="ctr"/>
            <a:r>
              <a:rPr kumimoji="1" lang="en-US" sz="2000" dirty="0">
                <a:latin typeface="游ゴシック" panose="020B0400000000000000" pitchFamily="50" charset="-128"/>
                <a:ea typeface="游ゴシック" panose="020B0400000000000000" pitchFamily="50" charset="-128"/>
              </a:rPr>
              <a:t>Subject</a:t>
            </a:r>
            <a:r>
              <a:rPr lang="en-US" sz="2000" dirty="0">
                <a:latin typeface="游ゴシック" panose="020B0400000000000000" pitchFamily="50" charset="-128"/>
                <a:ea typeface="游ゴシック" panose="020B0400000000000000" pitchFamily="50" charset="-128"/>
              </a:rPr>
              <a:t>: Agriculture &amp; Forestry</a:t>
            </a:r>
          </a:p>
        </p:txBody>
      </p:sp>
    </p:spTree>
    <p:extLst>
      <p:ext uri="{BB962C8B-B14F-4D97-AF65-F5344CB8AC3E}">
        <p14:creationId xmlns:p14="http://schemas.microsoft.com/office/powerpoint/2010/main" val="3166196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44BA358-74B7-42F2-90AC-F439543B95A5}"/>
              </a:ext>
            </a:extLst>
          </p:cNvPr>
          <p:cNvSpPr>
            <a:spLocks noGrp="1"/>
          </p:cNvSpPr>
          <p:nvPr>
            <p:ph type="title"/>
          </p:nvPr>
        </p:nvSpPr>
        <p:spPr>
          <a:prstGeom prst="rect">
            <a:avLst/>
          </a:prstGeom>
        </p:spPr>
        <p:txBody>
          <a:bodyPr/>
          <a:lstStyle/>
          <a:p>
            <a:pPr rtl="0" fontAlgn="base"/>
            <a:r>
              <a:rPr kumimoji="1" lang="en-US" b="1" dirty="0">
                <a:solidFill>
                  <a:srgbClr val="FFFFFF"/>
                </a:solidFill>
                <a:ea typeface="游ゴシック" panose="020B0400000000000000" pitchFamily="50" charset="-128"/>
                <a:cs typeface="ＭＳ Ｐゴシック" panose="020B0600070205080204" pitchFamily="50" charset="-128"/>
              </a:rPr>
              <a:t>Special English Program: </a:t>
            </a:r>
            <a:br>
              <a:rPr kumimoji="1" lang="en-US" b="1" dirty="0">
                <a:solidFill>
                  <a:srgbClr val="FFFFFF"/>
                </a:solidFill>
                <a:ea typeface="游ゴシック" panose="020B0400000000000000" pitchFamily="50" charset="-128"/>
                <a:cs typeface="ＭＳ Ｐゴシック" panose="020B0600070205080204" pitchFamily="50" charset="-128"/>
              </a:rPr>
            </a:br>
            <a:r>
              <a:rPr kumimoji="1" lang="en-US" sz="1900" b="1" dirty="0">
                <a:solidFill>
                  <a:srgbClr val="FFFFFF"/>
                </a:solidFill>
                <a:ea typeface="游ゴシック" panose="020B0400000000000000" pitchFamily="50" charset="-128"/>
                <a:cs typeface="ＭＳ Ｐゴシック" panose="020B0600070205080204" pitchFamily="50" charset="-128"/>
              </a:rPr>
              <a:t>    </a:t>
            </a:r>
            <a:r>
              <a:rPr kumimoji="1" lang="en-US" sz="1900" b="1" dirty="0">
                <a:solidFill>
                  <a:srgbClr val="FFFFFF"/>
                </a:solidFill>
                <a:ea typeface="游ゴシック" panose="020B0400000000000000" pitchFamily="50" charset="-128"/>
                <a:cs typeface="+mn-cs"/>
              </a:rPr>
              <a:t>Global Education Program for Agriscience Frontiers Program</a:t>
            </a:r>
          </a:p>
        </p:txBody>
      </p:sp>
      <p:graphicFrame>
        <p:nvGraphicFramePr>
          <p:cNvPr id="10" name="表 9">
            <a:extLst>
              <a:ext uri="{FF2B5EF4-FFF2-40B4-BE49-F238E27FC236}">
                <a16:creationId xmlns:a16="http://schemas.microsoft.com/office/drawing/2014/main" id="{92703C84-06A6-43A6-A2C1-D1768BB22425}"/>
              </a:ext>
            </a:extLst>
          </p:cNvPr>
          <p:cNvGraphicFramePr>
            <a:graphicFrameLocks noGrp="1"/>
          </p:cNvGraphicFramePr>
          <p:nvPr>
            <p:extLst>
              <p:ext uri="{D42A27DB-BD31-4B8C-83A1-F6EECF244321}">
                <p14:modId xmlns:p14="http://schemas.microsoft.com/office/powerpoint/2010/main" val="4032477655"/>
              </p:ext>
            </p:extLst>
          </p:nvPr>
        </p:nvGraphicFramePr>
        <p:xfrm>
          <a:off x="241244" y="900296"/>
          <a:ext cx="8656652" cy="3032760"/>
        </p:xfrm>
        <a:graphic>
          <a:graphicData uri="http://schemas.openxmlformats.org/drawingml/2006/table">
            <a:tbl>
              <a:tblPr firstRow="1" bandRow="1">
                <a:tableStyleId>{073A0DAA-6AF3-43AB-8588-CEC1D06C72B9}</a:tableStyleId>
              </a:tblPr>
              <a:tblGrid>
                <a:gridCol w="2423863">
                  <a:extLst>
                    <a:ext uri="{9D8B030D-6E8A-4147-A177-3AD203B41FA5}">
                      <a16:colId xmlns:a16="http://schemas.microsoft.com/office/drawing/2014/main" val="20000"/>
                    </a:ext>
                  </a:extLst>
                </a:gridCol>
                <a:gridCol w="6232789">
                  <a:extLst>
                    <a:ext uri="{9D8B030D-6E8A-4147-A177-3AD203B41FA5}">
                      <a16:colId xmlns:a16="http://schemas.microsoft.com/office/drawing/2014/main" val="20001"/>
                    </a:ext>
                  </a:extLst>
                </a:gridCol>
              </a:tblGrid>
              <a:tr h="370840">
                <a:tc>
                  <a:txBody>
                    <a:bodyPr/>
                    <a:lstStyle/>
                    <a:p>
                      <a:r>
                        <a:rPr kumimoji="1" lang="en-US" dirty="0">
                          <a:latin typeface="游ゴシック" panose="020B0400000000000000" pitchFamily="50" charset="-128"/>
                          <a:ea typeface="游ゴシック" panose="020B0400000000000000" pitchFamily="50" charset="-128"/>
                        </a:rPr>
                        <a:t>Period</a:t>
                      </a:r>
                    </a:p>
                  </a:txBody>
                  <a:tcPr/>
                </a:tc>
                <a:tc>
                  <a:txBody>
                    <a:bodyPr/>
                    <a:lstStyle/>
                    <a:p>
                      <a:r>
                        <a:rPr kumimoji="1" lang="en-US" dirty="0">
                          <a:latin typeface="游ゴシック" panose="020B0400000000000000" pitchFamily="50" charset="-128"/>
                          <a:ea typeface="游ゴシック" panose="020B0400000000000000" pitchFamily="50" charset="-128"/>
                        </a:rPr>
                        <a:t>Name (number of participating labs)</a:t>
                      </a:r>
                    </a:p>
                  </a:txBody>
                  <a:tcPr/>
                </a:tc>
                <a:extLst>
                  <a:ext uri="{0D108BD9-81ED-4DB2-BD59-A6C34878D82A}">
                    <a16:rowId xmlns:a16="http://schemas.microsoft.com/office/drawing/2014/main" val="10000"/>
                  </a:ext>
                </a:extLst>
              </a:tr>
              <a:tr h="370840">
                <a:tc>
                  <a:txBody>
                    <a:bodyPr/>
                    <a:lstStyle/>
                    <a:p>
                      <a:r>
                        <a:rPr kumimoji="1" lang="en-US" dirty="0">
                          <a:latin typeface="游ゴシック" panose="020B0400000000000000" pitchFamily="50" charset="-128"/>
                          <a:ea typeface="游ゴシック" panose="020B0400000000000000" pitchFamily="50" charset="-128"/>
                        </a:rPr>
                        <a:t>1st (1997-2001)</a:t>
                      </a:r>
                    </a:p>
                  </a:txBody>
                  <a:tcPr/>
                </a:tc>
                <a:tc>
                  <a:txBody>
                    <a:bodyPr/>
                    <a:lstStyle/>
                    <a:p>
                      <a:r>
                        <a:rPr kumimoji="1" lang="en-US" altLang="ja-JP" dirty="0">
                          <a:latin typeface="游ゴシック" panose="020B0400000000000000" pitchFamily="50" charset="-128"/>
                          <a:ea typeface="游ゴシック" panose="020B0400000000000000" pitchFamily="50" charset="-128"/>
                        </a:rPr>
                        <a:t>The Special Program on </a:t>
                      </a:r>
                      <a:r>
                        <a:rPr kumimoji="1" lang="en-US" dirty="0">
                          <a:latin typeface="游ゴシック" panose="020B0400000000000000" pitchFamily="50" charset="-128"/>
                          <a:ea typeface="游ゴシック" panose="020B0400000000000000" pitchFamily="50" charset="-128"/>
                        </a:rPr>
                        <a:t>Agricultural Chemistry (10 labs)</a:t>
                      </a:r>
                    </a:p>
                  </a:txBody>
                  <a:tcPr/>
                </a:tc>
                <a:extLst>
                  <a:ext uri="{0D108BD9-81ED-4DB2-BD59-A6C34878D82A}">
                    <a16:rowId xmlns:a16="http://schemas.microsoft.com/office/drawing/2014/main" val="10001"/>
                  </a:ext>
                </a:extLst>
              </a:tr>
              <a:tr h="370840">
                <a:tc>
                  <a:txBody>
                    <a:bodyPr/>
                    <a:lstStyle/>
                    <a:p>
                      <a:r>
                        <a:rPr kumimoji="1" lang="en-US" dirty="0">
                          <a:latin typeface="游ゴシック" panose="020B0400000000000000" pitchFamily="50" charset="-128"/>
                          <a:ea typeface="游ゴシック" panose="020B0400000000000000" pitchFamily="50" charset="-128"/>
                        </a:rPr>
                        <a:t>2nd (2002-2006)</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游ゴシック" panose="020B0400000000000000" pitchFamily="50" charset="-128"/>
                          <a:ea typeface="游ゴシック" panose="020B0400000000000000" pitchFamily="50" charset="-128"/>
                        </a:rPr>
                        <a:t>The Special Program on Agricultural Chemistry </a:t>
                      </a:r>
                      <a:r>
                        <a:rPr kumimoji="1" lang="en-US" dirty="0">
                          <a:latin typeface="游ゴシック" panose="020B0400000000000000" pitchFamily="50" charset="-128"/>
                          <a:ea typeface="游ゴシック" panose="020B0400000000000000" pitchFamily="50" charset="-128"/>
                        </a:rPr>
                        <a:t>(15 labs)</a:t>
                      </a:r>
                    </a:p>
                  </a:txBody>
                  <a:tcPr/>
                </a:tc>
                <a:extLst>
                  <a:ext uri="{0D108BD9-81ED-4DB2-BD59-A6C34878D82A}">
                    <a16:rowId xmlns:a16="http://schemas.microsoft.com/office/drawing/2014/main" val="10002"/>
                  </a:ext>
                </a:extLst>
              </a:tr>
              <a:tr h="370840">
                <a:tc>
                  <a:txBody>
                    <a:bodyPr/>
                    <a:lstStyle/>
                    <a:p>
                      <a:r>
                        <a:rPr kumimoji="1" lang="en-US" dirty="0">
                          <a:latin typeface="游ゴシック" panose="020B0400000000000000" pitchFamily="50" charset="-128"/>
                          <a:ea typeface="游ゴシック" panose="020B0400000000000000" pitchFamily="50" charset="-128"/>
                        </a:rPr>
                        <a:t>3rd (2007-2012)</a:t>
                      </a:r>
                    </a:p>
                  </a:txBody>
                  <a:tcPr/>
                </a:tc>
                <a:tc>
                  <a:txBody>
                    <a:bodyPr/>
                    <a:lstStyle/>
                    <a:p>
                      <a:r>
                        <a:rPr kumimoji="1" lang="en-US" dirty="0">
                          <a:latin typeface="游ゴシック" panose="020B0400000000000000" pitchFamily="50" charset="-128"/>
                          <a:ea typeface="游ゴシック" panose="020B0400000000000000" pitchFamily="50" charset="-128"/>
                        </a:rPr>
                        <a:t>Special English Program in Biosphere Fundamental Science (40 labs)</a:t>
                      </a:r>
                    </a:p>
                  </a:txBody>
                  <a:tcPr/>
                </a:tc>
                <a:extLst>
                  <a:ext uri="{0D108BD9-81ED-4DB2-BD59-A6C34878D82A}">
                    <a16:rowId xmlns:a16="http://schemas.microsoft.com/office/drawing/2014/main" val="10003"/>
                  </a:ext>
                </a:extLst>
              </a:tr>
              <a:tr h="370840">
                <a:tc>
                  <a:txBody>
                    <a:bodyPr/>
                    <a:lstStyle/>
                    <a:p>
                      <a:r>
                        <a:rPr kumimoji="1" lang="en-US" dirty="0">
                          <a:latin typeface="游ゴシック" panose="020B0400000000000000" pitchFamily="50" charset="-128"/>
                          <a:ea typeface="游ゴシック" panose="020B0400000000000000" pitchFamily="50" charset="-128"/>
                        </a:rPr>
                        <a:t>4th (2013-2017)</a:t>
                      </a:r>
                    </a:p>
                  </a:txBody>
                  <a:tcPr/>
                </a:tc>
                <a:tc>
                  <a:txBody>
                    <a:bodyPr/>
                    <a:lstStyle/>
                    <a:p>
                      <a:r>
                        <a:rPr kumimoji="1" lang="en-US" dirty="0">
                          <a:latin typeface="游ゴシック" panose="020B0400000000000000" pitchFamily="50" charset="-128"/>
                          <a:ea typeface="游ゴシック" panose="020B0400000000000000" pitchFamily="50" charset="-128"/>
                        </a:rPr>
                        <a:t>Special English Program in Biosphere Sustainability Science </a:t>
                      </a:r>
                      <a:r>
                        <a:rPr kumimoji="1" lang="en-US" dirty="0">
                          <a:solidFill>
                            <a:schemeClr val="tx1"/>
                          </a:solidFill>
                          <a:latin typeface="游ゴシック" panose="020B0400000000000000" pitchFamily="50" charset="-128"/>
                          <a:ea typeface="游ゴシック" panose="020B0400000000000000" pitchFamily="50" charset="-128"/>
                        </a:rPr>
                        <a:t>(43</a:t>
                      </a:r>
                      <a:r>
                        <a:rPr kumimoji="1" lang="en-US" dirty="0">
                          <a:latin typeface="游ゴシック" panose="020B0400000000000000" pitchFamily="50" charset="-128"/>
                          <a:ea typeface="游ゴシック" panose="020B0400000000000000" pitchFamily="50" charset="-128"/>
                        </a:rPr>
                        <a:t> labs)</a:t>
                      </a:r>
                    </a:p>
                  </a:txBody>
                  <a:tcPr/>
                </a:tc>
                <a:extLst>
                  <a:ext uri="{0D108BD9-81ED-4DB2-BD59-A6C34878D82A}">
                    <a16:rowId xmlns:a16="http://schemas.microsoft.com/office/drawing/2014/main" val="10004"/>
                  </a:ext>
                </a:extLst>
              </a:tr>
              <a:tr h="370840">
                <a:tc>
                  <a:txBody>
                    <a:bodyPr/>
                    <a:lstStyle/>
                    <a:p>
                      <a:r>
                        <a:rPr kumimoji="1" lang="en-US" dirty="0">
                          <a:solidFill>
                            <a:srgbClr val="FF0000"/>
                          </a:solidFill>
                          <a:latin typeface="游ゴシック" panose="020B0400000000000000" pitchFamily="50" charset="-128"/>
                          <a:ea typeface="游ゴシック" panose="020B0400000000000000" pitchFamily="50" charset="-128"/>
                        </a:rPr>
                        <a:t>5th (2018-2022)</a:t>
                      </a:r>
                    </a:p>
                  </a:txBody>
                  <a:tcPr/>
                </a:tc>
                <a:tc>
                  <a:txBody>
                    <a:bodyPr/>
                    <a:lstStyle/>
                    <a:p>
                      <a:r>
                        <a:rPr kumimoji="1" lang="en-US" dirty="0">
                          <a:solidFill>
                            <a:srgbClr val="FF0000"/>
                          </a:solidFill>
                          <a:latin typeface="游ゴシック" panose="020B0400000000000000" pitchFamily="50" charset="-128"/>
                          <a:ea typeface="游ゴシック" panose="020B0400000000000000" pitchFamily="50" charset="-128"/>
                        </a:rPr>
                        <a:t>Global Education Program for Agriscience Frontiers (43 labs [as of 2018])</a:t>
                      </a:r>
                    </a:p>
                  </a:txBody>
                  <a:tcPr/>
                </a:tc>
                <a:extLst>
                  <a:ext uri="{0D108BD9-81ED-4DB2-BD59-A6C34878D82A}">
                    <a16:rowId xmlns:a16="http://schemas.microsoft.com/office/drawing/2014/main" val="1536118169"/>
                  </a:ext>
                </a:extLst>
              </a:tr>
            </a:tbl>
          </a:graphicData>
        </a:graphic>
      </p:graphicFrame>
      <p:sp>
        <p:nvSpPr>
          <p:cNvPr id="11" name="コンテンツ プレースホルダ 2">
            <a:extLst>
              <a:ext uri="{FF2B5EF4-FFF2-40B4-BE49-F238E27FC236}">
                <a16:creationId xmlns:a16="http://schemas.microsoft.com/office/drawing/2014/main" id="{4207E8BD-9DD1-4300-9AE2-4DC56E93FEB1}"/>
              </a:ext>
            </a:extLst>
          </p:cNvPr>
          <p:cNvSpPr txBox="1">
            <a:spLocks/>
          </p:cNvSpPr>
          <p:nvPr/>
        </p:nvSpPr>
        <p:spPr>
          <a:xfrm>
            <a:off x="426740" y="3933056"/>
            <a:ext cx="8476017" cy="2205540"/>
          </a:xfrm>
        </p:spPr>
        <p:txBody>
          <a:bodyPr>
            <a:noAutofit/>
          </a:bodyPr>
          <a:lstStyle>
            <a:lvl1pPr marL="342900" indent="-342900" algn="l" rtl="0" eaLnBrk="1" fontAlgn="base" hangingPunct="1">
              <a:spcBef>
                <a:spcPct val="20000"/>
              </a:spcBef>
              <a:spcAft>
                <a:spcPct val="0"/>
              </a:spcAft>
              <a:defRPr kumimoji="1"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400">
                <a:solidFill>
                  <a:schemeClr val="tx1"/>
                </a:solidFill>
                <a:latin typeface="+mn-lt"/>
                <a:ea typeface="+mn-ea"/>
              </a:defRPr>
            </a:lvl2pPr>
            <a:lvl3pPr marL="1143000" indent="-228600" algn="l" rtl="0" eaLnBrk="1" fontAlgn="base" hangingPunct="1">
              <a:spcBef>
                <a:spcPct val="20000"/>
              </a:spcBef>
              <a:spcAft>
                <a:spcPct val="0"/>
              </a:spcAft>
              <a:buChar char="•"/>
              <a:defRPr kumimoji="1" sz="20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285750" indent="-285750">
              <a:lnSpc>
                <a:spcPts val="2000"/>
              </a:lnSpc>
              <a:spcBef>
                <a:spcPts val="1200"/>
              </a:spcBef>
              <a:buFont typeface="Arial" panose="020B0604020202020204" pitchFamily="34" charset="0"/>
              <a:buChar char="•"/>
            </a:pPr>
            <a:r>
              <a:rPr lang="en-US" sz="1400" dirty="0"/>
              <a:t>A combined master's/doctoral program, accepting exchange students from the ASEAN countries (China, South Korea, etc.) to cultivate effective human resources both for these countries and for Japan.</a:t>
            </a:r>
          </a:p>
          <a:p>
            <a:pPr marL="285750" indent="-285750">
              <a:lnSpc>
                <a:spcPts val="2000"/>
              </a:lnSpc>
              <a:spcBef>
                <a:spcPts val="1200"/>
              </a:spcBef>
              <a:buFont typeface="Arial" panose="020B0604020202020204" pitchFamily="34" charset="0"/>
              <a:buChar char="•"/>
            </a:pPr>
            <a:r>
              <a:rPr lang="en-US" sz="1400" dirty="0"/>
              <a:t>A program with 15 years of English-language research guidance and education for exchange students in the biosciences, now also combining and developing environmental fields.</a:t>
            </a:r>
          </a:p>
          <a:p>
            <a:pPr marL="285750" indent="-285750">
              <a:lnSpc>
                <a:spcPts val="2000"/>
              </a:lnSpc>
              <a:spcBef>
                <a:spcPts val="1200"/>
              </a:spcBef>
              <a:buFont typeface="Arial" panose="020B0604020202020204" pitchFamily="34" charset="0"/>
              <a:buChar char="•"/>
            </a:pPr>
            <a:r>
              <a:rPr lang="en-US" sz="1400" dirty="0"/>
              <a:t>Of </a:t>
            </a:r>
            <a:r>
              <a:rPr lang="en-US" sz="1400" dirty="0">
                <a:solidFill>
                  <a:srgbClr val="FF0000"/>
                </a:solidFill>
              </a:rPr>
              <a:t>120</a:t>
            </a:r>
            <a:r>
              <a:rPr lang="en-US" sz="1400" dirty="0"/>
              <a:t> graduate exchange students in agriculture, </a:t>
            </a:r>
            <a:r>
              <a:rPr lang="en-US" sz="1400" dirty="0">
                <a:solidFill>
                  <a:srgbClr val="FF0000"/>
                </a:solidFill>
              </a:rPr>
              <a:t>69 (over half)</a:t>
            </a:r>
            <a:r>
              <a:rPr lang="en-US" sz="1400" dirty="0"/>
              <a:t> are enrolled in the English Course (May 1, 2019)</a:t>
            </a:r>
          </a:p>
        </p:txBody>
      </p:sp>
    </p:spTree>
    <p:extLst>
      <p:ext uri="{BB962C8B-B14F-4D97-AF65-F5344CB8AC3E}">
        <p14:creationId xmlns:p14="http://schemas.microsoft.com/office/powerpoint/2010/main" val="2231727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BD5E0E-0FA2-48D3-9AA6-ED66E203BB0D}"/>
              </a:ext>
            </a:extLst>
          </p:cNvPr>
          <p:cNvSpPr>
            <a:spLocks noGrp="1"/>
          </p:cNvSpPr>
          <p:nvPr>
            <p:ph type="title"/>
          </p:nvPr>
        </p:nvSpPr>
        <p:spPr>
          <a:prstGeom prst="rect">
            <a:avLst/>
          </a:prstGeom>
        </p:spPr>
        <p:txBody>
          <a:bodyPr/>
          <a:lstStyle/>
          <a:p>
            <a:pPr rtl="0" fontAlgn="base"/>
            <a:r>
              <a:rPr kumimoji="1" lang="en-US" b="1" dirty="0">
                <a:solidFill>
                  <a:srgbClr val="FFFFFF"/>
                </a:solidFill>
                <a:ea typeface="游ゴシック" panose="020B0400000000000000" pitchFamily="50" charset="-128"/>
                <a:cs typeface="ＭＳ Ｐゴシック" panose="020B0600070205080204" pitchFamily="50" charset="-128"/>
              </a:rPr>
              <a:t>Special English Program: </a:t>
            </a:r>
            <a:br>
              <a:rPr kumimoji="1" lang="en-US" b="1" dirty="0">
                <a:solidFill>
                  <a:srgbClr val="FFFFFF"/>
                </a:solidFill>
                <a:ea typeface="游ゴシック" panose="020B0400000000000000" pitchFamily="50" charset="-128"/>
                <a:cs typeface="ＭＳ Ｐゴシック" panose="020B0600070205080204" pitchFamily="50" charset="-128"/>
              </a:rPr>
            </a:br>
            <a:r>
              <a:rPr kumimoji="1" lang="en-US" sz="1900" b="1" dirty="0">
                <a:solidFill>
                  <a:srgbClr val="FFFFFF"/>
                </a:solidFill>
                <a:ea typeface="游ゴシック" panose="020B0400000000000000" pitchFamily="50" charset="-128"/>
                <a:cs typeface="ＭＳ Ｐゴシック" panose="020B0600070205080204" pitchFamily="50" charset="-128"/>
              </a:rPr>
              <a:t>    </a:t>
            </a:r>
            <a:r>
              <a:rPr lang="en-US" sz="1900" b="1" dirty="0">
                <a:solidFill>
                  <a:srgbClr val="FFFFFF"/>
                </a:solidFill>
                <a:ea typeface="游ゴシック" panose="020B0400000000000000" pitchFamily="50" charset="-128"/>
                <a:cs typeface="ＭＳ Ｐゴシック" panose="020B0600070205080204" pitchFamily="50" charset="-128"/>
              </a:rPr>
              <a:t>T</a:t>
            </a:r>
            <a:r>
              <a:rPr lang="en-US" sz="1900" b="1" dirty="0">
                <a:solidFill>
                  <a:srgbClr val="FFFFFF"/>
                </a:solidFill>
                <a:ea typeface="游ゴシック" panose="020B0400000000000000" pitchFamily="50" charset="-128"/>
                <a:cs typeface="+mn-cs"/>
              </a:rPr>
              <a:t>hree</a:t>
            </a:r>
            <a:r>
              <a:rPr kumimoji="1" lang="en-US" sz="1900" b="1" dirty="0">
                <a:solidFill>
                  <a:srgbClr val="FFFFFF"/>
                </a:solidFill>
                <a:ea typeface="游ゴシック" panose="020B0400000000000000" pitchFamily="50" charset="-128"/>
                <a:cs typeface="+mn-cs"/>
              </a:rPr>
              <a:t> focused research areas based on bioscience and participating labs</a:t>
            </a:r>
          </a:p>
        </p:txBody>
      </p:sp>
      <p:grpSp>
        <p:nvGrpSpPr>
          <p:cNvPr id="7" name="図形グループ 16"/>
          <p:cNvGrpSpPr>
            <a:grpSpLocks/>
          </p:cNvGrpSpPr>
          <p:nvPr/>
        </p:nvGrpSpPr>
        <p:grpSpPr bwMode="auto">
          <a:xfrm>
            <a:off x="1320632" y="1280516"/>
            <a:ext cx="8797981" cy="4097897"/>
            <a:chOff x="2593624" y="1941585"/>
            <a:chExt cx="6904645" cy="3354676"/>
          </a:xfrm>
        </p:grpSpPr>
        <p:grpSp>
          <p:nvGrpSpPr>
            <p:cNvPr id="12" name="図形グループ 14"/>
            <p:cNvGrpSpPr>
              <a:grpSpLocks/>
            </p:cNvGrpSpPr>
            <p:nvPr/>
          </p:nvGrpSpPr>
          <p:grpSpPr bwMode="auto">
            <a:xfrm>
              <a:off x="2593624" y="2311371"/>
              <a:ext cx="5132510" cy="2984890"/>
              <a:chOff x="2594342" y="2311249"/>
              <a:chExt cx="5131108" cy="2984632"/>
            </a:xfrm>
          </p:grpSpPr>
          <p:sp>
            <p:nvSpPr>
              <p:cNvPr id="14" name="正方形/長方形 13"/>
              <p:cNvSpPr/>
              <p:nvPr/>
            </p:nvSpPr>
            <p:spPr>
              <a:xfrm>
                <a:off x="5902887" y="2315465"/>
                <a:ext cx="1533559" cy="1907615"/>
              </a:xfrm>
              <a:prstGeom prst="rect">
                <a:avLst/>
              </a:prstGeom>
              <a:gradFill flip="none" rotWithShape="1">
                <a:gsLst>
                  <a:gs pos="100000">
                    <a:srgbClr val="4BACC6">
                      <a:lumMod val="75000"/>
                      <a:shade val="30000"/>
                      <a:satMod val="115000"/>
                    </a:srgbClr>
                  </a:gs>
                  <a:gs pos="50000">
                    <a:srgbClr val="4BACC6">
                      <a:lumMod val="75000"/>
                      <a:shade val="67500"/>
                      <a:satMod val="115000"/>
                    </a:srgbClr>
                  </a:gs>
                  <a:gs pos="0">
                    <a:srgbClr val="4BACC6">
                      <a:lumMod val="75000"/>
                      <a:shade val="100000"/>
                      <a:satMod val="115000"/>
                    </a:srgbClr>
                  </a:gs>
                </a:gsLst>
                <a:path path="circle">
                  <a:fillToRect l="50000" t="50000" r="50000" b="50000"/>
                </a:path>
                <a:tileRect/>
              </a:gradFill>
              <a:ln w="9525" cap="flat" cmpd="sng" algn="ctr">
                <a:no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15" name="正方形/長方形 14"/>
              <p:cNvSpPr/>
              <p:nvPr/>
            </p:nvSpPr>
            <p:spPr>
              <a:xfrm>
                <a:off x="4415288" y="2320663"/>
                <a:ext cx="1476505" cy="1894670"/>
              </a:xfrm>
              <a:prstGeom prst="rect">
                <a:avLst/>
              </a:prstGeom>
              <a:gradFill flip="none" rotWithShape="1">
                <a:gsLst>
                  <a:gs pos="100000">
                    <a:srgbClr val="008000">
                      <a:shade val="30000"/>
                      <a:satMod val="115000"/>
                    </a:srgbClr>
                  </a:gs>
                  <a:gs pos="50000">
                    <a:srgbClr val="008000">
                      <a:shade val="67500"/>
                      <a:satMod val="115000"/>
                    </a:srgbClr>
                  </a:gs>
                  <a:gs pos="0">
                    <a:srgbClr val="008000">
                      <a:shade val="100000"/>
                      <a:satMod val="115000"/>
                    </a:srgbClr>
                  </a:gs>
                </a:gsLst>
                <a:path path="circle">
                  <a:fillToRect l="50000" t="50000" r="50000" b="50000"/>
                </a:path>
                <a:tileRect/>
              </a:gradFill>
              <a:ln w="9525" cap="flat" cmpd="sng" algn="ctr">
                <a:no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16" name="台形 15"/>
              <p:cNvSpPr/>
              <p:nvPr/>
            </p:nvSpPr>
            <p:spPr>
              <a:xfrm>
                <a:off x="2594342" y="4214390"/>
                <a:ext cx="5131108" cy="1081491"/>
              </a:xfrm>
              <a:prstGeom prst="trapezoid">
                <a:avLst>
                  <a:gd name="adj" fmla="val 28009"/>
                </a:avLst>
              </a:prstGeom>
              <a:gradFill flip="none" rotWithShape="1">
                <a:gsLst>
                  <a:gs pos="100000">
                    <a:srgbClr val="C0504D">
                      <a:shade val="30000"/>
                      <a:satMod val="115000"/>
                    </a:srgbClr>
                  </a:gs>
                  <a:gs pos="50000">
                    <a:srgbClr val="C0504D">
                      <a:shade val="67500"/>
                      <a:satMod val="115000"/>
                    </a:srgbClr>
                  </a:gs>
                  <a:gs pos="0">
                    <a:srgbClr val="C0504D">
                      <a:shade val="100000"/>
                      <a:satMod val="115000"/>
                    </a:srgbClr>
                  </a:gs>
                </a:gsLst>
                <a:path path="circle">
                  <a:fillToRect l="50000" t="50000" r="50000" b="50000"/>
                </a:path>
                <a:tileRect/>
              </a:gradFill>
              <a:ln w="9525" cap="flat" cmpd="sng" algn="ctr">
                <a:no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17" name="正方形/長方形 16"/>
              <p:cNvSpPr/>
              <p:nvPr/>
            </p:nvSpPr>
            <p:spPr>
              <a:xfrm>
                <a:off x="2881727" y="2311249"/>
                <a:ext cx="1528577" cy="1904085"/>
              </a:xfrm>
              <a:prstGeom prst="rect">
                <a:avLst/>
              </a:prstGeom>
              <a:gradFill flip="none" rotWithShape="1">
                <a:gsLst>
                  <a:gs pos="100000">
                    <a:schemeClr val="bg2">
                      <a:lumMod val="25000"/>
                      <a:shade val="30000"/>
                      <a:satMod val="115000"/>
                    </a:schemeClr>
                  </a:gs>
                  <a:gs pos="50000">
                    <a:srgbClr val="544D2A"/>
                  </a:gs>
                  <a:gs pos="0">
                    <a:srgbClr val="766E3E"/>
                  </a:gs>
                </a:gsLst>
                <a:path path="circle">
                  <a:fillToRect l="50000" t="50000" r="50000" b="50000"/>
                </a:path>
                <a:tileRect/>
              </a:gradFill>
              <a:ln w="9525" cap="flat" cmpd="sng" algn="ctr">
                <a:no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18" name="テキスト ボックス 7"/>
              <p:cNvSpPr txBox="1">
                <a:spLocks noChangeArrowheads="1"/>
              </p:cNvSpPr>
              <p:nvPr/>
            </p:nvSpPr>
            <p:spPr bwMode="auto">
              <a:xfrm>
                <a:off x="2801493" y="2402732"/>
                <a:ext cx="1651027" cy="1648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defTabSz="457200" eaLnBrk="1" fontAlgn="auto" hangingPunct="1">
                  <a:spcBef>
                    <a:spcPct val="0"/>
                  </a:spcBef>
                  <a:spcAft>
                    <a:spcPts val="0"/>
                  </a:spcAft>
                  <a:buNone/>
                  <a:defRPr/>
                </a:pPr>
                <a:r>
                  <a:rPr lang="en-US" sz="900" b="1"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[Food production]</a:t>
                </a:r>
              </a:p>
              <a:p>
                <a:pPr lvl="0" algn="ctr" defTabSz="457200" eaLnBrk="1" fontAlgn="auto" hangingPunct="1">
                  <a:lnSpc>
                    <a:spcPts val="1400"/>
                  </a:lnSpc>
                  <a:spcBef>
                    <a:spcPct val="0"/>
                  </a:spcBef>
                  <a:spcAft>
                    <a:spcPts val="0"/>
                  </a:spcAft>
                  <a:buNone/>
                  <a:defRPr/>
                </a:pPr>
                <a:r>
                  <a:rPr lang="en-US" sz="9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[9 labs]</a:t>
                </a:r>
              </a:p>
              <a:p>
                <a:pPr lvl="0" algn="ctr" defTabSz="457200" eaLnBrk="1" fontAlgn="auto" hangingPunct="1">
                  <a:lnSpc>
                    <a:spcPts val="1400"/>
                  </a:lnSpc>
                  <a:spcBef>
                    <a:spcPct val="0"/>
                  </a:spcBef>
                  <a:spcAft>
                    <a:spcPts val="0"/>
                  </a:spcAft>
                  <a:buNone/>
                  <a:defRPr/>
                </a:pPr>
                <a:r>
                  <a:rPr lang="en-US" sz="9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Animal Function and Nutrition </a:t>
                </a:r>
              </a:p>
              <a:p>
                <a:pPr lvl="0" algn="ctr" defTabSz="457200" eaLnBrk="1" fontAlgn="auto" hangingPunct="1">
                  <a:lnSpc>
                    <a:spcPts val="1400"/>
                  </a:lnSpc>
                  <a:spcBef>
                    <a:spcPct val="0"/>
                  </a:spcBef>
                  <a:spcAft>
                    <a:spcPts val="0"/>
                  </a:spcAft>
                  <a:buNone/>
                  <a:defRPr/>
                </a:pPr>
                <a:r>
                  <a:rPr lang="en-US" sz="9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Vehicle Robotics</a:t>
                </a:r>
              </a:p>
              <a:p>
                <a:pPr lvl="0" algn="ctr" defTabSz="457200" eaLnBrk="1" fontAlgn="auto" hangingPunct="1">
                  <a:lnSpc>
                    <a:spcPts val="1400"/>
                  </a:lnSpc>
                  <a:spcBef>
                    <a:spcPct val="0"/>
                  </a:spcBef>
                  <a:spcAft>
                    <a:spcPts val="0"/>
                  </a:spcAft>
                  <a:buNone/>
                  <a:defRPr/>
                </a:pPr>
                <a:r>
                  <a:rPr lang="en-US" sz="9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Agricultural Bio-System Engineering </a:t>
                </a:r>
              </a:p>
              <a:p>
                <a:pPr lvl="0" algn="ctr" defTabSz="457200" eaLnBrk="1" fontAlgn="auto" hangingPunct="1">
                  <a:lnSpc>
                    <a:spcPts val="1400"/>
                  </a:lnSpc>
                  <a:spcBef>
                    <a:spcPct val="0"/>
                  </a:spcBef>
                  <a:spcAft>
                    <a:spcPts val="0"/>
                  </a:spcAft>
                  <a:buNone/>
                  <a:defRPr/>
                </a:pPr>
                <a:r>
                  <a:rPr lang="en-US" sz="9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Plant Nutrition</a:t>
                </a:r>
              </a:p>
              <a:p>
                <a:pPr lvl="0" algn="ctr" defTabSz="457200" eaLnBrk="1" fontAlgn="auto" hangingPunct="1">
                  <a:lnSpc>
                    <a:spcPts val="1400"/>
                  </a:lnSpc>
                  <a:spcBef>
                    <a:spcPct val="0"/>
                  </a:spcBef>
                  <a:spcAft>
                    <a:spcPts val="0"/>
                  </a:spcAft>
                  <a:buNone/>
                  <a:defRPr/>
                </a:pPr>
                <a:r>
                  <a:rPr lang="en-US" sz="9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Agricultural and Rural Development</a:t>
                </a:r>
              </a:p>
              <a:p>
                <a:pPr lvl="0" algn="ctr" defTabSz="457200" eaLnBrk="1" fontAlgn="auto" hangingPunct="1">
                  <a:lnSpc>
                    <a:spcPts val="1400"/>
                  </a:lnSpc>
                  <a:spcBef>
                    <a:spcPct val="0"/>
                  </a:spcBef>
                  <a:spcAft>
                    <a:spcPts val="0"/>
                  </a:spcAft>
                  <a:buNone/>
                  <a:defRPr/>
                </a:pPr>
                <a:r>
                  <a:rPr lang="en-US" sz="9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Animal Genetics and Reproduction</a:t>
                </a:r>
              </a:p>
              <a:p>
                <a:pPr lvl="0" algn="ctr" defTabSz="457200" eaLnBrk="1" fontAlgn="auto" hangingPunct="1">
                  <a:lnSpc>
                    <a:spcPts val="1400"/>
                  </a:lnSpc>
                  <a:spcBef>
                    <a:spcPct val="0"/>
                  </a:spcBef>
                  <a:spcAft>
                    <a:spcPts val="0"/>
                  </a:spcAft>
                  <a:buNone/>
                  <a:defRPr/>
                </a:pPr>
                <a:r>
                  <a:rPr lang="en-US" sz="9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Plant Breeding</a:t>
                </a:r>
              </a:p>
              <a:p>
                <a:pPr lvl="0" algn="ctr" defTabSz="457200" eaLnBrk="1" fontAlgn="auto" hangingPunct="1">
                  <a:lnSpc>
                    <a:spcPts val="1400"/>
                  </a:lnSpc>
                  <a:spcBef>
                    <a:spcPct val="0"/>
                  </a:spcBef>
                  <a:spcAft>
                    <a:spcPts val="0"/>
                  </a:spcAft>
                  <a:buNone/>
                  <a:defRPr/>
                </a:pPr>
                <a:r>
                  <a:rPr lang="en-US" sz="9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Animal Production System</a:t>
                </a:r>
              </a:p>
              <a:p>
                <a:pPr lvl="0" algn="ctr" defTabSz="457200" eaLnBrk="1" fontAlgn="auto" hangingPunct="1">
                  <a:lnSpc>
                    <a:spcPts val="1400"/>
                  </a:lnSpc>
                  <a:spcBef>
                    <a:spcPct val="0"/>
                  </a:spcBef>
                  <a:spcAft>
                    <a:spcPts val="0"/>
                  </a:spcAft>
                  <a:buNone/>
                  <a:defRPr/>
                </a:pPr>
                <a:r>
                  <a:rPr lang="en-US" sz="9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Applied Plant Genomics</a:t>
                </a:r>
              </a:p>
            </p:txBody>
          </p:sp>
          <p:sp>
            <p:nvSpPr>
              <p:cNvPr id="19" name="テキスト ボックス 8"/>
              <p:cNvSpPr txBox="1">
                <a:spLocks noChangeArrowheads="1"/>
              </p:cNvSpPr>
              <p:nvPr/>
            </p:nvSpPr>
            <p:spPr bwMode="auto">
              <a:xfrm>
                <a:off x="4423495" y="2331773"/>
                <a:ext cx="1533559" cy="192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defTabSz="457200" eaLnBrk="1" fontAlgn="auto" hangingPunct="1">
                  <a:spcBef>
                    <a:spcPct val="0"/>
                  </a:spcBef>
                  <a:spcAft>
                    <a:spcPts val="0"/>
                  </a:spcAft>
                  <a:buNone/>
                  <a:defRPr/>
                </a:pPr>
                <a:r>
                  <a:rPr lang="en-US" sz="800" b="1"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[Environmental protection]</a:t>
                </a:r>
              </a:p>
              <a:p>
                <a:pPr lvl="0" algn="ctr" defTabSz="457200" eaLnBrk="1" fontAlgn="auto" hangingPunct="1">
                  <a:lnSpc>
                    <a:spcPts val="1400"/>
                  </a:lnSpc>
                  <a:spcBef>
                    <a:spcPct val="0"/>
                  </a:spcBef>
                  <a:spcAft>
                    <a:spcPts val="0"/>
                  </a:spcAft>
                  <a:buNone/>
                  <a:defRPr/>
                </a:pPr>
                <a:r>
                  <a:rPr lang="en-US" sz="8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[9 labs]</a:t>
                </a:r>
              </a:p>
              <a:p>
                <a:pPr lvl="0" algn="ctr" defTabSz="457200" eaLnBrk="1" fontAlgn="auto" hangingPunct="1">
                  <a:lnSpc>
                    <a:spcPts val="1400"/>
                  </a:lnSpc>
                  <a:spcBef>
                    <a:spcPct val="0"/>
                  </a:spcBef>
                  <a:spcAft>
                    <a:spcPts val="0"/>
                  </a:spcAft>
                  <a:buNone/>
                  <a:defRPr/>
                </a:pPr>
                <a:r>
                  <a:rPr lang="en-US" sz="8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Soil Science </a:t>
                </a:r>
              </a:p>
              <a:p>
                <a:pPr lvl="0" algn="ctr" defTabSz="457200" eaLnBrk="1" fontAlgn="auto" hangingPunct="1">
                  <a:lnSpc>
                    <a:spcPts val="1400"/>
                  </a:lnSpc>
                  <a:spcBef>
                    <a:spcPct val="0"/>
                  </a:spcBef>
                  <a:spcAft>
                    <a:spcPts val="0"/>
                  </a:spcAft>
                  <a:buNone/>
                  <a:defRPr/>
                </a:pPr>
                <a:r>
                  <a:rPr lang="en-US" sz="8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Land and Water Management</a:t>
                </a:r>
              </a:p>
              <a:p>
                <a:pPr lvl="0" algn="ctr" defTabSz="457200" eaLnBrk="1" fontAlgn="auto" hangingPunct="1">
                  <a:lnSpc>
                    <a:spcPts val="1400"/>
                  </a:lnSpc>
                  <a:spcBef>
                    <a:spcPct val="0"/>
                  </a:spcBef>
                  <a:spcAft>
                    <a:spcPts val="0"/>
                  </a:spcAft>
                  <a:buNone/>
                  <a:defRPr/>
                </a:pPr>
                <a:r>
                  <a:rPr lang="en-US" sz="8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Ecological and Environmental Physics </a:t>
                </a:r>
              </a:p>
              <a:p>
                <a:pPr lvl="0" algn="ctr" defTabSz="457200" eaLnBrk="1" fontAlgn="auto" hangingPunct="1">
                  <a:lnSpc>
                    <a:spcPts val="1400"/>
                  </a:lnSpc>
                  <a:spcBef>
                    <a:spcPct val="0"/>
                  </a:spcBef>
                  <a:spcAft>
                    <a:spcPts val="0"/>
                  </a:spcAft>
                  <a:buNone/>
                  <a:defRPr/>
                </a:pPr>
                <a:r>
                  <a:rPr lang="en-US" sz="8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Soil Conservation </a:t>
                </a:r>
              </a:p>
              <a:p>
                <a:pPr lvl="0" algn="ctr" defTabSz="457200" eaLnBrk="1" fontAlgn="auto" hangingPunct="1">
                  <a:lnSpc>
                    <a:spcPts val="1400"/>
                  </a:lnSpc>
                  <a:spcBef>
                    <a:spcPct val="0"/>
                  </a:spcBef>
                  <a:spcAft>
                    <a:spcPts val="0"/>
                  </a:spcAft>
                  <a:buNone/>
                  <a:defRPr/>
                </a:pPr>
                <a:r>
                  <a:rPr lang="en-US" sz="8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Silviculture and Forest Ecology </a:t>
                </a:r>
              </a:p>
              <a:p>
                <a:pPr lvl="0" algn="ctr" defTabSz="457200" eaLnBrk="1" fontAlgn="auto" hangingPunct="1">
                  <a:lnSpc>
                    <a:spcPts val="1400"/>
                  </a:lnSpc>
                  <a:spcBef>
                    <a:spcPct val="0"/>
                  </a:spcBef>
                  <a:spcAft>
                    <a:spcPts val="0"/>
                  </a:spcAft>
                  <a:buNone/>
                  <a:defRPr/>
                </a:pPr>
                <a:r>
                  <a:rPr lang="en-US" sz="8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Earth Surface Processes and Land Management</a:t>
                </a:r>
              </a:p>
              <a:p>
                <a:pPr lvl="0" algn="ctr" defTabSz="457200" eaLnBrk="1" fontAlgn="auto" hangingPunct="1">
                  <a:lnSpc>
                    <a:spcPts val="1400"/>
                  </a:lnSpc>
                  <a:spcBef>
                    <a:spcPct val="0"/>
                  </a:spcBef>
                  <a:spcAft>
                    <a:spcPts val="0"/>
                  </a:spcAft>
                  <a:buNone/>
                  <a:defRPr/>
                </a:pPr>
                <a:r>
                  <a:rPr lang="en-US" sz="8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Ecosystem Management</a:t>
                </a:r>
              </a:p>
              <a:p>
                <a:pPr lvl="0" algn="ctr" defTabSz="457200" eaLnBrk="1" fontAlgn="auto" hangingPunct="1">
                  <a:lnSpc>
                    <a:spcPts val="1400"/>
                  </a:lnSpc>
                  <a:spcBef>
                    <a:spcPct val="0"/>
                  </a:spcBef>
                  <a:spcAft>
                    <a:spcPts val="0"/>
                  </a:spcAft>
                  <a:buNone/>
                  <a:defRPr/>
                </a:pPr>
                <a:r>
                  <a:rPr lang="en-US" sz="8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Forest Policy</a:t>
                </a:r>
              </a:p>
              <a:p>
                <a:pPr lvl="0" algn="ctr" defTabSz="457200" eaLnBrk="1" fontAlgn="auto" hangingPunct="1">
                  <a:lnSpc>
                    <a:spcPts val="1400"/>
                  </a:lnSpc>
                  <a:spcBef>
                    <a:spcPct val="0"/>
                  </a:spcBef>
                  <a:spcAft>
                    <a:spcPts val="0"/>
                  </a:spcAft>
                  <a:buNone/>
                  <a:defRPr/>
                </a:pPr>
                <a:r>
                  <a:rPr lang="en-US" sz="8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Ornamental Plants and Landscape Architecture  </a:t>
                </a:r>
              </a:p>
            </p:txBody>
          </p:sp>
          <p:sp>
            <p:nvSpPr>
              <p:cNvPr id="20" name="テキスト ボックス 9"/>
              <p:cNvSpPr txBox="1">
                <a:spLocks noChangeArrowheads="1"/>
              </p:cNvSpPr>
              <p:nvPr/>
            </p:nvSpPr>
            <p:spPr bwMode="auto">
              <a:xfrm>
                <a:off x="5957055" y="2365100"/>
                <a:ext cx="1399772" cy="162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defTabSz="457200" eaLnBrk="1" fontAlgn="auto" hangingPunct="1">
                  <a:lnSpc>
                    <a:spcPts val="2163"/>
                  </a:lnSpc>
                  <a:spcBef>
                    <a:spcPct val="0"/>
                  </a:spcBef>
                  <a:spcAft>
                    <a:spcPts val="0"/>
                  </a:spcAft>
                  <a:buNone/>
                  <a:defRPr/>
                </a:pPr>
                <a:r>
                  <a:rPr lang="en-US" sz="900" b="1"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[Food Science]</a:t>
                </a:r>
              </a:p>
              <a:p>
                <a:pPr lvl="0" algn="ctr" defTabSz="457200" eaLnBrk="1" fontAlgn="auto" hangingPunct="1">
                  <a:lnSpc>
                    <a:spcPts val="1400"/>
                  </a:lnSpc>
                  <a:spcBef>
                    <a:spcPct val="0"/>
                  </a:spcBef>
                  <a:spcAft>
                    <a:spcPts val="0"/>
                  </a:spcAft>
                  <a:buNone/>
                  <a:defRPr/>
                </a:pPr>
                <a:r>
                  <a:rPr lang="en-US" sz="9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[7 labs]</a:t>
                </a:r>
              </a:p>
              <a:p>
                <a:pPr lvl="0" algn="ctr" defTabSz="457200" eaLnBrk="1" fontAlgn="auto" hangingPunct="1">
                  <a:lnSpc>
                    <a:spcPts val="1400"/>
                  </a:lnSpc>
                  <a:spcBef>
                    <a:spcPct val="0"/>
                  </a:spcBef>
                  <a:spcAft>
                    <a:spcPts val="0"/>
                  </a:spcAft>
                  <a:buNone/>
                  <a:defRPr/>
                </a:pPr>
                <a:r>
                  <a:rPr lang="en-US" sz="9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Nutritional Biochemistry </a:t>
                </a:r>
              </a:p>
              <a:p>
                <a:pPr lvl="0" algn="ctr" defTabSz="457200" eaLnBrk="1" fontAlgn="auto" hangingPunct="1">
                  <a:lnSpc>
                    <a:spcPts val="1400"/>
                  </a:lnSpc>
                  <a:spcBef>
                    <a:spcPct val="0"/>
                  </a:spcBef>
                  <a:spcAft>
                    <a:spcPts val="0"/>
                  </a:spcAft>
                  <a:buNone/>
                  <a:defRPr/>
                </a:pPr>
                <a:r>
                  <a:rPr lang="en-US" sz="9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Food Biochemistry </a:t>
                </a:r>
              </a:p>
              <a:p>
                <a:pPr lvl="0" algn="ctr" defTabSz="457200" eaLnBrk="1" fontAlgn="auto" hangingPunct="1">
                  <a:lnSpc>
                    <a:spcPts val="1400"/>
                  </a:lnSpc>
                  <a:spcBef>
                    <a:spcPct val="0"/>
                  </a:spcBef>
                  <a:spcAft>
                    <a:spcPts val="0"/>
                  </a:spcAft>
                  <a:buNone/>
                  <a:defRPr/>
                </a:pPr>
                <a:r>
                  <a:rPr lang="en-US" sz="9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Agricultural and Food Process Engineering </a:t>
                </a:r>
              </a:p>
              <a:p>
                <a:pPr lvl="0" algn="ctr" defTabSz="457200" eaLnBrk="1" fontAlgn="auto" hangingPunct="1">
                  <a:lnSpc>
                    <a:spcPts val="1400"/>
                  </a:lnSpc>
                  <a:spcBef>
                    <a:spcPct val="0"/>
                  </a:spcBef>
                  <a:spcAft>
                    <a:spcPts val="0"/>
                  </a:spcAft>
                  <a:buNone/>
                  <a:defRPr/>
                </a:pPr>
                <a:r>
                  <a:rPr lang="en-US" sz="9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Molecular Enzymology</a:t>
                </a:r>
              </a:p>
              <a:p>
                <a:pPr lvl="0" algn="ctr" defTabSz="457200" eaLnBrk="1" fontAlgn="auto" hangingPunct="1">
                  <a:lnSpc>
                    <a:spcPts val="1400"/>
                  </a:lnSpc>
                  <a:spcBef>
                    <a:spcPct val="0"/>
                  </a:spcBef>
                  <a:spcAft>
                    <a:spcPts val="0"/>
                  </a:spcAft>
                  <a:buNone/>
                  <a:defRPr/>
                </a:pPr>
                <a:r>
                  <a:rPr lang="en-US" sz="9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Biochemistry</a:t>
                </a:r>
              </a:p>
              <a:p>
                <a:pPr lvl="0" algn="ctr" defTabSz="457200" eaLnBrk="1" fontAlgn="auto" hangingPunct="1">
                  <a:lnSpc>
                    <a:spcPts val="1400"/>
                  </a:lnSpc>
                  <a:spcBef>
                    <a:spcPct val="0"/>
                  </a:spcBef>
                  <a:spcAft>
                    <a:spcPts val="0"/>
                  </a:spcAft>
                  <a:buNone/>
                  <a:defRPr/>
                </a:pPr>
                <a:r>
                  <a:rPr lang="en-US" sz="9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Microbial Physiology</a:t>
                </a:r>
              </a:p>
              <a:p>
                <a:pPr lvl="0" algn="ctr" defTabSz="457200" eaLnBrk="1" fontAlgn="auto" hangingPunct="1">
                  <a:lnSpc>
                    <a:spcPts val="1400"/>
                  </a:lnSpc>
                  <a:spcBef>
                    <a:spcPct val="0"/>
                  </a:spcBef>
                  <a:spcAft>
                    <a:spcPts val="0"/>
                  </a:spcAft>
                  <a:buNone/>
                  <a:defRPr/>
                </a:pPr>
                <a:r>
                  <a:rPr lang="en-US" sz="90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Applied Food Science</a:t>
                </a:r>
              </a:p>
            </p:txBody>
          </p:sp>
          <p:sp>
            <p:nvSpPr>
              <p:cNvPr id="21" name="テキスト ボックス 10"/>
              <p:cNvSpPr txBox="1">
                <a:spLocks noChangeArrowheads="1"/>
              </p:cNvSpPr>
              <p:nvPr/>
            </p:nvSpPr>
            <p:spPr bwMode="auto">
              <a:xfrm>
                <a:off x="2744046" y="4348538"/>
                <a:ext cx="4681131" cy="80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defTabSz="457200" eaLnBrk="1" fontAlgn="auto" hangingPunct="1">
                  <a:lnSpc>
                    <a:spcPts val="1400"/>
                  </a:lnSpc>
                  <a:spcBef>
                    <a:spcPct val="0"/>
                  </a:spcBef>
                  <a:spcAft>
                    <a:spcPts val="0"/>
                  </a:spcAft>
                  <a:buNone/>
                  <a:defRPr/>
                </a:pPr>
                <a:r>
                  <a:rPr lang="en-US" sz="105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[Bioscience] </a:t>
                </a:r>
              </a:p>
              <a:p>
                <a:pPr lvl="0" algn="ctr" defTabSz="457200" eaLnBrk="1" fontAlgn="auto" hangingPunct="1">
                  <a:lnSpc>
                    <a:spcPts val="1400"/>
                  </a:lnSpc>
                  <a:spcBef>
                    <a:spcPct val="0"/>
                  </a:spcBef>
                  <a:spcAft>
                    <a:spcPts val="0"/>
                  </a:spcAft>
                  <a:buNone/>
                  <a:defRPr/>
                </a:pPr>
                <a:r>
                  <a:rPr lang="en-US" sz="105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[11 labs]　</a:t>
                </a:r>
              </a:p>
              <a:p>
                <a:pPr lvl="0" algn="ctr" defTabSz="457200" eaLnBrk="1" fontAlgn="auto" hangingPunct="1">
                  <a:lnSpc>
                    <a:spcPts val="1400"/>
                  </a:lnSpc>
                  <a:spcBef>
                    <a:spcPct val="0"/>
                  </a:spcBef>
                  <a:spcAft>
                    <a:spcPts val="0"/>
                  </a:spcAft>
                  <a:buNone/>
                  <a:defRPr/>
                </a:pPr>
                <a:r>
                  <a:rPr lang="en-US" sz="105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Natural Product Chemistry, Ecological Biochemistry, Wood Chemistry, Molecular Biology</a:t>
                </a:r>
              </a:p>
              <a:p>
                <a:pPr lvl="0" algn="ctr" defTabSz="457200" eaLnBrk="1" fontAlgn="auto" hangingPunct="1">
                  <a:lnSpc>
                    <a:spcPts val="1400"/>
                  </a:lnSpc>
                  <a:spcBef>
                    <a:spcPct val="0"/>
                  </a:spcBef>
                  <a:spcAft>
                    <a:spcPts val="0"/>
                  </a:spcAft>
                  <a:buNone/>
                  <a:defRPr/>
                </a:pPr>
                <a:r>
                  <a:rPr lang="en-US" sz="105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Applied Molecular Entomology, Plant Pathology, Rhizosphere Control, Ecochemical Analysis, Basic Environmental Microbiology, Animal Ecology, Systematic Entomology</a:t>
                </a:r>
              </a:p>
            </p:txBody>
          </p:sp>
        </p:grpSp>
        <p:sp>
          <p:nvSpPr>
            <p:cNvPr id="10" name="正方形/長方形 9"/>
            <p:cNvSpPr/>
            <p:nvPr/>
          </p:nvSpPr>
          <p:spPr>
            <a:xfrm>
              <a:off x="2876104" y="1941585"/>
              <a:ext cx="4555963" cy="375436"/>
            </a:xfrm>
            <a:prstGeom prst="rect">
              <a:avLst/>
            </a:prstGeom>
            <a:gradFill flip="none" rotWithShape="1">
              <a:gsLst>
                <a:gs pos="66000">
                  <a:srgbClr val="FFFF66"/>
                </a:gs>
                <a:gs pos="33000">
                  <a:srgbClr val="FFFF99"/>
                </a:gs>
                <a:gs pos="100000">
                  <a:srgbClr val="FFFF00"/>
                </a:gs>
                <a:gs pos="0">
                  <a:srgbClr val="FFFFCC"/>
                </a:gs>
              </a:gsLst>
              <a:lin ang="5400000" scaled="1"/>
              <a:tileRect/>
            </a:gradFill>
            <a:ln w="6350" cap="flat" cmpd="sng" algn="ctr">
              <a:solidFill>
                <a:schemeClr val="bg1">
                  <a:lumMod val="50000"/>
                </a:schemeClr>
              </a:solid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11" name="テキスト ボックス 15"/>
            <p:cNvSpPr txBox="1">
              <a:spLocks noChangeArrowheads="1"/>
            </p:cNvSpPr>
            <p:nvPr/>
          </p:nvSpPr>
          <p:spPr bwMode="auto">
            <a:xfrm>
              <a:off x="2941336" y="2002582"/>
              <a:ext cx="6556933" cy="25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457200" eaLnBrk="1" fontAlgn="auto" latinLnBrk="0" hangingPunct="1">
                <a:lnSpc>
                  <a:spcPct val="100000"/>
                </a:lnSpc>
                <a:spcBef>
                  <a:spcPct val="0"/>
                </a:spcBef>
                <a:spcAft>
                  <a:spcPts val="0"/>
                </a:spcAft>
                <a:buClrTx/>
                <a:buSzTx/>
                <a:buFontTx/>
                <a:buNone/>
                <a:tabLst/>
                <a:defRPr/>
              </a:pPr>
              <a:r>
                <a:rPr kumimoji="1" lang="en-US" sz="1400" b="1" i="0" u="none" strike="noStrike" cap="none" normalizeH="0" baseline="0" noProof="0" dirty="0">
                  <a:ln>
                    <a:noFill/>
                  </a:ln>
                  <a:solidFill>
                    <a:schemeClr val="tx1">
                      <a:lumMod val="75000"/>
                      <a:lumOff val="25000"/>
                    </a:schemeClr>
                  </a:solidFill>
                  <a:uLnTx/>
                  <a:uFillTx/>
                  <a:latin typeface="游ゴシック" panose="020B0400000000000000" pitchFamily="50" charset="-128"/>
                  <a:ea typeface="游ゴシック" panose="020B0400000000000000" pitchFamily="50" charset="-128"/>
                </a:rPr>
                <a:t>Research Faculty of Agriculture three focused research areas</a:t>
              </a:r>
            </a:p>
          </p:txBody>
        </p:sp>
      </p:grpSp>
      <p:sp>
        <p:nvSpPr>
          <p:cNvPr id="22" name="コンテンツ プレースホルダ 2">
            <a:extLst>
              <a:ext uri="{FF2B5EF4-FFF2-40B4-BE49-F238E27FC236}">
                <a16:creationId xmlns:a16="http://schemas.microsoft.com/office/drawing/2014/main" id="{9654D5D3-893F-4C1C-AEC4-DC55F79935E7}"/>
              </a:ext>
            </a:extLst>
          </p:cNvPr>
          <p:cNvSpPr txBox="1">
            <a:spLocks/>
          </p:cNvSpPr>
          <p:nvPr/>
        </p:nvSpPr>
        <p:spPr bwMode="auto">
          <a:xfrm>
            <a:off x="6156176" y="5534074"/>
            <a:ext cx="2310202" cy="39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defRPr kumimoji="1" sz="2800">
                <a:solidFill>
                  <a:schemeClr val="tx1"/>
                </a:solidFill>
                <a:latin typeface="+mj-ea"/>
                <a:ea typeface="+mj-ea"/>
                <a:cs typeface="+mn-cs"/>
              </a:defRPr>
            </a:lvl1pPr>
            <a:lvl2pPr marL="742950" indent="-285750" algn="l" rtl="0" eaLnBrk="1" fontAlgn="base" hangingPunct="1">
              <a:spcBef>
                <a:spcPct val="20000"/>
              </a:spcBef>
              <a:spcAft>
                <a:spcPct val="0"/>
              </a:spcAft>
              <a:buChar char="–"/>
              <a:defRPr kumimoji="1" sz="2400">
                <a:solidFill>
                  <a:schemeClr val="tx1"/>
                </a:solidFill>
                <a:latin typeface="+mj-ea"/>
                <a:ea typeface="+mj-ea"/>
              </a:defRPr>
            </a:lvl2pPr>
            <a:lvl3pPr marL="1143000" indent="-228600" algn="l" rtl="0" eaLnBrk="1" fontAlgn="base" hangingPunct="1">
              <a:spcBef>
                <a:spcPct val="20000"/>
              </a:spcBef>
              <a:spcAft>
                <a:spcPct val="0"/>
              </a:spcAft>
              <a:buChar char="•"/>
              <a:defRPr kumimoji="1" sz="2000">
                <a:solidFill>
                  <a:schemeClr val="tx1"/>
                </a:solidFill>
                <a:latin typeface="+mj-ea"/>
                <a:ea typeface="+mj-ea"/>
              </a:defRPr>
            </a:lvl3pPr>
            <a:lvl4pPr marL="1600200" indent="-228600" algn="l" rtl="0" eaLnBrk="1" fontAlgn="base" hangingPunct="1">
              <a:spcBef>
                <a:spcPct val="20000"/>
              </a:spcBef>
              <a:spcAft>
                <a:spcPct val="0"/>
              </a:spcAft>
              <a:buChar char="–"/>
              <a:defRPr kumimoji="1" sz="2000">
                <a:solidFill>
                  <a:schemeClr val="tx1"/>
                </a:solidFill>
                <a:latin typeface="+mj-ea"/>
                <a:ea typeface="+mj-ea"/>
              </a:defRPr>
            </a:lvl4pPr>
            <a:lvl5pPr marL="2057400" indent="-228600" algn="l" rtl="0" eaLnBrk="1" fontAlgn="base" hangingPunct="1">
              <a:spcBef>
                <a:spcPct val="20000"/>
              </a:spcBef>
              <a:spcAft>
                <a:spcPct val="0"/>
              </a:spcAft>
              <a:buChar char="»"/>
              <a:defRPr kumimoji="1" sz="2000">
                <a:solidFill>
                  <a:schemeClr val="tx1"/>
                </a:solidFill>
                <a:latin typeface="+mj-ea"/>
                <a:ea typeface="+mj-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lgn="ctr">
              <a:lnSpc>
                <a:spcPts val="2340"/>
              </a:lnSpc>
              <a:spcBef>
                <a:spcPts val="1600"/>
              </a:spcBef>
            </a:pPr>
            <a:r>
              <a:rPr lang="en-US" sz="1400" b="1" dirty="0">
                <a:latin typeface="游ゴシック" panose="020B0400000000000000" pitchFamily="50" charset="-128"/>
                <a:ea typeface="游ゴシック" panose="020B0400000000000000" pitchFamily="50" charset="-128"/>
              </a:rPr>
              <a:t>(October 1, 2019)</a:t>
            </a:r>
          </a:p>
          <a:p>
            <a:pPr algn="ctr">
              <a:spcBef>
                <a:spcPts val="1600"/>
              </a:spcBef>
            </a:pPr>
            <a:endParaRPr lang="ja-JP" altLang="en-US" kern="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0311316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7CE153D-A606-4FD1-9649-75081EA9FA9C}"/>
              </a:ext>
            </a:extLst>
          </p:cNvPr>
          <p:cNvSpPr>
            <a:spLocks noGrp="1"/>
          </p:cNvSpPr>
          <p:nvPr>
            <p:ph type="title"/>
          </p:nvPr>
        </p:nvSpPr>
        <p:spPr>
          <a:prstGeom prst="rect">
            <a:avLst/>
          </a:prstGeom>
        </p:spPr>
        <p:txBody>
          <a:bodyPr/>
          <a:lstStyle/>
          <a:p>
            <a:pPr rtl="0" fontAlgn="base"/>
            <a:r>
              <a:rPr kumimoji="1" lang="en-US" b="1" dirty="0">
                <a:solidFill>
                  <a:srgbClr val="FFFFFF"/>
                </a:solidFill>
                <a:ea typeface="游ゴシック" panose="020B0400000000000000" pitchFamily="50" charset="-128"/>
                <a:cs typeface="+mn-cs"/>
              </a:rPr>
              <a:t>Exchanges between the Research Faculty</a:t>
            </a:r>
            <a:br>
              <a:rPr kumimoji="1" lang="en-US" b="1" dirty="0">
                <a:solidFill>
                  <a:srgbClr val="FFFFFF"/>
                </a:solidFill>
                <a:ea typeface="游ゴシック" panose="020B0400000000000000" pitchFamily="50" charset="-128"/>
                <a:cs typeface="+mn-cs"/>
              </a:rPr>
            </a:br>
            <a:r>
              <a:rPr kumimoji="1" lang="en-US" b="1" dirty="0">
                <a:solidFill>
                  <a:srgbClr val="FFFFFF"/>
                </a:solidFill>
                <a:ea typeface="游ゴシック" panose="020B0400000000000000" pitchFamily="50" charset="-128"/>
                <a:cs typeface="+mn-cs"/>
              </a:rPr>
              <a:t>    and overseas universities and institutions</a:t>
            </a:r>
          </a:p>
        </p:txBody>
      </p:sp>
      <p:sp>
        <p:nvSpPr>
          <p:cNvPr id="7" name="コンテンツ プレースホルダ 2"/>
          <p:cNvSpPr txBox="1">
            <a:spLocks/>
          </p:cNvSpPr>
          <p:nvPr/>
        </p:nvSpPr>
        <p:spPr bwMode="auto">
          <a:xfrm>
            <a:off x="251520" y="836712"/>
            <a:ext cx="864096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70000" lnSpcReduction="20000"/>
          </a:bodyPr>
          <a:lstStyle>
            <a:lvl1pPr marL="342900" indent="-342900" algn="l" rtl="0" eaLnBrk="1" fontAlgn="base" hangingPunct="1">
              <a:spcBef>
                <a:spcPct val="20000"/>
              </a:spcBef>
              <a:spcAft>
                <a:spcPct val="0"/>
              </a:spcAft>
              <a:defRPr kumimoji="1" sz="2800">
                <a:solidFill>
                  <a:schemeClr val="tx1"/>
                </a:solidFill>
                <a:latin typeface="+mj-ea"/>
                <a:ea typeface="+mj-ea"/>
                <a:cs typeface="+mn-cs"/>
              </a:defRPr>
            </a:lvl1pPr>
            <a:lvl2pPr marL="742950" indent="-285750" algn="l" rtl="0" eaLnBrk="1" fontAlgn="base" hangingPunct="1">
              <a:spcBef>
                <a:spcPct val="20000"/>
              </a:spcBef>
              <a:spcAft>
                <a:spcPct val="0"/>
              </a:spcAft>
              <a:buChar char="–"/>
              <a:defRPr kumimoji="1" sz="2400">
                <a:solidFill>
                  <a:schemeClr val="tx1"/>
                </a:solidFill>
                <a:latin typeface="+mj-ea"/>
                <a:ea typeface="+mj-ea"/>
              </a:defRPr>
            </a:lvl2pPr>
            <a:lvl3pPr marL="1143000" indent="-228600" algn="l" rtl="0" eaLnBrk="1" fontAlgn="base" hangingPunct="1">
              <a:spcBef>
                <a:spcPct val="20000"/>
              </a:spcBef>
              <a:spcAft>
                <a:spcPct val="0"/>
              </a:spcAft>
              <a:buChar char="•"/>
              <a:defRPr kumimoji="1" sz="2000">
                <a:solidFill>
                  <a:schemeClr val="tx1"/>
                </a:solidFill>
                <a:latin typeface="+mj-ea"/>
                <a:ea typeface="+mj-ea"/>
              </a:defRPr>
            </a:lvl3pPr>
            <a:lvl4pPr marL="1600200" indent="-228600" algn="l" rtl="0" eaLnBrk="1" fontAlgn="base" hangingPunct="1">
              <a:spcBef>
                <a:spcPct val="20000"/>
              </a:spcBef>
              <a:spcAft>
                <a:spcPct val="0"/>
              </a:spcAft>
              <a:buChar char="–"/>
              <a:defRPr kumimoji="1" sz="2000">
                <a:solidFill>
                  <a:schemeClr val="tx1"/>
                </a:solidFill>
                <a:latin typeface="+mj-ea"/>
                <a:ea typeface="+mj-ea"/>
              </a:defRPr>
            </a:lvl4pPr>
            <a:lvl5pPr marL="2057400" indent="-228600" algn="l" rtl="0" eaLnBrk="1" fontAlgn="base" hangingPunct="1">
              <a:spcBef>
                <a:spcPct val="20000"/>
              </a:spcBef>
              <a:spcAft>
                <a:spcPct val="0"/>
              </a:spcAft>
              <a:buChar char="»"/>
              <a:defRPr kumimoji="1" sz="2000">
                <a:solidFill>
                  <a:schemeClr val="tx1"/>
                </a:solidFill>
                <a:latin typeface="+mj-ea"/>
                <a:ea typeface="+mj-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lgn="ctr">
              <a:lnSpc>
                <a:spcPts val="2340"/>
              </a:lnSpc>
              <a:spcBef>
                <a:spcPts val="1600"/>
              </a:spcBef>
            </a:pPr>
            <a:r>
              <a:rPr lang="en-US" sz="2000" dirty="0">
                <a:latin typeface="游ゴシック" panose="020B0400000000000000" pitchFamily="50" charset="-128"/>
                <a:ea typeface="游ゴシック" panose="020B0400000000000000" pitchFamily="50" charset="-128"/>
              </a:rPr>
              <a:t>International exchange agreements signed with 65 institutions in 22 countries (as of May 1, 2019)</a:t>
            </a:r>
          </a:p>
          <a:p>
            <a:pPr algn="ctr">
              <a:spcBef>
                <a:spcPts val="1600"/>
              </a:spcBef>
            </a:pPr>
            <a:endParaRPr lang="ja-JP" altLang="en-US" kern="0" dirty="0">
              <a:latin typeface="游ゴシック" panose="020B0400000000000000" pitchFamily="50" charset="-128"/>
              <a:ea typeface="游ゴシック" panose="020B0400000000000000" pitchFamily="50" charset="-128"/>
            </a:endParaRPr>
          </a:p>
        </p:txBody>
      </p:sp>
      <p:sp>
        <p:nvSpPr>
          <p:cNvPr id="15" name="テキスト ボックス 14"/>
          <p:cNvSpPr txBox="1"/>
          <p:nvPr/>
        </p:nvSpPr>
        <p:spPr>
          <a:xfrm>
            <a:off x="69402" y="1299468"/>
            <a:ext cx="2189743" cy="3539430"/>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kumimoji="1" lang="en-US" sz="1000" b="1" dirty="0">
                <a:solidFill>
                  <a:srgbClr val="0000FF"/>
                </a:solidFill>
                <a:highlight>
                  <a:srgbClr val="FFFF00"/>
                </a:highlight>
                <a:latin typeface="游ゴシック" panose="020B0400000000000000" pitchFamily="50" charset="-128"/>
                <a:ea typeface="游ゴシック" panose="020B0400000000000000" pitchFamily="50" charset="-128"/>
              </a:rPr>
              <a:t>People's Republic of China</a:t>
            </a:r>
          </a:p>
          <a:p>
            <a:pPr algn="l"/>
            <a:r>
              <a:rPr lang="en-US" sz="800" b="1" dirty="0">
                <a:solidFill>
                  <a:schemeClr val="tx1"/>
                </a:solidFill>
                <a:latin typeface="游ゴシック" panose="020B0400000000000000" pitchFamily="50" charset="-128"/>
                <a:ea typeface="游ゴシック" panose="020B0400000000000000" pitchFamily="50" charset="-128"/>
              </a:rPr>
              <a:t>Northeast Agricultural University Shenyang Agricultural University</a:t>
            </a:r>
          </a:p>
          <a:p>
            <a:pPr algn="l"/>
            <a:r>
              <a:rPr lang="en-US" sz="800" b="1" dirty="0">
                <a:solidFill>
                  <a:schemeClr val="tx1"/>
                </a:solidFill>
                <a:latin typeface="游ゴシック" panose="020B0400000000000000" pitchFamily="50" charset="-128"/>
                <a:ea typeface="游ゴシック" panose="020B0400000000000000" pitchFamily="50" charset="-128"/>
              </a:rPr>
              <a:t>Northeast Forestry University Nankai University</a:t>
            </a:r>
          </a:p>
          <a:p>
            <a:pPr algn="l"/>
            <a:r>
              <a:rPr lang="en-US" sz="800" b="1" dirty="0">
                <a:solidFill>
                  <a:schemeClr val="tx1"/>
                </a:solidFill>
                <a:latin typeface="游ゴシック" panose="020B0400000000000000" pitchFamily="50" charset="-128"/>
                <a:ea typeface="游ゴシック" panose="020B0400000000000000" pitchFamily="50" charset="-128"/>
              </a:rPr>
              <a:t>Northwest A&amp;F University </a:t>
            </a:r>
          </a:p>
          <a:p>
            <a:pPr algn="l"/>
            <a:r>
              <a:rPr lang="en-US" sz="800" b="1" dirty="0">
                <a:solidFill>
                  <a:schemeClr val="tx1"/>
                </a:solidFill>
                <a:latin typeface="游ゴシック" panose="020B0400000000000000" pitchFamily="50" charset="-128"/>
                <a:ea typeface="游ゴシック" panose="020B0400000000000000" pitchFamily="50" charset="-128"/>
              </a:rPr>
              <a:t>Shanghai Jiao Tong University</a:t>
            </a:r>
          </a:p>
          <a:p>
            <a:pPr algn="l"/>
            <a:r>
              <a:rPr lang="en-US" sz="800" b="1" dirty="0">
                <a:solidFill>
                  <a:schemeClr val="tx1"/>
                </a:solidFill>
                <a:latin typeface="游ゴシック" panose="020B0400000000000000" pitchFamily="50" charset="-128"/>
                <a:ea typeface="游ゴシック" panose="020B0400000000000000" pitchFamily="50" charset="-128"/>
              </a:rPr>
              <a:t>Sichuan Agricultural University　　　　　</a:t>
            </a:r>
          </a:p>
          <a:p>
            <a:pPr algn="l"/>
            <a:r>
              <a:rPr lang="en-US" sz="800" b="1" dirty="0">
                <a:solidFill>
                  <a:schemeClr val="tx1"/>
                </a:solidFill>
                <a:latin typeface="游ゴシック" panose="020B0400000000000000" pitchFamily="50" charset="-128"/>
                <a:ea typeface="游ゴシック" panose="020B0400000000000000" pitchFamily="50" charset="-128"/>
              </a:rPr>
              <a:t>Northeast Institute of Geography and Agroecology, Chinese Academy of Sciences</a:t>
            </a:r>
          </a:p>
          <a:p>
            <a:pPr algn="l"/>
            <a:r>
              <a:rPr lang="en-US" sz="800" b="1" dirty="0">
                <a:solidFill>
                  <a:schemeClr val="tx1"/>
                </a:solidFill>
                <a:latin typeface="游ゴシック" panose="020B0400000000000000" pitchFamily="50" charset="-128"/>
                <a:ea typeface="游ゴシック" panose="020B0400000000000000" pitchFamily="50" charset="-128"/>
              </a:rPr>
              <a:t>Yunnan Agricultural University </a:t>
            </a:r>
          </a:p>
          <a:p>
            <a:pPr algn="l"/>
            <a:r>
              <a:rPr lang="en-US" sz="800" b="1" dirty="0">
                <a:solidFill>
                  <a:schemeClr val="tx1"/>
                </a:solidFill>
                <a:latin typeface="游ゴシック" panose="020B0400000000000000" pitchFamily="50" charset="-128"/>
                <a:ea typeface="游ゴシック" panose="020B0400000000000000" pitchFamily="50" charset="-128"/>
              </a:rPr>
              <a:t>Fujian Academy of Agricultural Sciences</a:t>
            </a:r>
          </a:p>
          <a:p>
            <a:pPr algn="l"/>
            <a:r>
              <a:rPr lang="en-US" sz="800" b="1" dirty="0">
                <a:solidFill>
                  <a:schemeClr val="tx1"/>
                </a:solidFill>
                <a:latin typeface="游ゴシック" panose="020B0400000000000000" pitchFamily="50" charset="-128"/>
                <a:ea typeface="游ゴシック" panose="020B0400000000000000" pitchFamily="50" charset="-128"/>
              </a:rPr>
              <a:t>Beijing Forestry University </a:t>
            </a:r>
          </a:p>
          <a:p>
            <a:pPr algn="l"/>
            <a:r>
              <a:rPr lang="en-US" sz="800" b="1" dirty="0">
                <a:solidFill>
                  <a:schemeClr val="tx1"/>
                </a:solidFill>
                <a:latin typeface="游ゴシック" panose="020B0400000000000000" pitchFamily="50" charset="-128"/>
                <a:ea typeface="游ゴシック" panose="020B0400000000000000" pitchFamily="50" charset="-128"/>
              </a:rPr>
              <a:t>Southwest University College of Resources and Environment</a:t>
            </a:r>
          </a:p>
          <a:p>
            <a:pPr algn="l"/>
            <a:r>
              <a:rPr lang="en-US" sz="800" b="1" dirty="0">
                <a:solidFill>
                  <a:schemeClr val="tx1"/>
                </a:solidFill>
                <a:latin typeface="游ゴシック" panose="020B0400000000000000" pitchFamily="50" charset="-128"/>
                <a:ea typeface="游ゴシック" panose="020B0400000000000000" pitchFamily="50" charset="-128"/>
              </a:rPr>
              <a:t>Inner Mongolia Agricultural University College of Agriculture</a:t>
            </a:r>
          </a:p>
          <a:p>
            <a:pPr algn="l"/>
            <a:r>
              <a:rPr lang="en-US" sz="800" b="1" dirty="0">
                <a:solidFill>
                  <a:schemeClr val="tx1"/>
                </a:solidFill>
                <a:latin typeface="游ゴシック" panose="020B0400000000000000" pitchFamily="50" charset="-128"/>
                <a:ea typeface="游ゴシック" panose="020B0400000000000000" pitchFamily="50" charset="-128"/>
              </a:rPr>
              <a:t>Huazhong Agricultural University College of Resources and Environment</a:t>
            </a:r>
          </a:p>
          <a:p>
            <a:pPr algn="l"/>
            <a:r>
              <a:rPr lang="en-US" sz="800" b="1" dirty="0">
                <a:solidFill>
                  <a:schemeClr val="tx1"/>
                </a:solidFill>
                <a:latin typeface="游ゴシック" panose="020B0400000000000000" pitchFamily="50" charset="-128"/>
                <a:ea typeface="游ゴシック" panose="020B0400000000000000" pitchFamily="50" charset="-128"/>
              </a:rPr>
              <a:t>Nanjing Agricultural University Huazhong Agricultural University</a:t>
            </a:r>
          </a:p>
          <a:p>
            <a:pPr algn="l"/>
            <a:r>
              <a:rPr lang="en-US" sz="800" b="1" dirty="0">
                <a:solidFill>
                  <a:schemeClr val="tx1"/>
                </a:solidFill>
                <a:latin typeface="游ゴシック" panose="020B0400000000000000" pitchFamily="50" charset="-128"/>
                <a:ea typeface="游ゴシック" panose="020B0400000000000000" pitchFamily="50" charset="-128"/>
              </a:rPr>
              <a:t>China Agricultural University College of Information and Electrical Engineering</a:t>
            </a:r>
          </a:p>
          <a:p>
            <a:pPr algn="l"/>
            <a:r>
              <a:rPr kumimoji="1" lang="en-US" sz="800" b="1" dirty="0">
                <a:solidFill>
                  <a:schemeClr val="tx1"/>
                </a:solidFill>
                <a:latin typeface="游ゴシック" panose="020B0400000000000000" pitchFamily="50" charset="-128"/>
                <a:ea typeface="游ゴシック" panose="020B0400000000000000" pitchFamily="50" charset="-128"/>
              </a:rPr>
              <a:t>University of Chinese Academy of Sciences</a:t>
            </a:r>
          </a:p>
          <a:p>
            <a:pPr algn="l"/>
            <a:r>
              <a:rPr kumimoji="1" lang="en-US" sz="800" b="1" dirty="0">
                <a:solidFill>
                  <a:schemeClr val="tx1"/>
                </a:solidFill>
                <a:latin typeface="游ゴシック" panose="020B0400000000000000" pitchFamily="50" charset="-128"/>
                <a:ea typeface="游ゴシック" panose="020B0400000000000000" pitchFamily="50" charset="-128"/>
              </a:rPr>
              <a:t>China Guangzhou University College of Bioscience</a:t>
            </a:r>
          </a:p>
        </p:txBody>
      </p:sp>
      <p:sp>
        <p:nvSpPr>
          <p:cNvPr id="54" name="テキスト ボックス 53"/>
          <p:cNvSpPr txBox="1"/>
          <p:nvPr/>
        </p:nvSpPr>
        <p:spPr>
          <a:xfrm>
            <a:off x="2324022" y="1190721"/>
            <a:ext cx="2189743" cy="1769715"/>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en-US" sz="1000" b="1" dirty="0">
                <a:solidFill>
                  <a:srgbClr val="0000FF"/>
                </a:solidFill>
                <a:highlight>
                  <a:srgbClr val="FFFF00"/>
                </a:highlight>
                <a:latin typeface="游ゴシック" panose="020B0400000000000000" pitchFamily="50" charset="-128"/>
                <a:ea typeface="游ゴシック" panose="020B0400000000000000" pitchFamily="50" charset="-128"/>
              </a:rPr>
              <a:t>Republic of Korea</a:t>
            </a:r>
          </a:p>
          <a:p>
            <a:pPr algn="l"/>
            <a:r>
              <a:rPr lang="en-US" sz="900" b="1" dirty="0">
                <a:solidFill>
                  <a:schemeClr val="tx1"/>
                </a:solidFill>
                <a:latin typeface="游ゴシック" panose="020B0400000000000000" pitchFamily="50" charset="-128"/>
                <a:ea typeface="游ゴシック" panose="020B0400000000000000" pitchFamily="50" charset="-128"/>
              </a:rPr>
              <a:t>Yeungnam University </a:t>
            </a:r>
          </a:p>
          <a:p>
            <a:pPr algn="l"/>
            <a:r>
              <a:rPr lang="en-US" sz="900" b="1" dirty="0">
                <a:solidFill>
                  <a:schemeClr val="tx1"/>
                </a:solidFill>
                <a:latin typeface="游ゴシック" panose="020B0400000000000000" pitchFamily="50" charset="-128"/>
                <a:ea typeface="游ゴシック" panose="020B0400000000000000" pitchFamily="50" charset="-128"/>
              </a:rPr>
              <a:t>Chungnam National University</a:t>
            </a:r>
          </a:p>
          <a:p>
            <a:pPr algn="l"/>
            <a:r>
              <a:rPr lang="en-US" sz="900" b="1" dirty="0">
                <a:solidFill>
                  <a:schemeClr val="tx1"/>
                </a:solidFill>
                <a:latin typeface="游ゴシック" panose="020B0400000000000000" pitchFamily="50" charset="-128"/>
                <a:ea typeface="游ゴシック" panose="020B0400000000000000" pitchFamily="50" charset="-128"/>
              </a:rPr>
              <a:t>Chonnam National University College of Agriculture</a:t>
            </a:r>
          </a:p>
          <a:p>
            <a:pPr algn="l"/>
            <a:r>
              <a:rPr lang="en-US" sz="900" b="1" dirty="0">
                <a:solidFill>
                  <a:schemeClr val="tx1"/>
                </a:solidFill>
                <a:latin typeface="游ゴシック" panose="020B0400000000000000" pitchFamily="50" charset="-128"/>
                <a:ea typeface="游ゴシック" panose="020B0400000000000000" pitchFamily="50" charset="-128"/>
              </a:rPr>
              <a:t>Kangwon National University Chungbuk National University Hankyong National University</a:t>
            </a:r>
          </a:p>
          <a:p>
            <a:pPr algn="l"/>
            <a:r>
              <a:rPr lang="en-US" sz="900" b="1" dirty="0">
                <a:solidFill>
                  <a:schemeClr val="tx1"/>
                </a:solidFill>
                <a:latin typeface="游ゴシック" panose="020B0400000000000000" pitchFamily="50" charset="-128"/>
                <a:ea typeface="游ゴシック" panose="020B0400000000000000" pitchFamily="50" charset="-128"/>
              </a:rPr>
              <a:t>Seoul Women's University Graduate School/College of Natural Sciences</a:t>
            </a:r>
          </a:p>
          <a:p>
            <a:pPr algn="l"/>
            <a:r>
              <a:rPr lang="en-US" sz="900" b="1" dirty="0">
                <a:solidFill>
                  <a:schemeClr val="tx1"/>
                </a:solidFill>
                <a:latin typeface="游ゴシック" panose="020B0400000000000000" pitchFamily="50" charset="-128"/>
                <a:ea typeface="游ゴシック" panose="020B0400000000000000" pitchFamily="50" charset="-128"/>
              </a:rPr>
              <a:t>Gyeongnam National University of Science and Technology</a:t>
            </a:r>
          </a:p>
        </p:txBody>
      </p:sp>
      <p:sp>
        <p:nvSpPr>
          <p:cNvPr id="55" name="テキスト ボックス 54"/>
          <p:cNvSpPr txBox="1"/>
          <p:nvPr/>
        </p:nvSpPr>
        <p:spPr>
          <a:xfrm>
            <a:off x="2328249" y="3680396"/>
            <a:ext cx="2189743" cy="1354217"/>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en-US" sz="1000" b="1" dirty="0">
                <a:solidFill>
                  <a:srgbClr val="0000FF"/>
                </a:solidFill>
                <a:highlight>
                  <a:srgbClr val="FFFF00"/>
                </a:highlight>
                <a:latin typeface="游ゴシック" panose="020B0400000000000000" pitchFamily="50" charset="-128"/>
                <a:ea typeface="游ゴシック" panose="020B0400000000000000" pitchFamily="50" charset="-128"/>
              </a:rPr>
              <a:t>Indonesia</a:t>
            </a:r>
          </a:p>
          <a:p>
            <a:pPr algn="l"/>
            <a:r>
              <a:rPr lang="en-US" sz="900" b="1" dirty="0">
                <a:solidFill>
                  <a:schemeClr val="tx1"/>
                </a:solidFill>
                <a:latin typeface="游ゴシック" panose="020B0400000000000000" pitchFamily="50" charset="-128"/>
                <a:ea typeface="游ゴシック" panose="020B0400000000000000" pitchFamily="50" charset="-128"/>
              </a:rPr>
              <a:t>University of Palangka Raya </a:t>
            </a:r>
          </a:p>
          <a:p>
            <a:pPr algn="l"/>
            <a:r>
              <a:rPr lang="en-US" sz="900" b="1" dirty="0">
                <a:solidFill>
                  <a:schemeClr val="tx1"/>
                </a:solidFill>
                <a:latin typeface="游ゴシック" panose="020B0400000000000000" pitchFamily="50" charset="-128"/>
                <a:ea typeface="游ゴシック" panose="020B0400000000000000" pitchFamily="50" charset="-128"/>
              </a:rPr>
              <a:t>IPB University</a:t>
            </a:r>
          </a:p>
          <a:p>
            <a:pPr algn="l"/>
            <a:r>
              <a:rPr lang="en-US" sz="900" b="1" dirty="0">
                <a:solidFill>
                  <a:schemeClr val="tx1"/>
                </a:solidFill>
                <a:latin typeface="游ゴシック" panose="020B0400000000000000" pitchFamily="50" charset="-128"/>
                <a:ea typeface="游ゴシック" panose="020B0400000000000000" pitchFamily="50" charset="-128"/>
              </a:rPr>
              <a:t>Sriwijaya University Faculty of Agriculture</a:t>
            </a:r>
          </a:p>
          <a:p>
            <a:pPr algn="l"/>
            <a:r>
              <a:rPr lang="en-US" sz="900" b="1" dirty="0">
                <a:solidFill>
                  <a:schemeClr val="tx1"/>
                </a:solidFill>
                <a:latin typeface="游ゴシック" panose="020B0400000000000000" pitchFamily="50" charset="-128"/>
                <a:ea typeface="游ゴシック" panose="020B0400000000000000" pitchFamily="50" charset="-128"/>
              </a:rPr>
              <a:t>Peatland Restoration Agency　</a:t>
            </a:r>
          </a:p>
          <a:p>
            <a:pPr algn="l"/>
            <a:r>
              <a:rPr lang="en-US" sz="900" b="1" dirty="0">
                <a:solidFill>
                  <a:schemeClr val="tx1"/>
                </a:solidFill>
                <a:latin typeface="游ゴシック" panose="020B0400000000000000" pitchFamily="50" charset="-128"/>
                <a:ea typeface="游ゴシック" panose="020B0400000000000000" pitchFamily="50" charset="-128"/>
              </a:rPr>
              <a:t>Indonesia International Institute for Life Sciences</a:t>
            </a:r>
          </a:p>
          <a:p>
            <a:pPr algn="l"/>
            <a:r>
              <a:rPr lang="en-US" sz="900" b="1" dirty="0">
                <a:solidFill>
                  <a:schemeClr val="tx1"/>
                </a:solidFill>
                <a:latin typeface="游ゴシック" panose="020B0400000000000000" pitchFamily="50" charset="-128"/>
                <a:ea typeface="游ゴシック" panose="020B0400000000000000" pitchFamily="50" charset="-128"/>
              </a:rPr>
              <a:t>Swiss German University</a:t>
            </a:r>
          </a:p>
        </p:txBody>
      </p:sp>
      <p:sp>
        <p:nvSpPr>
          <p:cNvPr id="56" name="テキスト ボックス 55"/>
          <p:cNvSpPr txBox="1"/>
          <p:nvPr/>
        </p:nvSpPr>
        <p:spPr>
          <a:xfrm>
            <a:off x="2331305" y="2979889"/>
            <a:ext cx="2189743" cy="661720"/>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en-US" sz="1000" b="1" dirty="0">
                <a:solidFill>
                  <a:srgbClr val="0000FF"/>
                </a:solidFill>
                <a:highlight>
                  <a:srgbClr val="FFFF00"/>
                </a:highlight>
                <a:latin typeface="游ゴシック" panose="020B0400000000000000" pitchFamily="50" charset="-128"/>
                <a:ea typeface="游ゴシック" panose="020B0400000000000000" pitchFamily="50" charset="-128"/>
              </a:rPr>
              <a:t>India</a:t>
            </a:r>
          </a:p>
          <a:p>
            <a:pPr algn="l"/>
            <a:r>
              <a:rPr lang="en-US" sz="900" b="1" dirty="0">
                <a:solidFill>
                  <a:schemeClr val="tx1"/>
                </a:solidFill>
                <a:latin typeface="游ゴシック" panose="020B0400000000000000" pitchFamily="50" charset="-128"/>
                <a:ea typeface="游ゴシック" panose="020B0400000000000000" pitchFamily="50" charset="-128"/>
              </a:rPr>
              <a:t>Indian Institute of Technology Guwahati Department of Biosciences and Bioengineering</a:t>
            </a:r>
          </a:p>
        </p:txBody>
      </p:sp>
      <p:sp>
        <p:nvSpPr>
          <p:cNvPr id="57" name="テキスト ボックス 56"/>
          <p:cNvSpPr txBox="1"/>
          <p:nvPr/>
        </p:nvSpPr>
        <p:spPr>
          <a:xfrm>
            <a:off x="4607257" y="3055974"/>
            <a:ext cx="2189743" cy="1231106"/>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en-US" sz="1000" b="1" dirty="0">
                <a:solidFill>
                  <a:srgbClr val="0000FF"/>
                </a:solidFill>
                <a:highlight>
                  <a:srgbClr val="FFFF00"/>
                </a:highlight>
                <a:latin typeface="游ゴシック" panose="020B0400000000000000" pitchFamily="50" charset="-128"/>
                <a:ea typeface="游ゴシック" panose="020B0400000000000000" pitchFamily="50" charset="-128"/>
              </a:rPr>
              <a:t>Mongolia</a:t>
            </a:r>
          </a:p>
          <a:p>
            <a:pPr algn="l"/>
            <a:r>
              <a:rPr lang="en-US" sz="800" b="1" dirty="0">
                <a:solidFill>
                  <a:schemeClr val="tx1"/>
                </a:solidFill>
                <a:latin typeface="游ゴシック" panose="020B0400000000000000" pitchFamily="50" charset="-128"/>
                <a:ea typeface="游ゴシック" panose="020B0400000000000000" pitchFamily="50" charset="-128"/>
              </a:rPr>
              <a:t>Institute of Geography and Geoecology, Mongolian Academy of Sciences</a:t>
            </a:r>
          </a:p>
          <a:p>
            <a:pPr algn="l"/>
            <a:r>
              <a:rPr lang="en-US" sz="800" b="1" dirty="0">
                <a:solidFill>
                  <a:schemeClr val="tx1"/>
                </a:solidFill>
                <a:latin typeface="游ゴシック" panose="020B0400000000000000" pitchFamily="50" charset="-128"/>
                <a:ea typeface="游ゴシック" panose="020B0400000000000000" pitchFamily="50" charset="-128"/>
              </a:rPr>
              <a:t>Mongolian National Agency of Meteorology and Environment Monitoring, Central Laboratory of Environment and Meteorology</a:t>
            </a:r>
          </a:p>
          <a:p>
            <a:pPr algn="l"/>
            <a:r>
              <a:rPr lang="en-US" sz="800" b="1" dirty="0">
                <a:solidFill>
                  <a:schemeClr val="tx1"/>
                </a:solidFill>
                <a:latin typeface="游ゴシック" panose="020B0400000000000000" pitchFamily="50" charset="-128"/>
                <a:ea typeface="游ゴシック" panose="020B0400000000000000" pitchFamily="50" charset="-128"/>
              </a:rPr>
              <a:t>National University of Mongolia Institute of Ecology</a:t>
            </a:r>
          </a:p>
        </p:txBody>
      </p:sp>
      <p:sp>
        <p:nvSpPr>
          <p:cNvPr id="58" name="テキスト ボックス 57"/>
          <p:cNvSpPr txBox="1"/>
          <p:nvPr/>
        </p:nvSpPr>
        <p:spPr>
          <a:xfrm>
            <a:off x="6858735" y="2758788"/>
            <a:ext cx="2189743" cy="523220"/>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en-US" sz="1000" b="1" dirty="0">
                <a:solidFill>
                  <a:srgbClr val="0000FF"/>
                </a:solidFill>
                <a:highlight>
                  <a:srgbClr val="FFFF00"/>
                </a:highlight>
                <a:latin typeface="游ゴシック" panose="020B0400000000000000" pitchFamily="50" charset="-128"/>
                <a:ea typeface="游ゴシック" panose="020B0400000000000000" pitchFamily="50" charset="-128"/>
              </a:rPr>
              <a:t>Australia</a:t>
            </a:r>
          </a:p>
          <a:p>
            <a:pPr algn="l"/>
            <a:r>
              <a:rPr lang="en-US" sz="900" b="1" dirty="0">
                <a:solidFill>
                  <a:schemeClr val="tx1"/>
                </a:solidFill>
                <a:latin typeface="游ゴシック" panose="020B0400000000000000" pitchFamily="50" charset="-128"/>
                <a:ea typeface="游ゴシック" panose="020B0400000000000000" pitchFamily="50" charset="-128"/>
              </a:rPr>
              <a:t>University of Sydney</a:t>
            </a:r>
          </a:p>
          <a:p>
            <a:pPr algn="l"/>
            <a:r>
              <a:rPr lang="en-US" sz="900" b="1" dirty="0">
                <a:solidFill>
                  <a:schemeClr val="tx1"/>
                </a:solidFill>
                <a:latin typeface="游ゴシック" panose="020B0400000000000000" pitchFamily="50" charset="-128"/>
                <a:ea typeface="游ゴシック" panose="020B0400000000000000" pitchFamily="50" charset="-128"/>
              </a:rPr>
              <a:t>Western Sydney University</a:t>
            </a:r>
          </a:p>
        </p:txBody>
      </p:sp>
      <p:sp>
        <p:nvSpPr>
          <p:cNvPr id="59" name="テキスト ボックス 58"/>
          <p:cNvSpPr txBox="1"/>
          <p:nvPr/>
        </p:nvSpPr>
        <p:spPr>
          <a:xfrm>
            <a:off x="6848189" y="3347315"/>
            <a:ext cx="2189743" cy="615553"/>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en-US" sz="1000" b="1" dirty="0">
                <a:solidFill>
                  <a:srgbClr val="0000FF"/>
                </a:solidFill>
                <a:highlight>
                  <a:srgbClr val="FFFF00"/>
                </a:highlight>
                <a:latin typeface="游ゴシック" panose="020B0400000000000000" pitchFamily="50" charset="-128"/>
                <a:ea typeface="游ゴシック" panose="020B0400000000000000" pitchFamily="50" charset="-128"/>
              </a:rPr>
              <a:t>New Zealand</a:t>
            </a:r>
          </a:p>
          <a:p>
            <a:pPr algn="l"/>
            <a:r>
              <a:rPr lang="en-US" sz="800" b="1" dirty="0">
                <a:solidFill>
                  <a:schemeClr val="tx1"/>
                </a:solidFill>
                <a:latin typeface="游ゴシック" panose="020B0400000000000000" pitchFamily="50" charset="-128"/>
                <a:ea typeface="游ゴシック" panose="020B0400000000000000" pitchFamily="50" charset="-128"/>
              </a:rPr>
              <a:t>GNS Science</a:t>
            </a:r>
          </a:p>
          <a:p>
            <a:pPr algn="l"/>
            <a:r>
              <a:rPr lang="en-US" sz="800" b="1" dirty="0">
                <a:solidFill>
                  <a:schemeClr val="tx1"/>
                </a:solidFill>
                <a:latin typeface="游ゴシック" panose="020B0400000000000000" pitchFamily="50" charset="-128"/>
                <a:ea typeface="游ゴシック" panose="020B0400000000000000" pitchFamily="50" charset="-128"/>
              </a:rPr>
              <a:t>Lincoln University Faculty of Agriculture and Life Sciences</a:t>
            </a:r>
          </a:p>
        </p:txBody>
      </p:sp>
      <p:sp>
        <p:nvSpPr>
          <p:cNvPr id="60" name="テキスト ボックス 59"/>
          <p:cNvSpPr txBox="1"/>
          <p:nvPr/>
        </p:nvSpPr>
        <p:spPr>
          <a:xfrm>
            <a:off x="4607256" y="1339338"/>
            <a:ext cx="2189743" cy="1107996"/>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en-US" sz="1000" b="1" dirty="0">
                <a:solidFill>
                  <a:srgbClr val="0000FF"/>
                </a:solidFill>
                <a:highlight>
                  <a:srgbClr val="FFFF00"/>
                </a:highlight>
                <a:latin typeface="游ゴシック" panose="020B0400000000000000" pitchFamily="50" charset="-128"/>
                <a:ea typeface="游ゴシック" panose="020B0400000000000000" pitchFamily="50" charset="-128"/>
              </a:rPr>
              <a:t>Thailand</a:t>
            </a:r>
          </a:p>
          <a:p>
            <a:pPr algn="l"/>
            <a:r>
              <a:rPr lang="en-US" sz="800" b="1" dirty="0">
                <a:solidFill>
                  <a:schemeClr val="tx1"/>
                </a:solidFill>
                <a:latin typeface="游ゴシック" panose="020B0400000000000000" pitchFamily="50" charset="-128"/>
                <a:ea typeface="游ゴシック" panose="020B0400000000000000" pitchFamily="50" charset="-128"/>
              </a:rPr>
              <a:t>Kasetsart University </a:t>
            </a:r>
          </a:p>
          <a:p>
            <a:pPr algn="l"/>
            <a:r>
              <a:rPr lang="en-US" sz="800" b="1" dirty="0">
                <a:solidFill>
                  <a:schemeClr val="tx1"/>
                </a:solidFill>
                <a:latin typeface="游ゴシック" panose="020B0400000000000000" pitchFamily="50" charset="-128"/>
                <a:ea typeface="游ゴシック" panose="020B0400000000000000" pitchFamily="50" charset="-128"/>
              </a:rPr>
              <a:t>Thammasat University</a:t>
            </a:r>
          </a:p>
          <a:p>
            <a:pPr algn="l"/>
            <a:r>
              <a:rPr lang="en-US" sz="800" b="1" dirty="0">
                <a:solidFill>
                  <a:schemeClr val="tx1"/>
                </a:solidFill>
                <a:latin typeface="游ゴシック" panose="020B0400000000000000" pitchFamily="50" charset="-128"/>
                <a:ea typeface="游ゴシック" panose="020B0400000000000000" pitchFamily="50" charset="-128"/>
              </a:rPr>
              <a:t>Royal Ministry of Agriculture and Cooperatives/Geo-Informatics and Space Technology Development Agency</a:t>
            </a:r>
          </a:p>
          <a:p>
            <a:pPr algn="l"/>
            <a:r>
              <a:rPr lang="en-US" sz="800" b="1" dirty="0">
                <a:solidFill>
                  <a:schemeClr val="tx1"/>
                </a:solidFill>
                <a:latin typeface="游ゴシック" panose="020B0400000000000000" pitchFamily="50" charset="-128"/>
                <a:ea typeface="游ゴシック" panose="020B0400000000000000" pitchFamily="50" charset="-128"/>
              </a:rPr>
              <a:t>Khon Kaen University Faculty of Agriculture</a:t>
            </a:r>
          </a:p>
        </p:txBody>
      </p:sp>
      <p:sp>
        <p:nvSpPr>
          <p:cNvPr id="61" name="テキスト ボックス 60"/>
          <p:cNvSpPr txBox="1"/>
          <p:nvPr/>
        </p:nvSpPr>
        <p:spPr>
          <a:xfrm>
            <a:off x="6858733" y="1515264"/>
            <a:ext cx="2189743" cy="523220"/>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en-US" sz="1000" b="1" dirty="0">
                <a:solidFill>
                  <a:srgbClr val="0000FF"/>
                </a:solidFill>
                <a:highlight>
                  <a:srgbClr val="FFFF00"/>
                </a:highlight>
                <a:latin typeface="游ゴシック" panose="020B0400000000000000" pitchFamily="50" charset="-128"/>
                <a:ea typeface="游ゴシック" panose="020B0400000000000000" pitchFamily="50" charset="-128"/>
              </a:rPr>
              <a:t>Finland</a:t>
            </a:r>
          </a:p>
          <a:p>
            <a:pPr algn="l"/>
            <a:r>
              <a:rPr lang="en-US" sz="900" b="1" dirty="0">
                <a:solidFill>
                  <a:schemeClr val="tx1"/>
                </a:solidFill>
                <a:latin typeface="游ゴシック" panose="020B0400000000000000" pitchFamily="50" charset="-128"/>
                <a:ea typeface="游ゴシック" panose="020B0400000000000000" pitchFamily="50" charset="-128"/>
              </a:rPr>
              <a:t>University of Oulu University of Eastern Finland</a:t>
            </a:r>
          </a:p>
        </p:txBody>
      </p:sp>
      <p:sp>
        <p:nvSpPr>
          <p:cNvPr id="62" name="テキスト ボックス 61"/>
          <p:cNvSpPr txBox="1"/>
          <p:nvPr/>
        </p:nvSpPr>
        <p:spPr>
          <a:xfrm>
            <a:off x="77851" y="5310210"/>
            <a:ext cx="2189743" cy="369332"/>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en-US" sz="1000" b="1" dirty="0">
                <a:solidFill>
                  <a:srgbClr val="0000FF"/>
                </a:solidFill>
                <a:highlight>
                  <a:srgbClr val="FFFF00"/>
                </a:highlight>
                <a:latin typeface="游ゴシック" panose="020B0400000000000000" pitchFamily="50" charset="-128"/>
                <a:ea typeface="游ゴシック" panose="020B0400000000000000" pitchFamily="50" charset="-128"/>
              </a:rPr>
              <a:t>Cambodia</a:t>
            </a:r>
          </a:p>
          <a:p>
            <a:pPr algn="l"/>
            <a:r>
              <a:rPr lang="en-US" sz="800" b="1" dirty="0">
                <a:solidFill>
                  <a:schemeClr val="tx1"/>
                </a:solidFill>
                <a:latin typeface="游ゴシック" panose="020B0400000000000000" pitchFamily="50" charset="-128"/>
                <a:ea typeface="游ゴシック" panose="020B0400000000000000" pitchFamily="50" charset="-128"/>
              </a:rPr>
              <a:t>Royal University of Agriculture</a:t>
            </a:r>
          </a:p>
        </p:txBody>
      </p:sp>
      <p:sp>
        <p:nvSpPr>
          <p:cNvPr id="63" name="テキスト ボックス 62"/>
          <p:cNvSpPr txBox="1"/>
          <p:nvPr/>
        </p:nvSpPr>
        <p:spPr>
          <a:xfrm>
            <a:off x="6858735" y="4028176"/>
            <a:ext cx="2189743" cy="984885"/>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en-US" sz="1000" b="1" dirty="0">
                <a:solidFill>
                  <a:srgbClr val="0000FF"/>
                </a:solidFill>
                <a:highlight>
                  <a:srgbClr val="FFFF00"/>
                </a:highlight>
                <a:latin typeface="游ゴシック" panose="020B0400000000000000" pitchFamily="50" charset="-128"/>
                <a:ea typeface="游ゴシック" panose="020B0400000000000000" pitchFamily="50" charset="-128"/>
              </a:rPr>
              <a:t>United States</a:t>
            </a:r>
          </a:p>
          <a:p>
            <a:pPr algn="l"/>
            <a:r>
              <a:rPr lang="en-US" sz="800" b="1" dirty="0">
                <a:solidFill>
                  <a:schemeClr val="tx1"/>
                </a:solidFill>
                <a:latin typeface="游ゴシック" panose="020B0400000000000000" pitchFamily="50" charset="-128"/>
                <a:ea typeface="游ゴシック" panose="020B0400000000000000" pitchFamily="50" charset="-128"/>
              </a:rPr>
              <a:t>University of Wisconsin-Madison</a:t>
            </a:r>
          </a:p>
          <a:p>
            <a:pPr algn="l"/>
            <a:r>
              <a:rPr lang="en-US" sz="800" b="1" dirty="0">
                <a:solidFill>
                  <a:schemeClr val="tx1"/>
                </a:solidFill>
                <a:latin typeface="游ゴシック" panose="020B0400000000000000" pitchFamily="50" charset="-128"/>
                <a:ea typeface="游ゴシック" panose="020B0400000000000000" pitchFamily="50" charset="-128"/>
              </a:rPr>
              <a:t>Ohio State University</a:t>
            </a:r>
          </a:p>
          <a:p>
            <a:pPr algn="l"/>
            <a:r>
              <a:rPr lang="en-US" sz="800" b="1" dirty="0">
                <a:solidFill>
                  <a:schemeClr val="tx1"/>
                </a:solidFill>
                <a:latin typeface="游ゴシック" panose="020B0400000000000000" pitchFamily="50" charset="-128"/>
                <a:ea typeface="游ゴシック" panose="020B0400000000000000" pitchFamily="50" charset="-128"/>
              </a:rPr>
              <a:t>College of Agricultural and Environmental Sciences, University of California-Davis</a:t>
            </a:r>
          </a:p>
          <a:p>
            <a:pPr algn="l"/>
            <a:endParaRPr lang="en-US" sz="800" b="1" dirty="0">
              <a:solidFill>
                <a:schemeClr val="tx1"/>
              </a:solidFill>
              <a:latin typeface="游ゴシック" panose="020B0400000000000000" pitchFamily="50" charset="-128"/>
              <a:ea typeface="游ゴシック" panose="020B0400000000000000" pitchFamily="50" charset="-128"/>
            </a:endParaRPr>
          </a:p>
        </p:txBody>
      </p:sp>
      <p:sp>
        <p:nvSpPr>
          <p:cNvPr id="65" name="テキスト ボックス 64"/>
          <p:cNvSpPr txBox="1"/>
          <p:nvPr/>
        </p:nvSpPr>
        <p:spPr>
          <a:xfrm>
            <a:off x="4588767" y="5140331"/>
            <a:ext cx="2189743" cy="938719"/>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en-US" sz="1000" b="1" dirty="0">
                <a:solidFill>
                  <a:srgbClr val="0000FF"/>
                </a:solidFill>
                <a:highlight>
                  <a:srgbClr val="FFFF00"/>
                </a:highlight>
                <a:latin typeface="游ゴシック" panose="020B0400000000000000" pitchFamily="50" charset="-128"/>
                <a:ea typeface="游ゴシック" panose="020B0400000000000000" pitchFamily="50" charset="-128"/>
              </a:rPr>
              <a:t>Russia</a:t>
            </a:r>
          </a:p>
          <a:p>
            <a:pPr algn="l"/>
            <a:r>
              <a:rPr lang="en-US" sz="900" b="1" dirty="0">
                <a:solidFill>
                  <a:schemeClr val="tx1"/>
                </a:solidFill>
                <a:latin typeface="游ゴシック" panose="020B0400000000000000" pitchFamily="50" charset="-128"/>
                <a:ea typeface="游ゴシック" panose="020B0400000000000000" pitchFamily="50" charset="-128"/>
              </a:rPr>
              <a:t>Siberian Branch of the Russian Academy of Sciences, Institute for Biological Problems of the Cryolithozone</a:t>
            </a:r>
          </a:p>
          <a:p>
            <a:pPr algn="l"/>
            <a:r>
              <a:rPr lang="en-US" sz="900" b="1" dirty="0">
                <a:solidFill>
                  <a:schemeClr val="tx1"/>
                </a:solidFill>
                <a:latin typeface="游ゴシック" panose="020B0400000000000000" pitchFamily="50" charset="-128"/>
                <a:ea typeface="游ゴシック" panose="020B0400000000000000" pitchFamily="50" charset="-128"/>
              </a:rPr>
              <a:t>North-Eastern Federal University</a:t>
            </a:r>
          </a:p>
        </p:txBody>
      </p:sp>
      <p:sp>
        <p:nvSpPr>
          <p:cNvPr id="66" name="テキスト ボックス 65"/>
          <p:cNvSpPr txBox="1"/>
          <p:nvPr/>
        </p:nvSpPr>
        <p:spPr>
          <a:xfrm>
            <a:off x="6848189" y="5506032"/>
            <a:ext cx="2189743" cy="523220"/>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en-US" sz="1000" b="1" dirty="0">
                <a:solidFill>
                  <a:srgbClr val="0000FF"/>
                </a:solidFill>
                <a:highlight>
                  <a:srgbClr val="FFFF00"/>
                </a:highlight>
                <a:latin typeface="游ゴシック" panose="020B0400000000000000" pitchFamily="50" charset="-128"/>
                <a:ea typeface="游ゴシック" panose="020B0400000000000000" pitchFamily="50" charset="-128"/>
              </a:rPr>
              <a:t>Brazil</a:t>
            </a:r>
          </a:p>
          <a:p>
            <a:pPr algn="l"/>
            <a:r>
              <a:rPr lang="en-US" sz="900" b="1" dirty="0">
                <a:solidFill>
                  <a:schemeClr val="tx1"/>
                </a:solidFill>
                <a:latin typeface="游ゴシック" panose="020B0400000000000000" pitchFamily="50" charset="-128"/>
                <a:ea typeface="游ゴシック" panose="020B0400000000000000" pitchFamily="50" charset="-128"/>
              </a:rPr>
              <a:t>Federal University of Viçosa University of São Paulo</a:t>
            </a:r>
          </a:p>
        </p:txBody>
      </p:sp>
      <p:sp>
        <p:nvSpPr>
          <p:cNvPr id="67" name="テキスト ボックス 66"/>
          <p:cNvSpPr txBox="1"/>
          <p:nvPr/>
        </p:nvSpPr>
        <p:spPr>
          <a:xfrm>
            <a:off x="4612726" y="2473014"/>
            <a:ext cx="2189743" cy="615553"/>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en-US" sz="1000" b="1" dirty="0">
                <a:solidFill>
                  <a:srgbClr val="0000FF"/>
                </a:solidFill>
                <a:highlight>
                  <a:srgbClr val="FFFF00"/>
                </a:highlight>
                <a:latin typeface="游ゴシック" panose="020B0400000000000000" pitchFamily="50" charset="-128"/>
                <a:ea typeface="游ゴシック" panose="020B0400000000000000" pitchFamily="50" charset="-128"/>
              </a:rPr>
              <a:t>Malaysia</a:t>
            </a:r>
          </a:p>
          <a:p>
            <a:pPr algn="l"/>
            <a:r>
              <a:rPr lang="en-US" sz="800" b="1" dirty="0">
                <a:solidFill>
                  <a:schemeClr val="tx1"/>
                </a:solidFill>
                <a:latin typeface="游ゴシック" panose="020B0400000000000000" pitchFamily="50" charset="-128"/>
                <a:ea typeface="游ゴシック" panose="020B0400000000000000" pitchFamily="50" charset="-128"/>
              </a:rPr>
              <a:t>Sarawak Tropical Peat Research Institute </a:t>
            </a:r>
          </a:p>
          <a:p>
            <a:pPr algn="l"/>
            <a:r>
              <a:rPr lang="en-US" sz="800" b="1" dirty="0">
                <a:solidFill>
                  <a:schemeClr val="tx1"/>
                </a:solidFill>
                <a:latin typeface="游ゴシック" panose="020B0400000000000000" pitchFamily="50" charset="-128"/>
                <a:ea typeface="游ゴシック" panose="020B0400000000000000" pitchFamily="50" charset="-128"/>
              </a:rPr>
              <a:t>Universiti Malaysia Sabah</a:t>
            </a:r>
          </a:p>
        </p:txBody>
      </p:sp>
      <p:sp>
        <p:nvSpPr>
          <p:cNvPr id="68" name="テキスト ボックス 67"/>
          <p:cNvSpPr txBox="1"/>
          <p:nvPr/>
        </p:nvSpPr>
        <p:spPr>
          <a:xfrm>
            <a:off x="6858734" y="2116338"/>
            <a:ext cx="2189743" cy="523220"/>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en-US" sz="1000" b="1" dirty="0">
                <a:solidFill>
                  <a:srgbClr val="0000FF"/>
                </a:solidFill>
                <a:highlight>
                  <a:srgbClr val="FFFF00"/>
                </a:highlight>
                <a:latin typeface="游ゴシック" panose="020B0400000000000000" pitchFamily="50" charset="-128"/>
                <a:ea typeface="游ゴシック" panose="020B0400000000000000" pitchFamily="50" charset="-128"/>
              </a:rPr>
              <a:t>Lithuania</a:t>
            </a:r>
          </a:p>
          <a:p>
            <a:pPr algn="l"/>
            <a:r>
              <a:rPr lang="en-US" sz="900" b="1" dirty="0">
                <a:solidFill>
                  <a:schemeClr val="tx1"/>
                </a:solidFill>
                <a:latin typeface="游ゴシック" panose="020B0400000000000000" pitchFamily="50" charset="-128"/>
                <a:ea typeface="游ゴシック" panose="020B0400000000000000" pitchFamily="50" charset="-128"/>
              </a:rPr>
              <a:t>Vytautas Magnus University</a:t>
            </a:r>
          </a:p>
          <a:p>
            <a:pPr algn="l"/>
            <a:r>
              <a:rPr lang="en-US" sz="900" b="1" dirty="0">
                <a:solidFill>
                  <a:schemeClr val="tx1"/>
                </a:solidFill>
                <a:latin typeface="游ゴシック" panose="020B0400000000000000" pitchFamily="50" charset="-128"/>
                <a:ea typeface="游ゴシック" panose="020B0400000000000000" pitchFamily="50" charset="-128"/>
              </a:rPr>
              <a:t>　　　　　　　Agriculture Academy</a:t>
            </a:r>
          </a:p>
        </p:txBody>
      </p:sp>
      <p:sp>
        <p:nvSpPr>
          <p:cNvPr id="69" name="テキスト ボックス 68"/>
          <p:cNvSpPr txBox="1"/>
          <p:nvPr/>
        </p:nvSpPr>
        <p:spPr>
          <a:xfrm>
            <a:off x="69401" y="5717362"/>
            <a:ext cx="2189743" cy="369332"/>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en-US" sz="1000" b="1" dirty="0">
                <a:solidFill>
                  <a:srgbClr val="0000FF"/>
                </a:solidFill>
                <a:highlight>
                  <a:srgbClr val="FFFF00"/>
                </a:highlight>
                <a:latin typeface="游ゴシック" panose="020B0400000000000000" pitchFamily="50" charset="-128"/>
                <a:ea typeface="游ゴシック" panose="020B0400000000000000" pitchFamily="50" charset="-128"/>
              </a:rPr>
              <a:t>Philippines</a:t>
            </a:r>
          </a:p>
          <a:p>
            <a:pPr algn="l"/>
            <a:r>
              <a:rPr lang="en-US" sz="800" b="1" dirty="0">
                <a:solidFill>
                  <a:schemeClr val="tx1"/>
                </a:solidFill>
                <a:latin typeface="游ゴシック" panose="020B0400000000000000" pitchFamily="50" charset="-128"/>
                <a:ea typeface="游ゴシック" panose="020B0400000000000000" pitchFamily="50" charset="-128"/>
              </a:rPr>
              <a:t>International Rice Research Institute</a:t>
            </a:r>
          </a:p>
        </p:txBody>
      </p:sp>
      <p:sp>
        <p:nvSpPr>
          <p:cNvPr id="70" name="テキスト ボックス 69"/>
          <p:cNvSpPr txBox="1"/>
          <p:nvPr/>
        </p:nvSpPr>
        <p:spPr>
          <a:xfrm>
            <a:off x="2322973" y="5635409"/>
            <a:ext cx="2189743" cy="384721"/>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en-US" sz="1000" b="1" dirty="0">
                <a:solidFill>
                  <a:srgbClr val="0000FF"/>
                </a:solidFill>
                <a:highlight>
                  <a:srgbClr val="FFFF00"/>
                </a:highlight>
                <a:latin typeface="游ゴシック" panose="020B0400000000000000" pitchFamily="50" charset="-128"/>
                <a:ea typeface="游ゴシック" panose="020B0400000000000000" pitchFamily="50" charset="-128"/>
              </a:rPr>
              <a:t>Myanmar</a:t>
            </a:r>
          </a:p>
          <a:p>
            <a:pPr algn="l"/>
            <a:r>
              <a:rPr lang="en-US" sz="900" b="1" dirty="0">
                <a:solidFill>
                  <a:schemeClr val="tx1"/>
                </a:solidFill>
                <a:latin typeface="游ゴシック" panose="020B0400000000000000" pitchFamily="50" charset="-128"/>
                <a:ea typeface="游ゴシック" panose="020B0400000000000000" pitchFamily="50" charset="-128"/>
              </a:rPr>
              <a:t>Pathein University</a:t>
            </a:r>
          </a:p>
        </p:txBody>
      </p:sp>
      <p:sp>
        <p:nvSpPr>
          <p:cNvPr id="71" name="テキスト ボックス 70"/>
          <p:cNvSpPr txBox="1"/>
          <p:nvPr/>
        </p:nvSpPr>
        <p:spPr>
          <a:xfrm>
            <a:off x="69401" y="4879812"/>
            <a:ext cx="2189743" cy="369332"/>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en-US" sz="1000" b="1" dirty="0">
                <a:solidFill>
                  <a:srgbClr val="0000FF"/>
                </a:solidFill>
                <a:highlight>
                  <a:srgbClr val="FFFF00"/>
                </a:highlight>
                <a:latin typeface="游ゴシック" panose="020B0400000000000000" pitchFamily="50" charset="-128"/>
                <a:ea typeface="游ゴシック" panose="020B0400000000000000" pitchFamily="50" charset="-128"/>
              </a:rPr>
              <a:t>Taiwan</a:t>
            </a:r>
          </a:p>
          <a:p>
            <a:pPr algn="l"/>
            <a:r>
              <a:rPr lang="en-US" sz="800" b="1" dirty="0">
                <a:solidFill>
                  <a:schemeClr val="tx1"/>
                </a:solidFill>
                <a:latin typeface="游ゴシック" panose="020B0400000000000000" pitchFamily="50" charset="-128"/>
                <a:ea typeface="游ゴシック" panose="020B0400000000000000" pitchFamily="50" charset="-128"/>
              </a:rPr>
              <a:t>National Chung Hsing University</a:t>
            </a:r>
          </a:p>
        </p:txBody>
      </p:sp>
      <p:sp>
        <p:nvSpPr>
          <p:cNvPr id="72" name="テキスト ボックス 71"/>
          <p:cNvSpPr txBox="1"/>
          <p:nvPr/>
        </p:nvSpPr>
        <p:spPr>
          <a:xfrm>
            <a:off x="4607255" y="4703359"/>
            <a:ext cx="2189743" cy="384721"/>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en-US" sz="1000" b="1" dirty="0">
                <a:solidFill>
                  <a:srgbClr val="0000FF"/>
                </a:solidFill>
                <a:highlight>
                  <a:srgbClr val="FFFF00"/>
                </a:highlight>
                <a:latin typeface="游ゴシック" panose="020B0400000000000000" pitchFamily="50" charset="-128"/>
                <a:ea typeface="游ゴシック" panose="020B0400000000000000" pitchFamily="50" charset="-128"/>
              </a:rPr>
              <a:t>Germany</a:t>
            </a:r>
          </a:p>
          <a:p>
            <a:pPr algn="l"/>
            <a:r>
              <a:rPr lang="en-US" sz="900" b="1" dirty="0">
                <a:solidFill>
                  <a:schemeClr val="tx1"/>
                </a:solidFill>
                <a:latin typeface="游ゴシック" panose="020B0400000000000000" pitchFamily="50" charset="-128"/>
                <a:ea typeface="游ゴシック" panose="020B0400000000000000" pitchFamily="50" charset="-128"/>
              </a:rPr>
              <a:t>Technical University of Munich</a:t>
            </a:r>
          </a:p>
        </p:txBody>
      </p:sp>
      <p:sp>
        <p:nvSpPr>
          <p:cNvPr id="73" name="テキスト ボックス 72"/>
          <p:cNvSpPr txBox="1"/>
          <p:nvPr/>
        </p:nvSpPr>
        <p:spPr>
          <a:xfrm>
            <a:off x="6858735" y="5066908"/>
            <a:ext cx="2189743" cy="384721"/>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en-US" sz="1000" b="1" dirty="0">
                <a:solidFill>
                  <a:srgbClr val="0000FF"/>
                </a:solidFill>
                <a:highlight>
                  <a:srgbClr val="FFFF00"/>
                </a:highlight>
                <a:latin typeface="游ゴシック" panose="020B0400000000000000" pitchFamily="50" charset="-128"/>
                <a:ea typeface="游ゴシック" panose="020B0400000000000000" pitchFamily="50" charset="-128"/>
              </a:rPr>
              <a:t>Canada</a:t>
            </a:r>
          </a:p>
          <a:p>
            <a:pPr algn="l"/>
            <a:r>
              <a:rPr lang="en-US" sz="900" b="1" dirty="0">
                <a:solidFill>
                  <a:schemeClr val="tx1"/>
                </a:solidFill>
                <a:latin typeface="游ゴシック" panose="020B0400000000000000" pitchFamily="50" charset="-128"/>
                <a:ea typeface="游ゴシック" panose="020B0400000000000000" pitchFamily="50" charset="-128"/>
              </a:rPr>
              <a:t>University of Alberta</a:t>
            </a:r>
          </a:p>
        </p:txBody>
      </p:sp>
      <p:sp>
        <p:nvSpPr>
          <p:cNvPr id="25" name="テキスト ボックス 24">
            <a:extLst>
              <a:ext uri="{FF2B5EF4-FFF2-40B4-BE49-F238E27FC236}">
                <a16:creationId xmlns:a16="http://schemas.microsoft.com/office/drawing/2014/main" id="{58AF2121-A832-4F41-9E8B-CF36CA8D603E}"/>
              </a:ext>
            </a:extLst>
          </p:cNvPr>
          <p:cNvSpPr txBox="1"/>
          <p:nvPr/>
        </p:nvSpPr>
        <p:spPr>
          <a:xfrm>
            <a:off x="2328249" y="5073400"/>
            <a:ext cx="2189743" cy="523220"/>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en-US" sz="1000" b="1" dirty="0">
                <a:solidFill>
                  <a:srgbClr val="0000FF"/>
                </a:solidFill>
                <a:highlight>
                  <a:srgbClr val="FFFF00"/>
                </a:highlight>
                <a:latin typeface="游ゴシック" panose="020B0400000000000000" pitchFamily="50" charset="-128"/>
                <a:ea typeface="游ゴシック" panose="020B0400000000000000" pitchFamily="50" charset="-128"/>
              </a:rPr>
              <a:t>Singapore</a:t>
            </a:r>
          </a:p>
          <a:p>
            <a:pPr algn="l"/>
            <a:r>
              <a:rPr lang="en-US" sz="900" b="1" dirty="0">
                <a:solidFill>
                  <a:schemeClr val="tx1"/>
                </a:solidFill>
                <a:latin typeface="游ゴシック" panose="020B0400000000000000" pitchFamily="50" charset="-128"/>
                <a:ea typeface="游ゴシック" panose="020B0400000000000000" pitchFamily="50" charset="-128"/>
              </a:rPr>
              <a:t>National University of Singapore Faculty of Science</a:t>
            </a:r>
          </a:p>
        </p:txBody>
      </p:sp>
      <p:sp>
        <p:nvSpPr>
          <p:cNvPr id="26" name="テキスト ボックス 25">
            <a:extLst>
              <a:ext uri="{FF2B5EF4-FFF2-40B4-BE49-F238E27FC236}">
                <a16:creationId xmlns:a16="http://schemas.microsoft.com/office/drawing/2014/main" id="{B1A4988F-9779-4010-ACEE-615C067FF0CC}"/>
              </a:ext>
            </a:extLst>
          </p:cNvPr>
          <p:cNvSpPr txBox="1"/>
          <p:nvPr/>
        </p:nvSpPr>
        <p:spPr>
          <a:xfrm>
            <a:off x="4597176" y="4304216"/>
            <a:ext cx="2189743" cy="369332"/>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en-US" sz="1000" b="1" dirty="0">
                <a:solidFill>
                  <a:srgbClr val="0000FF"/>
                </a:solidFill>
                <a:highlight>
                  <a:srgbClr val="FFFF00"/>
                </a:highlight>
                <a:latin typeface="游ゴシック" panose="020B0400000000000000" pitchFamily="50" charset="-128"/>
                <a:ea typeface="游ゴシック" panose="020B0400000000000000" pitchFamily="50" charset="-128"/>
              </a:rPr>
              <a:t>Italy</a:t>
            </a:r>
          </a:p>
          <a:p>
            <a:pPr algn="l"/>
            <a:r>
              <a:rPr lang="en-US" sz="800" b="1" dirty="0">
                <a:solidFill>
                  <a:schemeClr val="tx1"/>
                </a:solidFill>
                <a:latin typeface="游ゴシック" panose="020B0400000000000000" pitchFamily="50" charset="-128"/>
                <a:ea typeface="游ゴシック" panose="020B0400000000000000" pitchFamily="50" charset="-128"/>
              </a:rPr>
              <a:t>University of Gastronomic Sciences</a:t>
            </a:r>
          </a:p>
        </p:txBody>
      </p:sp>
    </p:spTree>
    <p:extLst>
      <p:ext uri="{BB962C8B-B14F-4D97-AF65-F5344CB8AC3E}">
        <p14:creationId xmlns:p14="http://schemas.microsoft.com/office/powerpoint/2010/main" val="1927638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0279000-23DE-49BD-8ED4-430E17F79FCB}"/>
              </a:ext>
            </a:extLst>
          </p:cNvPr>
          <p:cNvSpPr>
            <a:spLocks noGrp="1"/>
          </p:cNvSpPr>
          <p:nvPr>
            <p:ph type="title"/>
          </p:nvPr>
        </p:nvSpPr>
        <p:spPr>
          <a:prstGeom prst="rect">
            <a:avLst/>
          </a:prstGeom>
        </p:spPr>
        <p:txBody>
          <a:bodyPr/>
          <a:lstStyle/>
          <a:p>
            <a:pPr rtl="0" fontAlgn="base"/>
            <a:r>
              <a:rPr kumimoji="1" lang="en-US" sz="2000" b="1" dirty="0">
                <a:solidFill>
                  <a:srgbClr val="FFFFFF"/>
                </a:solidFill>
                <a:ea typeface="游ゴシック" panose="020B0400000000000000" pitchFamily="50" charset="-128"/>
                <a:cs typeface="+mn-cs"/>
              </a:rPr>
              <a:t>Exchanges with overseas universities and institutions</a:t>
            </a:r>
          </a:p>
        </p:txBody>
      </p:sp>
      <p:pic>
        <p:nvPicPr>
          <p:cNvPr id="11" name="図 10" descr="建物, 人, 立っている, 屋外 が含まれている画像&#10;&#10;自動的に生成された説明">
            <a:extLst>
              <a:ext uri="{FF2B5EF4-FFF2-40B4-BE49-F238E27FC236}">
                <a16:creationId xmlns:a16="http://schemas.microsoft.com/office/drawing/2014/main" id="{A6FEDEA2-DA24-4294-BA45-709EC764E6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08" t="15794" r="14077"/>
          <a:stretch/>
        </p:blipFill>
        <p:spPr>
          <a:xfrm>
            <a:off x="263640" y="580898"/>
            <a:ext cx="4091070" cy="2776094"/>
          </a:xfrm>
          <a:prstGeom prst="rect">
            <a:avLst/>
          </a:prstGeom>
        </p:spPr>
      </p:pic>
      <p:pic>
        <p:nvPicPr>
          <p:cNvPr id="12" name="図 11" descr="人, 床, 室内, 壁 が含まれている画像&#10;&#10;自動的に生成された説明">
            <a:extLst>
              <a:ext uri="{FF2B5EF4-FFF2-40B4-BE49-F238E27FC236}">
                <a16:creationId xmlns:a16="http://schemas.microsoft.com/office/drawing/2014/main" id="{A541DE2A-6D8F-4969-AE21-C5D274B31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6418" y="3378220"/>
            <a:ext cx="4164142" cy="2775606"/>
          </a:xfrm>
          <a:prstGeom prst="rect">
            <a:avLst/>
          </a:prstGeom>
        </p:spPr>
      </p:pic>
      <p:pic>
        <p:nvPicPr>
          <p:cNvPr id="13" name="図 12" descr="人, 床, 室内, 座っている が含まれている画像&#10;&#10;自動的に生成された説明">
            <a:extLst>
              <a:ext uri="{FF2B5EF4-FFF2-40B4-BE49-F238E27FC236}">
                <a16:creationId xmlns:a16="http://schemas.microsoft.com/office/drawing/2014/main" id="{650C473F-47A6-4E4C-AB12-D67B40234B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82" y="583276"/>
            <a:ext cx="4163409" cy="2775606"/>
          </a:xfrm>
          <a:prstGeom prst="rect">
            <a:avLst/>
          </a:prstGeom>
        </p:spPr>
      </p:pic>
      <p:sp>
        <p:nvSpPr>
          <p:cNvPr id="14" name="テキスト ボックス 13">
            <a:extLst>
              <a:ext uri="{FF2B5EF4-FFF2-40B4-BE49-F238E27FC236}">
                <a16:creationId xmlns:a16="http://schemas.microsoft.com/office/drawing/2014/main" id="{D105E7FB-AC84-441B-960C-CDE8AEF003C9}"/>
              </a:ext>
            </a:extLst>
          </p:cNvPr>
          <p:cNvSpPr txBox="1">
            <a:spLocks noChangeArrowheads="1"/>
          </p:cNvSpPr>
          <p:nvPr/>
        </p:nvSpPr>
        <p:spPr bwMode="auto">
          <a:xfrm>
            <a:off x="1972995" y="2845053"/>
            <a:ext cx="2381715" cy="503590"/>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sz="1400"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Visit from Kasetsart University</a:t>
            </a:r>
          </a:p>
        </p:txBody>
      </p:sp>
      <p:sp>
        <p:nvSpPr>
          <p:cNvPr id="15" name="テキスト ボックス 14">
            <a:extLst>
              <a:ext uri="{FF2B5EF4-FFF2-40B4-BE49-F238E27FC236}">
                <a16:creationId xmlns:a16="http://schemas.microsoft.com/office/drawing/2014/main" id="{47AD07B4-844A-4889-8405-79BE9652755C}"/>
              </a:ext>
            </a:extLst>
          </p:cNvPr>
          <p:cNvSpPr txBox="1">
            <a:spLocks noChangeArrowheads="1"/>
          </p:cNvSpPr>
          <p:nvPr/>
        </p:nvSpPr>
        <p:spPr bwMode="auto">
          <a:xfrm>
            <a:off x="5940152" y="2842131"/>
            <a:ext cx="3023939" cy="503590"/>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sz="1400" dirty="0">
                <a:latin typeface="游ゴシック" panose="020B0400000000000000" pitchFamily="50" charset="-128"/>
                <a:ea typeface="游ゴシック" panose="020B0400000000000000" pitchFamily="50" charset="-128"/>
              </a:rPr>
              <a:t>Tour by the Director General, SDG Center for Africa</a:t>
            </a:r>
          </a:p>
        </p:txBody>
      </p:sp>
      <p:sp>
        <p:nvSpPr>
          <p:cNvPr id="16" name="テキスト ボックス 15">
            <a:extLst>
              <a:ext uri="{FF2B5EF4-FFF2-40B4-BE49-F238E27FC236}">
                <a16:creationId xmlns:a16="http://schemas.microsoft.com/office/drawing/2014/main" id="{D4AF3EE5-A70D-417C-8D4A-C159E70A3DEA}"/>
              </a:ext>
            </a:extLst>
          </p:cNvPr>
          <p:cNvSpPr txBox="1">
            <a:spLocks noChangeArrowheads="1"/>
          </p:cNvSpPr>
          <p:nvPr/>
        </p:nvSpPr>
        <p:spPr bwMode="auto">
          <a:xfrm>
            <a:off x="2613126" y="5649543"/>
            <a:ext cx="4030666" cy="503590"/>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sz="1400" dirty="0">
                <a:latin typeface="游ゴシック" panose="020B0400000000000000" pitchFamily="50" charset="-128"/>
                <a:ea typeface="游ゴシック" panose="020B0400000000000000" pitchFamily="50" charset="-128"/>
              </a:rPr>
              <a:t>Signing ceremony with China Guangzhou University College of Bioscience</a:t>
            </a:r>
          </a:p>
        </p:txBody>
      </p:sp>
    </p:spTree>
    <p:extLst>
      <p:ext uri="{BB962C8B-B14F-4D97-AF65-F5344CB8AC3E}">
        <p14:creationId xmlns:p14="http://schemas.microsoft.com/office/powerpoint/2010/main" val="3421219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FE5C4800-E3A2-11C3-2FC2-5EA0D9667A01}"/>
              </a:ext>
            </a:extLst>
          </p:cNvPr>
          <p:cNvSpPr>
            <a:spLocks noGrp="1"/>
          </p:cNvSpPr>
          <p:nvPr>
            <p:ph type="title"/>
          </p:nvPr>
        </p:nvSpPr>
        <p:spPr/>
        <p:txBody>
          <a:bodyPr/>
          <a:lstStyle/>
          <a:p>
            <a:r>
              <a:rPr lang="en-US" altLang="ja-JP" sz="2000" b="1" dirty="0">
                <a:solidFill>
                  <a:schemeClr val="bg1"/>
                </a:solidFill>
                <a:latin typeface="游ゴシック" panose="020B0400000000000000" pitchFamily="50" charset="-128"/>
                <a:ea typeface="游ゴシック" panose="020B0400000000000000" pitchFamily="50" charset="-128"/>
                <a:cs typeface="Meiryo UI" pitchFamily="50" charset="-128"/>
              </a:rPr>
              <a:t>History of School of Agriculture, Hokkaido University</a:t>
            </a:r>
            <a:endParaRPr lang="ja-JP" altLang="en-US" dirty="0"/>
          </a:p>
        </p:txBody>
      </p:sp>
      <p:sp>
        <p:nvSpPr>
          <p:cNvPr id="2" name="正方形/長方形 1"/>
          <p:cNvSpPr/>
          <p:nvPr/>
        </p:nvSpPr>
        <p:spPr>
          <a:xfrm>
            <a:off x="611560" y="1043731"/>
            <a:ext cx="8262664" cy="4524315"/>
          </a:xfrm>
          <a:prstGeom prst="rect">
            <a:avLst/>
          </a:prstGeom>
        </p:spPr>
        <p:txBody>
          <a:bodyPr wrap="square">
            <a:spAutoFit/>
          </a:bodyPr>
          <a:lstStyle/>
          <a:p>
            <a:pPr algn="l"/>
            <a:r>
              <a:rPr lang="en-US" sz="1600" b="1" dirty="0">
                <a:latin typeface="游ゴシック" panose="020B0400000000000000" pitchFamily="50" charset="-128"/>
                <a:ea typeface="游ゴシック" panose="020B0400000000000000" pitchFamily="50" charset="-128"/>
                <a:cs typeface="Meiryo UI" pitchFamily="50" charset="-128"/>
              </a:rPr>
              <a:t>1869 Hokkaido Development Commission (HDC) established</a:t>
            </a:r>
            <a:br>
              <a:rPr lang="en-US" sz="1600" b="1" dirty="0">
                <a:latin typeface="游ゴシック" panose="020B0400000000000000" pitchFamily="50" charset="-128"/>
                <a:ea typeface="游ゴシック" panose="020B0400000000000000" pitchFamily="50" charset="-128"/>
                <a:cs typeface="Meiryo UI" pitchFamily="50" charset="-128"/>
              </a:rPr>
            </a:br>
            <a:r>
              <a:rPr lang="en-US" sz="1600" b="1" dirty="0">
                <a:latin typeface="游ゴシック" panose="020B0400000000000000" pitchFamily="50" charset="-128"/>
                <a:ea typeface="游ゴシック" panose="020B0400000000000000" pitchFamily="50" charset="-128"/>
                <a:cs typeface="Meiryo UI" pitchFamily="50" charset="-128"/>
              </a:rPr>
              <a:t>1871 Horace Capron visited Japan, advised on establishment of agricultural </a:t>
            </a:r>
          </a:p>
          <a:p>
            <a:pPr indent="534988" algn="l"/>
            <a:r>
              <a:rPr lang="en-US" sz="1600" b="1" dirty="0">
                <a:latin typeface="游ゴシック" panose="020B0400000000000000" pitchFamily="50" charset="-128"/>
                <a:ea typeface="游ゴシック" panose="020B0400000000000000" pitchFamily="50" charset="-128"/>
                <a:cs typeface="Meiryo UI" pitchFamily="50" charset="-128"/>
              </a:rPr>
              <a:t>school in Hokkaido</a:t>
            </a:r>
            <a:br>
              <a:rPr lang="en-US" sz="1600" b="1" dirty="0">
                <a:latin typeface="游ゴシック" panose="020B0400000000000000" pitchFamily="50" charset="-128"/>
                <a:ea typeface="游ゴシック" panose="020B0400000000000000" pitchFamily="50" charset="-128"/>
                <a:cs typeface="Meiryo UI" pitchFamily="50" charset="-128"/>
              </a:rPr>
            </a:br>
            <a:r>
              <a:rPr lang="en-US" sz="1600" b="1" dirty="0">
                <a:latin typeface="游ゴシック" panose="020B0400000000000000" pitchFamily="50" charset="-128"/>
                <a:ea typeface="游ゴシック" panose="020B0400000000000000" pitchFamily="50" charset="-128"/>
                <a:cs typeface="Meiryo UI" pitchFamily="50" charset="-128"/>
              </a:rPr>
              <a:t>1872 Temporary HDC school opens in Tokyo</a:t>
            </a:r>
            <a:br>
              <a:rPr lang="en-US" sz="1600" b="1" dirty="0">
                <a:latin typeface="游ゴシック" panose="020B0400000000000000" pitchFamily="50" charset="-128"/>
                <a:ea typeface="游ゴシック" panose="020B0400000000000000" pitchFamily="50" charset="-128"/>
                <a:cs typeface="Meiryo UI" pitchFamily="50" charset="-128"/>
              </a:rPr>
            </a:br>
            <a:r>
              <a:rPr lang="en-US" sz="1600" b="1" dirty="0">
                <a:latin typeface="游ゴシック" panose="020B0400000000000000" pitchFamily="50" charset="-128"/>
                <a:ea typeface="游ゴシック" panose="020B0400000000000000" pitchFamily="50" charset="-128"/>
                <a:cs typeface="Meiryo UI" pitchFamily="50" charset="-128"/>
              </a:rPr>
              <a:t>1875 Establishment of Sapporo School by HDC</a:t>
            </a:r>
            <a:br>
              <a:rPr lang="en-US" sz="1600" b="1" dirty="0">
                <a:latin typeface="游ゴシック" panose="020B0400000000000000" pitchFamily="50" charset="-128"/>
                <a:ea typeface="游ゴシック" panose="020B0400000000000000" pitchFamily="50" charset="-128"/>
                <a:cs typeface="Meiryo UI" pitchFamily="50" charset="-128"/>
              </a:rPr>
            </a:br>
            <a:r>
              <a:rPr lang="en-US" sz="1600" b="1" dirty="0">
                <a:latin typeface="游ゴシック" panose="020B0400000000000000" pitchFamily="50" charset="-128"/>
                <a:ea typeface="游ゴシック" panose="020B0400000000000000" pitchFamily="50" charset="-128"/>
                <a:cs typeface="Meiryo UI" pitchFamily="50" charset="-128"/>
              </a:rPr>
              <a:t>1876 Sapporo Agricultural College opened [</a:t>
            </a:r>
            <a:r>
              <a:rPr lang="en-US" sz="1600" b="1" dirty="0">
                <a:solidFill>
                  <a:srgbClr val="0000FF"/>
                </a:solidFill>
                <a:latin typeface="游ゴシック" panose="020B0400000000000000" pitchFamily="50" charset="-128"/>
                <a:ea typeface="游ゴシック" panose="020B0400000000000000" pitchFamily="50" charset="-128"/>
                <a:cs typeface="Meiryo UI" pitchFamily="50" charset="-128"/>
              </a:rPr>
              <a:t>First institution in Japan to confer     </a:t>
            </a:r>
          </a:p>
          <a:p>
            <a:pPr algn="l"/>
            <a:r>
              <a:rPr lang="en-US" sz="1600" b="1" dirty="0">
                <a:solidFill>
                  <a:srgbClr val="0000FF"/>
                </a:solidFill>
                <a:latin typeface="游ゴシック" panose="020B0400000000000000" pitchFamily="50" charset="-128"/>
                <a:ea typeface="游ゴシック" panose="020B0400000000000000" pitchFamily="50" charset="-128"/>
                <a:cs typeface="Meiryo UI" pitchFamily="50" charset="-128"/>
              </a:rPr>
              <a:t>         bachelors' degrees</a:t>
            </a:r>
            <a:r>
              <a:rPr lang="en-US" sz="1600" b="1" dirty="0">
                <a:latin typeface="游ゴシック" panose="020B0400000000000000" pitchFamily="50" charset="-128"/>
                <a:ea typeface="游ゴシック" panose="020B0400000000000000" pitchFamily="50" charset="-128"/>
                <a:cs typeface="Meiryo UI" pitchFamily="50" charset="-128"/>
              </a:rPr>
              <a:t>]</a:t>
            </a:r>
          </a:p>
          <a:p>
            <a:pPr algn="l"/>
            <a:r>
              <a:rPr lang="en-US" sz="1600" b="1" dirty="0">
                <a:latin typeface="游ゴシック" panose="020B0400000000000000" pitchFamily="50" charset="-128"/>
                <a:ea typeface="游ゴシック" panose="020B0400000000000000" pitchFamily="50" charset="-128"/>
                <a:cs typeface="Meiryo UI" pitchFamily="50" charset="-128"/>
              </a:rPr>
              <a:t>1907 Integration into Tohoku Imperial University Agricultural College</a:t>
            </a:r>
            <a:br>
              <a:rPr lang="en-US" sz="1600" b="1" dirty="0">
                <a:latin typeface="游ゴシック" panose="020B0400000000000000" pitchFamily="50" charset="-128"/>
                <a:ea typeface="游ゴシック" panose="020B0400000000000000" pitchFamily="50" charset="-128"/>
                <a:cs typeface="Meiryo UI" pitchFamily="50" charset="-128"/>
              </a:rPr>
            </a:br>
            <a:r>
              <a:rPr lang="en-US" sz="1600" b="1" dirty="0">
                <a:latin typeface="游ゴシック" panose="020B0400000000000000" pitchFamily="50" charset="-128"/>
                <a:ea typeface="游ゴシック" panose="020B0400000000000000" pitchFamily="50" charset="-128"/>
                <a:cs typeface="Meiryo UI" pitchFamily="50" charset="-128"/>
              </a:rPr>
              <a:t>1918 Separation of Hokkaido Imperial University Agricultural College</a:t>
            </a:r>
            <a:br>
              <a:rPr lang="en-US" sz="1600" b="1" dirty="0">
                <a:latin typeface="游ゴシック" panose="020B0400000000000000" pitchFamily="50" charset="-128"/>
                <a:ea typeface="游ゴシック" panose="020B0400000000000000" pitchFamily="50" charset="-128"/>
                <a:cs typeface="Meiryo UI" pitchFamily="50" charset="-128"/>
              </a:rPr>
            </a:br>
            <a:r>
              <a:rPr lang="en-US" sz="1600" b="1" dirty="0">
                <a:latin typeface="游ゴシック" panose="020B0400000000000000" pitchFamily="50" charset="-128"/>
                <a:ea typeface="游ゴシック" panose="020B0400000000000000" pitchFamily="50" charset="-128"/>
                <a:cs typeface="Meiryo UI" pitchFamily="50" charset="-128"/>
              </a:rPr>
              <a:t>1919 Hokkaido Imperial University Faculty of Agriculture </a:t>
            </a:r>
          </a:p>
          <a:p>
            <a:pPr algn="l"/>
            <a:r>
              <a:rPr lang="en-US" sz="1600" b="1" dirty="0">
                <a:latin typeface="游ゴシック" panose="020B0400000000000000" pitchFamily="50" charset="-128"/>
                <a:ea typeface="游ゴシック" panose="020B0400000000000000" pitchFamily="50" charset="-128"/>
                <a:cs typeface="Meiryo UI" pitchFamily="50" charset="-128"/>
              </a:rPr>
              <a:t>         Medical/Engineering/Science opened</a:t>
            </a:r>
            <a:br>
              <a:rPr lang="en-US" sz="1600" b="1" dirty="0">
                <a:solidFill>
                  <a:srgbClr val="FF0000"/>
                </a:solidFill>
                <a:latin typeface="游ゴシック" panose="020B0400000000000000" pitchFamily="50" charset="-128"/>
                <a:ea typeface="游ゴシック" panose="020B0400000000000000" pitchFamily="50" charset="-128"/>
                <a:cs typeface="Meiryo UI" pitchFamily="50" charset="-128"/>
              </a:rPr>
            </a:br>
            <a:r>
              <a:rPr lang="en-US" sz="1600" b="1" dirty="0">
                <a:latin typeface="游ゴシック" panose="020B0400000000000000" pitchFamily="50" charset="-128"/>
                <a:ea typeface="游ゴシック" panose="020B0400000000000000" pitchFamily="50" charset="-128"/>
                <a:cs typeface="Meiryo UI" pitchFamily="50" charset="-128"/>
              </a:rPr>
              <a:t>1947 Hokkaido University School of Agriculture</a:t>
            </a:r>
            <a:br>
              <a:rPr lang="en-US" sz="1600" b="1" dirty="0">
                <a:latin typeface="游ゴシック" panose="020B0400000000000000" pitchFamily="50" charset="-128"/>
                <a:ea typeface="游ゴシック" panose="020B0400000000000000" pitchFamily="50" charset="-128"/>
                <a:cs typeface="Meiryo UI" pitchFamily="50" charset="-128"/>
              </a:rPr>
            </a:br>
            <a:r>
              <a:rPr lang="en-US" sz="1600" b="1" dirty="0">
                <a:latin typeface="游ゴシック" panose="020B0400000000000000" pitchFamily="50" charset="-128"/>
                <a:ea typeface="游ゴシック" panose="020B0400000000000000" pitchFamily="50" charset="-128"/>
                <a:cs typeface="Meiryo UI" pitchFamily="50" charset="-128"/>
              </a:rPr>
              <a:t>         Faculties of Fisheries and Veterinary Medicine separated in 1949 and 1952</a:t>
            </a:r>
            <a:br>
              <a:rPr lang="en-US" sz="1600" b="1" dirty="0">
                <a:latin typeface="游ゴシック" panose="020B0400000000000000" pitchFamily="50" charset="-128"/>
                <a:ea typeface="游ゴシック" panose="020B0400000000000000" pitchFamily="50" charset="-128"/>
                <a:cs typeface="Meiryo UI" pitchFamily="50" charset="-128"/>
              </a:rPr>
            </a:br>
            <a:r>
              <a:rPr lang="en-US" sz="1600" b="1" dirty="0">
                <a:latin typeface="游ゴシック" panose="020B0400000000000000" pitchFamily="50" charset="-128"/>
                <a:ea typeface="游ゴシック" panose="020B0400000000000000" pitchFamily="50" charset="-128"/>
                <a:cs typeface="Meiryo UI" pitchFamily="50" charset="-128"/>
              </a:rPr>
              <a:t>1953 Graduate School of Agriculture established</a:t>
            </a:r>
            <a:br>
              <a:rPr lang="en-US" sz="1600" b="1" dirty="0">
                <a:latin typeface="游ゴシック" panose="020B0400000000000000" pitchFamily="50" charset="-128"/>
                <a:ea typeface="游ゴシック" panose="020B0400000000000000" pitchFamily="50" charset="-128"/>
                <a:cs typeface="Meiryo UI" pitchFamily="50" charset="-128"/>
              </a:rPr>
            </a:br>
            <a:r>
              <a:rPr lang="en-US" sz="1600" b="1" dirty="0">
                <a:latin typeface="游ゴシック" panose="020B0400000000000000" pitchFamily="50" charset="-128"/>
                <a:ea typeface="游ゴシック" panose="020B0400000000000000" pitchFamily="50" charset="-128"/>
                <a:cs typeface="Meiryo UI" pitchFamily="50" charset="-128"/>
              </a:rPr>
              <a:t>1992 School reorganized into 7 departments</a:t>
            </a:r>
            <a:br>
              <a:rPr lang="en-US" sz="1600" b="1" dirty="0">
                <a:latin typeface="游ゴシック" panose="020B0400000000000000" pitchFamily="50" charset="-128"/>
                <a:ea typeface="游ゴシック" panose="020B0400000000000000" pitchFamily="50" charset="-128"/>
                <a:cs typeface="Meiryo UI" pitchFamily="50" charset="-128"/>
              </a:rPr>
            </a:br>
            <a:r>
              <a:rPr lang="en-US" sz="1600" b="1" dirty="0">
                <a:latin typeface="游ゴシック" panose="020B0400000000000000" pitchFamily="50" charset="-128"/>
                <a:ea typeface="游ゴシック" panose="020B0400000000000000" pitchFamily="50" charset="-128"/>
                <a:cs typeface="Meiryo UI" pitchFamily="50" charset="-128"/>
              </a:rPr>
              <a:t>2006 Graduate school reorganized into Graduate School and Research Faculty of    </a:t>
            </a:r>
          </a:p>
          <a:p>
            <a:pPr algn="l"/>
            <a:r>
              <a:rPr lang="en-US" sz="1600" b="1" dirty="0">
                <a:latin typeface="游ゴシック" panose="020B0400000000000000" pitchFamily="50" charset="-128"/>
                <a:ea typeface="游ゴシック" panose="020B0400000000000000" pitchFamily="50" charset="-128"/>
                <a:cs typeface="Meiryo UI" pitchFamily="50" charset="-128"/>
              </a:rPr>
              <a:t>         Agriculture</a:t>
            </a:r>
          </a:p>
          <a:p>
            <a:pPr algn="l"/>
            <a:r>
              <a:rPr lang="en-US" sz="1600" b="1" dirty="0">
                <a:latin typeface="游ゴシック" panose="020B0400000000000000" pitchFamily="50" charset="-128"/>
                <a:ea typeface="游ゴシック" panose="020B0400000000000000" pitchFamily="50" charset="-128"/>
              </a:rPr>
              <a:t>2019 Graduate school reorganized into 3 courses</a:t>
            </a:r>
          </a:p>
        </p:txBody>
      </p:sp>
    </p:spTree>
    <p:extLst>
      <p:ext uri="{BB962C8B-B14F-4D97-AF65-F5344CB8AC3E}">
        <p14:creationId xmlns:p14="http://schemas.microsoft.com/office/powerpoint/2010/main" val="27649792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44725AA3-AB15-D586-D189-788083E76F79}"/>
              </a:ext>
            </a:extLst>
          </p:cNvPr>
          <p:cNvSpPr>
            <a:spLocks noGrp="1"/>
          </p:cNvSpPr>
          <p:nvPr>
            <p:ph type="body" sz="quarter" idx="10"/>
          </p:nvPr>
        </p:nvSpPr>
        <p:spPr/>
        <p:txBody>
          <a:bodyPr/>
          <a:lstStyle/>
          <a:p>
            <a:r>
              <a:rPr lang="en-US" altLang="ja-JP" dirty="0"/>
              <a:t>5. Facilities and Environment</a:t>
            </a:r>
            <a:endParaRPr lang="ja-JP" altLang="en-US" dirty="0"/>
          </a:p>
        </p:txBody>
      </p:sp>
    </p:spTree>
    <p:extLst>
      <p:ext uri="{BB962C8B-B14F-4D97-AF65-F5344CB8AC3E}">
        <p14:creationId xmlns:p14="http://schemas.microsoft.com/office/powerpoint/2010/main" val="37290049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1" descr="http://pr.general.hokudai.ac.jp/photos/cache/contents/13-agriculture/inside/2007.11.14%20agri%20inside%201_FULL.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1298" y="613595"/>
            <a:ext cx="4090702" cy="27720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 descr="G:\正１\15-画像１\001デジカメから\12年\2012_09_27\IMG_5718.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95477" y="629213"/>
            <a:ext cx="3767225" cy="27720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4" descr="G:\正１\15-画像１\001デジカメから\12年\2012_09_27\IMG_5729.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1298" y="3385595"/>
            <a:ext cx="4090702" cy="27720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5" descr="G:\正１\15-画像１\001デジカメから\12年\2012_09_27\IMG_5739.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95477" y="3385595"/>
            <a:ext cx="3767225" cy="27720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AutoShape 6"/>
          <p:cNvSpPr>
            <a:spLocks noChangeArrowheads="1"/>
          </p:cNvSpPr>
          <p:nvPr/>
        </p:nvSpPr>
        <p:spPr bwMode="auto">
          <a:xfrm>
            <a:off x="7410957" y="5646023"/>
            <a:ext cx="1211263" cy="510778"/>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en-US" sz="1200" b="1" dirty="0">
                <a:solidFill>
                  <a:srgbClr val="000000"/>
                </a:solidFill>
                <a:latin typeface="游ゴシック" panose="020B0400000000000000" pitchFamily="50" charset="-128"/>
                <a:ea typeface="游ゴシック" panose="020B0400000000000000" pitchFamily="50" charset="-128"/>
              </a:rPr>
              <a:t>Ordinary classroom</a:t>
            </a:r>
          </a:p>
        </p:txBody>
      </p:sp>
      <p:sp>
        <p:nvSpPr>
          <p:cNvPr id="25609" name="AutoShape 6"/>
          <p:cNvSpPr>
            <a:spLocks noChangeArrowheads="1"/>
          </p:cNvSpPr>
          <p:nvPr/>
        </p:nvSpPr>
        <p:spPr bwMode="auto">
          <a:xfrm>
            <a:off x="7491920" y="2890435"/>
            <a:ext cx="1130300" cy="510778"/>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en-US" sz="1200" b="1" dirty="0">
                <a:solidFill>
                  <a:srgbClr val="000000"/>
                </a:solidFill>
                <a:latin typeface="游ゴシック" panose="020B0400000000000000" pitchFamily="50" charset="-128"/>
                <a:ea typeface="游ゴシック" panose="020B0400000000000000" pitchFamily="50" charset="-128"/>
              </a:rPr>
              <a:t>Large lecture hall</a:t>
            </a:r>
          </a:p>
        </p:txBody>
      </p:sp>
      <p:sp>
        <p:nvSpPr>
          <p:cNvPr id="25610" name="AutoShape 6"/>
          <p:cNvSpPr>
            <a:spLocks noChangeArrowheads="1"/>
          </p:cNvSpPr>
          <p:nvPr/>
        </p:nvSpPr>
        <p:spPr bwMode="auto">
          <a:xfrm>
            <a:off x="3442074" y="5646817"/>
            <a:ext cx="1130300" cy="510778"/>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en-US" sz="1200" b="1" dirty="0">
                <a:solidFill>
                  <a:srgbClr val="000000"/>
                </a:solidFill>
                <a:latin typeface="游ゴシック" panose="020B0400000000000000" pitchFamily="50" charset="-128"/>
                <a:ea typeface="游ゴシック" panose="020B0400000000000000" pitchFamily="50" charset="-128"/>
              </a:rPr>
              <a:t>Medium lecture hall</a:t>
            </a:r>
          </a:p>
        </p:txBody>
      </p:sp>
      <p:sp>
        <p:nvSpPr>
          <p:cNvPr id="25611" name="AutoShape 6"/>
          <p:cNvSpPr>
            <a:spLocks noChangeArrowheads="1"/>
          </p:cNvSpPr>
          <p:nvPr/>
        </p:nvSpPr>
        <p:spPr bwMode="auto">
          <a:xfrm>
            <a:off x="3265487" y="2670506"/>
            <a:ext cx="1306513" cy="71508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en-US" sz="1200" b="1" dirty="0">
                <a:solidFill>
                  <a:srgbClr val="000000"/>
                </a:solidFill>
                <a:latin typeface="游ゴシック" panose="020B0400000000000000" pitchFamily="50" charset="-128"/>
                <a:ea typeface="游ゴシック" panose="020B0400000000000000" pitchFamily="50" charset="-128"/>
              </a:rPr>
              <a:t>School of Agriculture Entrance Hall</a:t>
            </a:r>
          </a:p>
        </p:txBody>
      </p:sp>
      <p:sp>
        <p:nvSpPr>
          <p:cNvPr id="3" name="タイトル 2">
            <a:extLst>
              <a:ext uri="{FF2B5EF4-FFF2-40B4-BE49-F238E27FC236}">
                <a16:creationId xmlns:a16="http://schemas.microsoft.com/office/drawing/2014/main" id="{067368F2-D032-404C-B1AC-DCF13ABF6E18}"/>
              </a:ext>
            </a:extLst>
          </p:cNvPr>
          <p:cNvSpPr>
            <a:spLocks noGrp="1"/>
          </p:cNvSpPr>
          <p:nvPr>
            <p:ph type="title"/>
          </p:nvPr>
        </p:nvSpPr>
        <p:spPr>
          <a:prstGeom prst="rect">
            <a:avLst/>
          </a:prstGeom>
        </p:spPr>
        <p:txBody>
          <a:bodyPr/>
          <a:lstStyle/>
          <a:p>
            <a:pPr rtl="0" eaLnBrk="1" fontAlgn="base" hangingPunct="1"/>
            <a:r>
              <a:rPr kumimoji="1" lang="en-US" b="1" dirty="0">
                <a:solidFill>
                  <a:srgbClr val="FFFFFF"/>
                </a:solidFill>
                <a:ea typeface="游ゴシック" panose="020B0400000000000000" pitchFamily="50" charset="-128"/>
                <a:cs typeface="+mn-cs"/>
              </a:rPr>
              <a:t>Inside the School of Agriculture</a:t>
            </a:r>
          </a:p>
        </p:txBody>
      </p:sp>
    </p:spTree>
    <p:extLst>
      <p:ext uri="{BB962C8B-B14F-4D97-AF65-F5344CB8AC3E}">
        <p14:creationId xmlns:p14="http://schemas.microsoft.com/office/powerpoint/2010/main" val="25262287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27E903E-846F-45A0-B0A6-7C9B1E7ED534}"/>
              </a:ext>
            </a:extLst>
          </p:cNvPr>
          <p:cNvSpPr>
            <a:spLocks noGrp="1"/>
          </p:cNvSpPr>
          <p:nvPr>
            <p:ph type="title"/>
          </p:nvPr>
        </p:nvSpPr>
        <p:spPr>
          <a:prstGeom prst="rect">
            <a:avLst/>
          </a:prstGeom>
        </p:spPr>
        <p:txBody>
          <a:bodyPr/>
          <a:lstStyle/>
          <a:p>
            <a:pPr rtl="0" eaLnBrk="1" fontAlgn="base" hangingPunct="1"/>
            <a:r>
              <a:rPr kumimoji="1" lang="en-US" b="1" dirty="0">
                <a:solidFill>
                  <a:srgbClr val="FFFFFF"/>
                </a:solidFill>
                <a:ea typeface="游ゴシック" panose="020B0400000000000000" pitchFamily="50" charset="-128"/>
                <a:cs typeface="+mn-cs"/>
              </a:rPr>
              <a:t>Inside the School of Agriculture</a:t>
            </a:r>
          </a:p>
        </p:txBody>
      </p:sp>
      <p:pic>
        <p:nvPicPr>
          <p:cNvPr id="8" name="図 7" descr="建物, 空, 屋外, 地面 が含まれている画像&#10;&#10;非常に高い精度で生成された説明">
            <a:extLst>
              <a:ext uri="{FF2B5EF4-FFF2-40B4-BE49-F238E27FC236}">
                <a16:creationId xmlns:a16="http://schemas.microsoft.com/office/drawing/2014/main" id="{E3B26B7D-3BBA-401A-A5B1-89577125F4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1558" y="611028"/>
            <a:ext cx="4158000" cy="2772000"/>
          </a:xfrm>
          <a:prstGeom prst="rect">
            <a:avLst/>
          </a:prstGeom>
          <a:effectLst>
            <a:softEdge rad="38100"/>
          </a:effectLst>
        </p:spPr>
      </p:pic>
      <p:pic>
        <p:nvPicPr>
          <p:cNvPr id="12" name="図 11" descr="本, 棚, 図書館, 部屋 が含まれている画像&#10;&#10;非常に高い精度で生成された説明">
            <a:extLst>
              <a:ext uri="{FF2B5EF4-FFF2-40B4-BE49-F238E27FC236}">
                <a16:creationId xmlns:a16="http://schemas.microsoft.com/office/drawing/2014/main" id="{F5F4C9D4-77A0-4A7D-A3ED-07E040BD44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220" y="3381033"/>
            <a:ext cx="4158000" cy="2772000"/>
          </a:xfrm>
          <a:prstGeom prst="rect">
            <a:avLst/>
          </a:prstGeom>
          <a:effectLst>
            <a:softEdge rad="38100"/>
          </a:effectLst>
        </p:spPr>
      </p:pic>
      <p:grpSp>
        <p:nvGrpSpPr>
          <p:cNvPr id="19" name="グループ化 18">
            <a:extLst>
              <a:ext uri="{FF2B5EF4-FFF2-40B4-BE49-F238E27FC236}">
                <a16:creationId xmlns:a16="http://schemas.microsoft.com/office/drawing/2014/main" id="{40BF19B9-BB82-4DF9-B8F6-8339B0CC806D}"/>
              </a:ext>
            </a:extLst>
          </p:cNvPr>
          <p:cNvGrpSpPr/>
          <p:nvPr/>
        </p:nvGrpSpPr>
        <p:grpSpPr>
          <a:xfrm>
            <a:off x="4644008" y="3381033"/>
            <a:ext cx="4361021" cy="2772000"/>
            <a:chOff x="4582953" y="3429000"/>
            <a:chExt cx="4361021" cy="2590799"/>
          </a:xfrm>
        </p:grpSpPr>
        <p:pic>
          <p:nvPicPr>
            <p:cNvPr id="18" name="図 17" descr="床, 室内, 天井 が含まれている画像&#10;&#10;非常に高い精度で生成された説明">
              <a:extLst>
                <a:ext uri="{FF2B5EF4-FFF2-40B4-BE49-F238E27FC236}">
                  <a16:creationId xmlns:a16="http://schemas.microsoft.com/office/drawing/2014/main" id="{E34259C0-3EB7-44B9-BD05-53A0716AEB4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82953" y="3429000"/>
              <a:ext cx="2914650" cy="1943100"/>
            </a:xfrm>
            <a:prstGeom prst="rect">
              <a:avLst/>
            </a:prstGeom>
            <a:effectLst>
              <a:softEdge rad="38100"/>
            </a:effectLst>
          </p:spPr>
        </p:pic>
        <p:pic>
          <p:nvPicPr>
            <p:cNvPr id="10" name="図 9" descr="室内, 光景, 棚, 天井 が含まれている画像&#10;&#10;非常に高い精度で生成された説明">
              <a:extLst>
                <a:ext uri="{FF2B5EF4-FFF2-40B4-BE49-F238E27FC236}">
                  <a16:creationId xmlns:a16="http://schemas.microsoft.com/office/drawing/2014/main" id="{87624CC3-5EAD-487F-9E2C-9977EDC2433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8223" y="4449298"/>
              <a:ext cx="2355751" cy="1570501"/>
            </a:xfrm>
            <a:prstGeom prst="rect">
              <a:avLst/>
            </a:prstGeom>
            <a:effectLst>
              <a:softEdge rad="38100"/>
            </a:effectLst>
          </p:spPr>
        </p:pic>
      </p:grpSp>
      <p:sp>
        <p:nvSpPr>
          <p:cNvPr id="5" name="AutoShape 6">
            <a:extLst>
              <a:ext uri="{FF2B5EF4-FFF2-40B4-BE49-F238E27FC236}">
                <a16:creationId xmlns:a16="http://schemas.microsoft.com/office/drawing/2014/main" id="{1D33F5E4-1736-4E81-9EF6-00597C8D1150}"/>
              </a:ext>
            </a:extLst>
          </p:cNvPr>
          <p:cNvSpPr>
            <a:spLocks noChangeArrowheads="1"/>
          </p:cNvSpPr>
          <p:nvPr/>
        </p:nvSpPr>
        <p:spPr bwMode="auto">
          <a:xfrm>
            <a:off x="3441700" y="5741904"/>
            <a:ext cx="1130300" cy="341312"/>
          </a:xfrm>
          <a:prstGeom prst="roundRect">
            <a:avLst>
              <a:gd name="adj" fmla="val 16667"/>
            </a:avLst>
          </a:prstGeom>
          <a:solidFill>
            <a:srgbClr val="EEECE1"/>
          </a:solidFill>
          <a:ln>
            <a:noFill/>
          </a:ln>
        </p:spPr>
        <p:txBody>
          <a:bodyPr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en-US" sz="1400" b="1" dirty="0">
                <a:solidFill>
                  <a:srgbClr val="000000"/>
                </a:solidFill>
                <a:latin typeface="游ゴシック" panose="020B0400000000000000" pitchFamily="50" charset="-128"/>
                <a:ea typeface="游ゴシック" panose="020B0400000000000000" pitchFamily="50" charset="-128"/>
              </a:rPr>
              <a:t>Library</a:t>
            </a:r>
          </a:p>
        </p:txBody>
      </p:sp>
      <p:sp>
        <p:nvSpPr>
          <p:cNvPr id="21" name="AutoShape 6">
            <a:extLst>
              <a:ext uri="{FF2B5EF4-FFF2-40B4-BE49-F238E27FC236}">
                <a16:creationId xmlns:a16="http://schemas.microsoft.com/office/drawing/2014/main" id="{AEF4A06C-2F9D-4026-8BFD-CB5D17B17A8D}"/>
              </a:ext>
            </a:extLst>
          </p:cNvPr>
          <p:cNvSpPr>
            <a:spLocks noChangeArrowheads="1"/>
          </p:cNvSpPr>
          <p:nvPr/>
        </p:nvSpPr>
        <p:spPr bwMode="auto">
          <a:xfrm>
            <a:off x="4847029" y="5792135"/>
            <a:ext cx="4158000"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en-US" sz="1400" b="1" dirty="0">
                <a:solidFill>
                  <a:srgbClr val="000000"/>
                </a:solidFill>
                <a:latin typeface="游ゴシック" panose="020B0400000000000000" pitchFamily="50" charset="-128"/>
                <a:ea typeface="游ゴシック" panose="020B0400000000000000" pitchFamily="50" charset="-128"/>
              </a:rPr>
              <a:t>Hokudai Co-op School of Agriculture Branch</a:t>
            </a:r>
          </a:p>
        </p:txBody>
      </p:sp>
      <p:pic>
        <p:nvPicPr>
          <p:cNvPr id="7" name="図 6" descr="床, 室内, 壁, 部屋 が含まれている画像&#10;&#10;非常に高い精度で生成された説明">
            <a:extLst>
              <a:ext uri="{FF2B5EF4-FFF2-40B4-BE49-F238E27FC236}">
                <a16:creationId xmlns:a16="http://schemas.microsoft.com/office/drawing/2014/main" id="{7CEECC5D-8684-43DE-836F-2DC043F7796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44008" y="611028"/>
            <a:ext cx="4158000" cy="2772000"/>
          </a:xfrm>
          <a:prstGeom prst="rect">
            <a:avLst/>
          </a:prstGeom>
          <a:effectLst>
            <a:softEdge rad="38100"/>
          </a:effectLst>
        </p:spPr>
      </p:pic>
      <p:sp>
        <p:nvSpPr>
          <p:cNvPr id="16" name="AutoShape 6">
            <a:extLst>
              <a:ext uri="{FF2B5EF4-FFF2-40B4-BE49-F238E27FC236}">
                <a16:creationId xmlns:a16="http://schemas.microsoft.com/office/drawing/2014/main" id="{815A639A-9AE5-4088-9E33-C65BD7922542}"/>
              </a:ext>
            </a:extLst>
          </p:cNvPr>
          <p:cNvSpPr>
            <a:spLocks noChangeArrowheads="1"/>
          </p:cNvSpPr>
          <p:nvPr/>
        </p:nvSpPr>
        <p:spPr bwMode="auto">
          <a:xfrm>
            <a:off x="7874729" y="3040514"/>
            <a:ext cx="1130300"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en-US" sz="1400" b="1" dirty="0">
                <a:solidFill>
                  <a:srgbClr val="000000"/>
                </a:solidFill>
                <a:latin typeface="游ゴシック" panose="020B0400000000000000" pitchFamily="50" charset="-128"/>
                <a:ea typeface="游ゴシック" panose="020B0400000000000000" pitchFamily="50" charset="-128"/>
              </a:rPr>
              <a:t>IT room</a:t>
            </a:r>
          </a:p>
        </p:txBody>
      </p:sp>
      <p:sp>
        <p:nvSpPr>
          <p:cNvPr id="14" name="AutoShape 6">
            <a:extLst>
              <a:ext uri="{FF2B5EF4-FFF2-40B4-BE49-F238E27FC236}">
                <a16:creationId xmlns:a16="http://schemas.microsoft.com/office/drawing/2014/main" id="{B1344393-371B-4F2D-97B2-F1C8CCB94601}"/>
              </a:ext>
            </a:extLst>
          </p:cNvPr>
          <p:cNvSpPr>
            <a:spLocks noChangeArrowheads="1"/>
          </p:cNvSpPr>
          <p:nvPr/>
        </p:nvSpPr>
        <p:spPr bwMode="auto">
          <a:xfrm>
            <a:off x="3275856" y="3019474"/>
            <a:ext cx="1296144" cy="341312"/>
          </a:xfrm>
          <a:prstGeom prst="roundRect">
            <a:avLst>
              <a:gd name="adj" fmla="val 16667"/>
            </a:avLst>
          </a:prstGeom>
          <a:solidFill>
            <a:srgbClr val="EEECE1"/>
          </a:solidFill>
          <a:ln>
            <a:noFill/>
          </a:ln>
        </p:spPr>
        <p:txBody>
          <a:bodyPr wrap="square"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en-US" sz="1400" b="1" dirty="0">
                <a:solidFill>
                  <a:srgbClr val="000000"/>
                </a:solidFill>
                <a:latin typeface="游ゴシック" panose="020B0400000000000000" pitchFamily="50" charset="-128"/>
                <a:ea typeface="游ゴシック" panose="020B0400000000000000" pitchFamily="50" charset="-128"/>
              </a:rPr>
              <a:t>Greenhouse</a:t>
            </a:r>
          </a:p>
        </p:txBody>
      </p:sp>
    </p:spTree>
    <p:extLst>
      <p:ext uri="{BB962C8B-B14F-4D97-AF65-F5344CB8AC3E}">
        <p14:creationId xmlns:p14="http://schemas.microsoft.com/office/powerpoint/2010/main" val="5807671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z="2000" b="1" dirty="0">
                <a:solidFill>
                  <a:srgbClr val="F8F8F8"/>
                </a:solidFill>
              </a:rPr>
              <a:t>Abundant equipment and </a:t>
            </a:r>
            <a:r>
              <a:rPr lang="en-US" sz="2000" b="1" dirty="0">
                <a:solidFill>
                  <a:srgbClr val="F8F8F8"/>
                </a:solidFill>
                <a:ea typeface="游ゴシック" panose="020B0400000000000000" pitchFamily="50" charset="-128"/>
              </a:rPr>
              <a:t>educational</a:t>
            </a:r>
            <a:r>
              <a:rPr lang="en-US" sz="2000" b="1" dirty="0">
                <a:solidFill>
                  <a:srgbClr val="F8F8F8"/>
                </a:solidFill>
              </a:rPr>
              <a:t> facilities</a:t>
            </a:r>
          </a:p>
        </p:txBody>
      </p:sp>
      <p:sp>
        <p:nvSpPr>
          <p:cNvPr id="17420" name="テキスト ボックス 8"/>
          <p:cNvSpPr txBox="1">
            <a:spLocks noChangeArrowheads="1"/>
          </p:cNvSpPr>
          <p:nvPr/>
        </p:nvSpPr>
        <p:spPr bwMode="auto">
          <a:xfrm>
            <a:off x="659141" y="1962275"/>
            <a:ext cx="3364940" cy="33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600" dirty="0">
              <a:latin typeface="游ゴシック" panose="020B0400000000000000" pitchFamily="50" charset="-128"/>
              <a:ea typeface="游ゴシック" panose="020B0400000000000000" pitchFamily="50" charset="-128"/>
            </a:endParaRPr>
          </a:p>
        </p:txBody>
      </p:sp>
      <p:sp>
        <p:nvSpPr>
          <p:cNvPr id="17418" name="テキスト ボックス 10"/>
          <p:cNvSpPr txBox="1">
            <a:spLocks noChangeArrowheads="1"/>
          </p:cNvSpPr>
          <p:nvPr/>
        </p:nvSpPr>
        <p:spPr bwMode="auto">
          <a:xfrm>
            <a:off x="1434708" y="6168524"/>
            <a:ext cx="2419428" cy="33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600" dirty="0">
              <a:latin typeface="游ゴシック" panose="020B0400000000000000" pitchFamily="50" charset="-128"/>
              <a:ea typeface="游ゴシック" panose="020B0400000000000000" pitchFamily="50" charset="-128"/>
            </a:endParaRPr>
          </a:p>
        </p:txBody>
      </p:sp>
      <p:pic>
        <p:nvPicPr>
          <p:cNvPr id="18" name="Picture 3" descr="G:\正１\01-通常\02-北大\15-委員・主任\02-学科長\12年・近藤\12-10-27 北大説明会\各学科の紹介ファイル\ms.jpg">
            <a:extLst>
              <a:ext uri="{FF2B5EF4-FFF2-40B4-BE49-F238E27FC236}">
                <a16:creationId xmlns:a16="http://schemas.microsoft.com/office/drawing/2014/main" id="{14DD1219-5256-4E48-8476-D63AE48803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6357" y="3519021"/>
            <a:ext cx="3640768" cy="2685434"/>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6">
            <a:extLst>
              <a:ext uri="{FF2B5EF4-FFF2-40B4-BE49-F238E27FC236}">
                <a16:creationId xmlns:a16="http://schemas.microsoft.com/office/drawing/2014/main" id="{833E1691-F075-4743-8705-D8DB0937050B}"/>
              </a:ext>
            </a:extLst>
          </p:cNvPr>
          <p:cNvSpPr>
            <a:spLocks noChangeArrowheads="1"/>
          </p:cNvSpPr>
          <p:nvPr/>
        </p:nvSpPr>
        <p:spPr bwMode="auto">
          <a:xfrm>
            <a:off x="1655762" y="5584581"/>
            <a:ext cx="3038475" cy="578882"/>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a:r>
              <a:rPr lang="en-US" sz="1400" b="1" dirty="0">
                <a:latin typeface="游ゴシック" panose="020B0400000000000000" pitchFamily="50" charset="-128"/>
                <a:ea typeface="游ゴシック" panose="020B0400000000000000" pitchFamily="50" charset="-128"/>
              </a:rPr>
              <a:t>High-resolution</a:t>
            </a:r>
          </a:p>
          <a:p>
            <a:pPr algn="ctr"/>
            <a:r>
              <a:rPr lang="en-US" sz="1400" b="1" dirty="0">
                <a:latin typeface="游ゴシック" panose="020B0400000000000000" pitchFamily="50" charset="-128"/>
                <a:ea typeface="游ゴシック" panose="020B0400000000000000" pitchFamily="50" charset="-128"/>
              </a:rPr>
              <a:t>quantitative analysis equipment</a:t>
            </a:r>
          </a:p>
        </p:txBody>
      </p:sp>
      <p:pic>
        <p:nvPicPr>
          <p:cNvPr id="19" name="Picture 2" descr="G:\正１\01-通常\02-北大\15-委員・主任\02-学科長\12年・近藤\12-10-27 北大説明会\北大説明用・写真\生物組織構造解析センター関係\IMG_0036.JPG">
            <a:extLst>
              <a:ext uri="{FF2B5EF4-FFF2-40B4-BE49-F238E27FC236}">
                <a16:creationId xmlns:a16="http://schemas.microsoft.com/office/drawing/2014/main" id="{1E81040C-E44C-4B9E-92B5-CADF02D7E34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6357" y="583248"/>
            <a:ext cx="3941737" cy="288367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6">
            <a:extLst>
              <a:ext uri="{FF2B5EF4-FFF2-40B4-BE49-F238E27FC236}">
                <a16:creationId xmlns:a16="http://schemas.microsoft.com/office/drawing/2014/main" id="{A692463D-4864-4E01-858B-3E199DAC2F69}"/>
              </a:ext>
            </a:extLst>
          </p:cNvPr>
          <p:cNvSpPr>
            <a:spLocks noChangeArrowheads="1"/>
          </p:cNvSpPr>
          <p:nvPr/>
        </p:nvSpPr>
        <p:spPr bwMode="auto">
          <a:xfrm>
            <a:off x="2971547" y="2684667"/>
            <a:ext cx="1596570" cy="817245"/>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a:r>
              <a:rPr lang="en-US" sz="1400" b="1" dirty="0">
                <a:latin typeface="游ゴシック" panose="020B0400000000000000" pitchFamily="50" charset="-128"/>
                <a:ea typeface="游ゴシック" panose="020B0400000000000000" pitchFamily="50" charset="-128"/>
              </a:rPr>
              <a:t>Transmission electron microscope</a:t>
            </a:r>
          </a:p>
        </p:txBody>
      </p:sp>
      <p:pic>
        <p:nvPicPr>
          <p:cNvPr id="20" name="図 19">
            <a:extLst>
              <a:ext uri="{FF2B5EF4-FFF2-40B4-BE49-F238E27FC236}">
                <a16:creationId xmlns:a16="http://schemas.microsoft.com/office/drawing/2014/main" id="{5D610236-34CC-4C53-ABED-F330D74E009E}"/>
              </a:ext>
            </a:extLst>
          </p:cNvPr>
          <p:cNvPicPr>
            <a:picLocks noChangeAspect="1"/>
          </p:cNvPicPr>
          <p:nvPr/>
        </p:nvPicPr>
        <p:blipFill>
          <a:blip r:embed="rId5"/>
          <a:stretch>
            <a:fillRect/>
          </a:stretch>
        </p:blipFill>
        <p:spPr>
          <a:xfrm>
            <a:off x="4853534" y="586615"/>
            <a:ext cx="3641158" cy="2730869"/>
          </a:xfrm>
          <a:prstGeom prst="rect">
            <a:avLst/>
          </a:prstGeom>
        </p:spPr>
      </p:pic>
      <p:pic>
        <p:nvPicPr>
          <p:cNvPr id="23" name="図 22" descr="屋内, 座る, 冷蔵庫, キッチン が含まれている画像&#10;&#10;自動的に生成された説明">
            <a:extLst>
              <a:ext uri="{FF2B5EF4-FFF2-40B4-BE49-F238E27FC236}">
                <a16:creationId xmlns:a16="http://schemas.microsoft.com/office/drawing/2014/main" id="{9AA2C277-C0EB-46DA-8D16-EE1645BC1B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02" r="40386" b="30539"/>
          <a:stretch/>
        </p:blipFill>
        <p:spPr>
          <a:xfrm>
            <a:off x="4853534" y="3519020"/>
            <a:ext cx="3529013" cy="2646035"/>
          </a:xfrm>
          <a:prstGeom prst="rect">
            <a:avLst/>
          </a:prstGeom>
        </p:spPr>
      </p:pic>
      <p:sp>
        <p:nvSpPr>
          <p:cNvPr id="22" name="AutoShape 6">
            <a:extLst>
              <a:ext uri="{FF2B5EF4-FFF2-40B4-BE49-F238E27FC236}">
                <a16:creationId xmlns:a16="http://schemas.microsoft.com/office/drawing/2014/main" id="{EA1B5E49-F304-466C-82C2-1433A5E9C7B2}"/>
              </a:ext>
            </a:extLst>
          </p:cNvPr>
          <p:cNvSpPr>
            <a:spLocks noChangeArrowheads="1"/>
          </p:cNvSpPr>
          <p:nvPr/>
        </p:nvSpPr>
        <p:spPr bwMode="auto">
          <a:xfrm>
            <a:off x="7777525" y="5577987"/>
            <a:ext cx="1130300" cy="578882"/>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a:spcBef>
                <a:spcPct val="50000"/>
              </a:spcBef>
            </a:pPr>
            <a:r>
              <a:rPr lang="en-US" sz="1400" b="1" dirty="0">
                <a:latin typeface="游ゴシック" panose="020B0400000000000000" pitchFamily="50" charset="-128"/>
                <a:ea typeface="游ゴシック" panose="020B0400000000000000" pitchFamily="50" charset="-128"/>
              </a:rPr>
              <a:t>500 MHz NMR </a:t>
            </a:r>
          </a:p>
        </p:txBody>
      </p:sp>
      <p:sp>
        <p:nvSpPr>
          <p:cNvPr id="3" name="テキスト ボックス 2">
            <a:extLst>
              <a:ext uri="{FF2B5EF4-FFF2-40B4-BE49-F238E27FC236}">
                <a16:creationId xmlns:a16="http://schemas.microsoft.com/office/drawing/2014/main" id="{EE217696-6550-46E3-A18A-581699ED4B0C}"/>
              </a:ext>
            </a:extLst>
          </p:cNvPr>
          <p:cNvSpPr txBox="1"/>
          <p:nvPr/>
        </p:nvSpPr>
        <p:spPr>
          <a:xfrm>
            <a:off x="4853534" y="2578820"/>
            <a:ext cx="3691023" cy="738664"/>
          </a:xfrm>
          <a:prstGeom prst="rect">
            <a:avLst/>
          </a:prstGeom>
          <a:solidFill>
            <a:schemeClr val="bg1">
              <a:lumMod val="65000"/>
            </a:schemeClr>
          </a:solidFill>
        </p:spPr>
        <p:txBody>
          <a:bodyPr wrap="square" rtlCol="0">
            <a:spAutoFit/>
          </a:bodyPr>
          <a:lstStyle/>
          <a:p>
            <a:pPr algn="ctr"/>
            <a:r>
              <a:rPr kumimoji="1" lang="en-US" altLang="ja-JP" sz="600" dirty="0"/>
              <a:t>[Main specifications]</a:t>
            </a:r>
          </a:p>
          <a:p>
            <a:pPr algn="l"/>
            <a:r>
              <a:rPr kumimoji="1" lang="en-US" altLang="ja-JP" sz="600" dirty="0"/>
              <a:t>Laser light source  HyD detector x1  Objective lens</a:t>
            </a:r>
          </a:p>
          <a:p>
            <a:pPr algn="l"/>
            <a:r>
              <a:rPr kumimoji="1" lang="en-US" altLang="ja-JP" sz="600" dirty="0"/>
              <a:t>Ar laser (458, 476, 488, 514, 543 nm) PMT detector x 2  10x NA 0.4 dry, 20x NA 0.7 dry</a:t>
            </a:r>
          </a:p>
          <a:p>
            <a:pPr algn="l"/>
            <a:r>
              <a:rPr lang="en-US" altLang="ja-JP" sz="600" dirty="0"/>
              <a:t>Diode laser (405 nm)  Tandem scan method (supports high-speed, high-resolution)  40x NA 0.6 dry, 40x NA 1.25 oil</a:t>
            </a:r>
          </a:p>
          <a:p>
            <a:pPr algn="l"/>
            <a:r>
              <a:rPr kumimoji="1" lang="en-US" altLang="ja-JP" sz="600" dirty="0"/>
              <a:t>HeNe laser (633 nm)  Microscope cultivation system 63x NA 1.4 oil</a:t>
            </a:r>
          </a:p>
          <a:p>
            <a:pPr algn="l"/>
            <a:endParaRPr kumimoji="1" lang="ja-JP" altLang="en-US" sz="600" dirty="0"/>
          </a:p>
        </p:txBody>
      </p:sp>
      <p:sp>
        <p:nvSpPr>
          <p:cNvPr id="21" name="AutoShape 6">
            <a:extLst>
              <a:ext uri="{FF2B5EF4-FFF2-40B4-BE49-F238E27FC236}">
                <a16:creationId xmlns:a16="http://schemas.microsoft.com/office/drawing/2014/main" id="{EC29B33C-A744-4184-B0B4-9D8F88AB807A}"/>
              </a:ext>
            </a:extLst>
          </p:cNvPr>
          <p:cNvSpPr>
            <a:spLocks noChangeArrowheads="1"/>
          </p:cNvSpPr>
          <p:nvPr/>
        </p:nvSpPr>
        <p:spPr bwMode="auto">
          <a:xfrm>
            <a:off x="6995913" y="2010882"/>
            <a:ext cx="1548644" cy="578882"/>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a:spcBef>
                <a:spcPct val="50000"/>
              </a:spcBef>
            </a:pPr>
            <a:r>
              <a:rPr lang="en-US" sz="1400" b="1" dirty="0">
                <a:latin typeface="游ゴシック" panose="020B0400000000000000" pitchFamily="50" charset="-128"/>
                <a:ea typeface="游ゴシック" panose="020B0400000000000000" pitchFamily="50" charset="-128"/>
              </a:rPr>
              <a:t>Confocal laser microscope</a:t>
            </a:r>
          </a:p>
        </p:txBody>
      </p:sp>
    </p:spTree>
    <p:extLst>
      <p:ext uri="{BB962C8B-B14F-4D97-AF65-F5344CB8AC3E}">
        <p14:creationId xmlns:p14="http://schemas.microsoft.com/office/powerpoint/2010/main" val="2338507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prstGeom prst="rect">
            <a:avLst/>
          </a:prstGeom>
        </p:spPr>
        <p:txBody>
          <a:bodyPr/>
          <a:lstStyle/>
          <a:p>
            <a:pPr eaLnBrk="1" hangingPunct="1"/>
            <a:r>
              <a:rPr lang="en-US" sz="2000" b="1" dirty="0">
                <a:solidFill>
                  <a:srgbClr val="F8F8F8"/>
                </a:solidFill>
                <a:ea typeface="游ゴシック" panose="020B0400000000000000" pitchFamily="50" charset="-128"/>
              </a:rPr>
              <a:t>Facilities: Experimental Farms (Sapporo Farm / Yoichi Orchard)</a:t>
            </a:r>
          </a:p>
        </p:txBody>
      </p:sp>
      <p:pic>
        <p:nvPicPr>
          <p:cNvPr id="28677" name="Picture 8"/>
          <p:cNvPicPr>
            <a:picLocks noChangeAspect="1" noChangeArrowheads="1"/>
          </p:cNvPicPr>
          <p:nvPr/>
        </p:nvPicPr>
        <p:blipFill>
          <a:blip r:embed="rId3" cstate="print">
            <a:lum bright="-6000" contrast="6000"/>
            <a:extLst>
              <a:ext uri="{28A0092B-C50C-407E-A947-70E740481C1C}">
                <a14:useLocalDpi xmlns:a14="http://schemas.microsoft.com/office/drawing/2010/main"/>
              </a:ext>
            </a:extLst>
          </a:blip>
          <a:srcRect/>
          <a:stretch>
            <a:fillRect/>
          </a:stretch>
        </p:blipFill>
        <p:spPr bwMode="auto">
          <a:xfrm>
            <a:off x="1743915" y="3419494"/>
            <a:ext cx="5786760" cy="2732889"/>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9" descr="2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3528" y="601612"/>
            <a:ext cx="4216400" cy="2773362"/>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0" descr="22"/>
          <p:cNvPicPr>
            <a:picLocks noChangeAspect="1" noChangeArrowheads="1"/>
          </p:cNvPicPr>
          <p:nvPr/>
        </p:nvPicPr>
        <p:blipFill>
          <a:blip r:embed="rId5" cstate="print">
            <a:extLst>
              <a:ext uri="{28A0092B-C50C-407E-A947-70E740481C1C}">
                <a14:useLocalDpi xmlns:a14="http://schemas.microsoft.com/office/drawing/2010/main"/>
              </a:ext>
            </a:extLst>
          </a:blip>
          <a:srcRect b="-84"/>
          <a:stretch>
            <a:fillRect/>
          </a:stretch>
        </p:blipFill>
        <p:spPr bwMode="auto">
          <a:xfrm>
            <a:off x="4572000" y="598027"/>
            <a:ext cx="4506705" cy="2794712"/>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AutoShape 6"/>
          <p:cNvSpPr>
            <a:spLocks noChangeArrowheads="1"/>
          </p:cNvSpPr>
          <p:nvPr/>
        </p:nvSpPr>
        <p:spPr bwMode="auto">
          <a:xfrm>
            <a:off x="7884201" y="2884305"/>
            <a:ext cx="1143000" cy="453231"/>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sz="1400" b="1" dirty="0">
                <a:solidFill>
                  <a:srgbClr val="000000"/>
                </a:solidFill>
                <a:latin typeface="游ゴシック" panose="020B0400000000000000" pitchFamily="50" charset="-128"/>
                <a:ea typeface="游ゴシック" panose="020B0400000000000000" pitchFamily="50" charset="-128"/>
              </a:rPr>
              <a:t>Yoichi Orchard</a:t>
            </a:r>
          </a:p>
        </p:txBody>
      </p:sp>
      <p:sp>
        <p:nvSpPr>
          <p:cNvPr id="10" name="AutoShape 6">
            <a:extLst>
              <a:ext uri="{FF2B5EF4-FFF2-40B4-BE49-F238E27FC236}">
                <a16:creationId xmlns:a16="http://schemas.microsoft.com/office/drawing/2014/main" id="{B1743B63-4EDE-48B2-B548-60373E40E940}"/>
              </a:ext>
            </a:extLst>
          </p:cNvPr>
          <p:cNvSpPr>
            <a:spLocks noChangeArrowheads="1"/>
          </p:cNvSpPr>
          <p:nvPr/>
        </p:nvSpPr>
        <p:spPr bwMode="auto">
          <a:xfrm>
            <a:off x="3338136" y="2852936"/>
            <a:ext cx="1143000" cy="453231"/>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sz="1400" b="1" dirty="0">
                <a:solidFill>
                  <a:srgbClr val="000000"/>
                </a:solidFill>
                <a:latin typeface="游ゴシック" panose="020B0400000000000000" pitchFamily="50" charset="-128"/>
                <a:ea typeface="游ゴシック" panose="020B0400000000000000" pitchFamily="50" charset="-128"/>
              </a:rPr>
              <a:t>Sapporo Farm</a:t>
            </a:r>
          </a:p>
        </p:txBody>
      </p:sp>
      <p:sp>
        <p:nvSpPr>
          <p:cNvPr id="11" name="AutoShape 6">
            <a:extLst>
              <a:ext uri="{FF2B5EF4-FFF2-40B4-BE49-F238E27FC236}">
                <a16:creationId xmlns:a16="http://schemas.microsoft.com/office/drawing/2014/main" id="{1ABC8041-C1BA-437D-B055-42E1F5A96B53}"/>
              </a:ext>
            </a:extLst>
          </p:cNvPr>
          <p:cNvSpPr>
            <a:spLocks noChangeArrowheads="1"/>
          </p:cNvSpPr>
          <p:nvPr/>
        </p:nvSpPr>
        <p:spPr bwMode="auto">
          <a:xfrm>
            <a:off x="6319648" y="5618424"/>
            <a:ext cx="1143000" cy="453231"/>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sz="1400" b="1" dirty="0">
                <a:solidFill>
                  <a:srgbClr val="000000"/>
                </a:solidFill>
                <a:latin typeface="游ゴシック" panose="020B0400000000000000" pitchFamily="50" charset="-128"/>
                <a:ea typeface="游ゴシック" panose="020B0400000000000000" pitchFamily="50" charset="-128"/>
              </a:rPr>
              <a:t>Sapporo Farm</a:t>
            </a:r>
          </a:p>
        </p:txBody>
      </p:sp>
    </p:spTree>
    <p:extLst>
      <p:ext uri="{BB962C8B-B14F-4D97-AF65-F5344CB8AC3E}">
        <p14:creationId xmlns:p14="http://schemas.microsoft.com/office/powerpoint/2010/main" val="34995021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9A25CB7-D07A-48BD-A633-BAE423A2DB91}"/>
              </a:ext>
            </a:extLst>
          </p:cNvPr>
          <p:cNvSpPr>
            <a:spLocks noGrp="1"/>
          </p:cNvSpPr>
          <p:nvPr>
            <p:ph type="title"/>
          </p:nvPr>
        </p:nvSpPr>
        <p:spPr>
          <a:prstGeom prst="rect">
            <a:avLst/>
          </a:prstGeom>
        </p:spPr>
        <p:txBody>
          <a:bodyPr/>
          <a:lstStyle/>
          <a:p>
            <a:r>
              <a:rPr kumimoji="1" lang="en-US" b="1" dirty="0">
                <a:solidFill>
                  <a:srgbClr val="F8F8F8"/>
                </a:solidFill>
                <a:ea typeface="游ゴシック" panose="020B0400000000000000" pitchFamily="50" charset="-128"/>
              </a:rPr>
              <a:t>Facilities: Experimental Farms (Sapporo Farm)</a:t>
            </a:r>
          </a:p>
        </p:txBody>
      </p:sp>
      <p:pic>
        <p:nvPicPr>
          <p:cNvPr id="4" name="図 3" descr="草, 空, 屋外, 野原 が含まれている画像&#10;&#10;自動的に生成された説明">
            <a:extLst>
              <a:ext uri="{FF2B5EF4-FFF2-40B4-BE49-F238E27FC236}">
                <a16:creationId xmlns:a16="http://schemas.microsoft.com/office/drawing/2014/main" id="{33D6DB6B-606F-47C5-8E6F-741C29801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1" y="662782"/>
            <a:ext cx="4363851" cy="2777700"/>
          </a:xfrm>
          <a:prstGeom prst="rect">
            <a:avLst/>
          </a:prstGeom>
        </p:spPr>
      </p:pic>
      <p:pic>
        <p:nvPicPr>
          <p:cNvPr id="5" name="図 4" descr="草, 空, 屋外, 牛 が含まれている画像&#10;&#10;自動的に生成された説明">
            <a:extLst>
              <a:ext uri="{FF2B5EF4-FFF2-40B4-BE49-F238E27FC236}">
                <a16:creationId xmlns:a16="http://schemas.microsoft.com/office/drawing/2014/main" id="{60D90BEE-E9DB-44E0-877D-19798C74FA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5058" y="662782"/>
            <a:ext cx="4363851" cy="2777700"/>
          </a:xfrm>
          <a:prstGeom prst="rect">
            <a:avLst/>
          </a:prstGeom>
        </p:spPr>
      </p:pic>
      <p:pic>
        <p:nvPicPr>
          <p:cNvPr id="6" name="図 5" descr="草, 空, 屋外, 木 が含まれている画像&#10;&#10;自動的に生成された説明">
            <a:extLst>
              <a:ext uri="{FF2B5EF4-FFF2-40B4-BE49-F238E27FC236}">
                <a16:creationId xmlns:a16="http://schemas.microsoft.com/office/drawing/2014/main" id="{A63AC353-4790-4E81-B597-E70FB1163C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537"/>
          <a:stretch/>
        </p:blipFill>
        <p:spPr>
          <a:xfrm>
            <a:off x="2390074" y="3508330"/>
            <a:ext cx="4363851" cy="2602693"/>
          </a:xfrm>
          <a:prstGeom prst="rect">
            <a:avLst/>
          </a:prstGeom>
        </p:spPr>
      </p:pic>
    </p:spTree>
    <p:extLst>
      <p:ext uri="{BB962C8B-B14F-4D97-AF65-F5344CB8AC3E}">
        <p14:creationId xmlns:p14="http://schemas.microsoft.com/office/powerpoint/2010/main" val="32663724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室内, 天井, 床, 台所 が含まれている画像&#10;&#10;非常に高い精度で生成された説明">
            <a:extLst>
              <a:ext uri="{FF2B5EF4-FFF2-40B4-BE49-F238E27FC236}">
                <a16:creationId xmlns:a16="http://schemas.microsoft.com/office/drawing/2014/main" id="{89DD007D-BF88-44A6-84C8-03C36AAFB5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91501" y="3427786"/>
            <a:ext cx="4032000" cy="2738064"/>
          </a:xfrm>
          <a:prstGeom prst="rect">
            <a:avLst/>
          </a:prstGeom>
          <a:effectLst>
            <a:softEdge rad="38100"/>
          </a:effectLst>
        </p:spPr>
      </p:pic>
      <p:sp>
        <p:nvSpPr>
          <p:cNvPr id="2" name="タイトル 1">
            <a:extLst>
              <a:ext uri="{FF2B5EF4-FFF2-40B4-BE49-F238E27FC236}">
                <a16:creationId xmlns:a16="http://schemas.microsoft.com/office/drawing/2014/main" id="{B4E19DA3-7269-443D-8AA0-F1D11467CB32}"/>
              </a:ext>
            </a:extLst>
          </p:cNvPr>
          <p:cNvSpPr>
            <a:spLocks noGrp="1"/>
          </p:cNvSpPr>
          <p:nvPr>
            <p:ph type="title"/>
          </p:nvPr>
        </p:nvSpPr>
        <p:spPr/>
        <p:txBody>
          <a:bodyPr/>
          <a:lstStyle/>
          <a:p>
            <a:r>
              <a:rPr lang="en-US" b="1" dirty="0">
                <a:solidFill>
                  <a:srgbClr val="F8F8F8"/>
                </a:solidFill>
                <a:ea typeface="游ゴシック" panose="020B0400000000000000" pitchFamily="50" charset="-128"/>
              </a:rPr>
              <a:t>Facilities: Experimental Farms (Agri-Food Center)</a:t>
            </a:r>
          </a:p>
        </p:txBody>
      </p:sp>
      <p:pic>
        <p:nvPicPr>
          <p:cNvPr id="6" name="Picture 8">
            <a:extLst>
              <a:ext uri="{FF2B5EF4-FFF2-40B4-BE49-F238E27FC236}">
                <a16:creationId xmlns:a16="http://schemas.microsoft.com/office/drawing/2014/main" id="{4C418897-C93B-4F02-89DB-22A31E3D6DEC}"/>
              </a:ext>
            </a:extLst>
          </p:cNvPr>
          <p:cNvPicPr>
            <a:picLocks noGrp="1" noChangeAspect="1" noChangeArrowheads="1"/>
          </p:cNvPicPr>
          <p:nvPr>
            <p:ph idx="4294967295"/>
          </p:nvPr>
        </p:nvPicPr>
        <p:blipFill rotWithShape="1">
          <a:blip r:embed="rId4">
            <a:extLst>
              <a:ext uri="{28A0092B-C50C-407E-A947-70E740481C1C}">
                <a14:useLocalDpi xmlns:a14="http://schemas.microsoft.com/office/drawing/2010/main" val="0"/>
              </a:ext>
            </a:extLst>
          </a:blip>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6">
            <a:extLst>
              <a:ext uri="{FF2B5EF4-FFF2-40B4-BE49-F238E27FC236}">
                <a16:creationId xmlns:a16="http://schemas.microsoft.com/office/drawing/2014/main" id="{608594B2-B643-4DA0-8B26-7F5E6B80848B}"/>
              </a:ext>
            </a:extLst>
          </p:cNvPr>
          <p:cNvSpPr>
            <a:spLocks noChangeArrowheads="1"/>
          </p:cNvSpPr>
          <p:nvPr/>
        </p:nvSpPr>
        <p:spPr bwMode="auto">
          <a:xfrm>
            <a:off x="7064658" y="5651520"/>
            <a:ext cx="1798638" cy="453231"/>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sz="1400" b="1" dirty="0">
                <a:latin typeface="游ゴシック" panose="020B0400000000000000" pitchFamily="50" charset="-128"/>
                <a:ea typeface="游ゴシック" panose="020B0400000000000000" pitchFamily="50" charset="-128"/>
              </a:rPr>
              <a:t>Meat Processing Area</a:t>
            </a:r>
          </a:p>
        </p:txBody>
      </p:sp>
      <p:pic>
        <p:nvPicPr>
          <p:cNvPr id="10" name="図 9">
            <a:extLst>
              <a:ext uri="{FF2B5EF4-FFF2-40B4-BE49-F238E27FC236}">
                <a16:creationId xmlns:a16="http://schemas.microsoft.com/office/drawing/2014/main" id="{CA992329-45A7-4457-AC82-40E7940E909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727"/>
          <a:stretch/>
        </p:blipFill>
        <p:spPr>
          <a:xfrm>
            <a:off x="2556224" y="669886"/>
            <a:ext cx="4032000" cy="2738064"/>
          </a:xfrm>
          <a:prstGeom prst="rect">
            <a:avLst/>
          </a:prstGeom>
          <a:effectLst>
            <a:softEdge rad="38100"/>
          </a:effectLst>
        </p:spPr>
      </p:pic>
      <p:pic>
        <p:nvPicPr>
          <p:cNvPr id="12" name="図 11" descr="室内, 人, 壁, キャビネット が含まれている画像&#10;&#10;高い精度で生成された説明">
            <a:extLst>
              <a:ext uri="{FF2B5EF4-FFF2-40B4-BE49-F238E27FC236}">
                <a16:creationId xmlns:a16="http://schemas.microsoft.com/office/drawing/2014/main" id="{6379FBE0-5E94-405D-B6EC-7885ED39BEC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5309" y="3494650"/>
            <a:ext cx="4032000" cy="2671200"/>
          </a:xfrm>
          <a:prstGeom prst="rect">
            <a:avLst/>
          </a:prstGeom>
          <a:effectLst>
            <a:softEdge rad="38100"/>
          </a:effectLst>
        </p:spPr>
      </p:pic>
      <p:sp>
        <p:nvSpPr>
          <p:cNvPr id="11" name="AutoShape 6">
            <a:extLst>
              <a:ext uri="{FF2B5EF4-FFF2-40B4-BE49-F238E27FC236}">
                <a16:creationId xmlns:a16="http://schemas.microsoft.com/office/drawing/2014/main" id="{2E8EF29F-F191-4D99-9A26-8361D5A67EFE}"/>
              </a:ext>
            </a:extLst>
          </p:cNvPr>
          <p:cNvSpPr>
            <a:spLocks noChangeArrowheads="1"/>
          </p:cNvSpPr>
          <p:nvPr/>
        </p:nvSpPr>
        <p:spPr bwMode="auto">
          <a:xfrm>
            <a:off x="2267744" y="5651520"/>
            <a:ext cx="1926610" cy="466756"/>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0" tIns="36000" rIns="0" bIns="36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sz="1400" b="1" dirty="0">
                <a:solidFill>
                  <a:srgbClr val="000000"/>
                </a:solidFill>
                <a:latin typeface="游ゴシック" panose="020B0400000000000000" pitchFamily="50" charset="-128"/>
                <a:ea typeface="游ゴシック" panose="020B0400000000000000" pitchFamily="50" charset="-128"/>
              </a:rPr>
              <a:t>Sausage-making practicum</a:t>
            </a:r>
          </a:p>
        </p:txBody>
      </p:sp>
    </p:spTree>
    <p:extLst>
      <p:ext uri="{BB962C8B-B14F-4D97-AF65-F5344CB8AC3E}">
        <p14:creationId xmlns:p14="http://schemas.microsoft.com/office/powerpoint/2010/main" val="41824426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l" eaLnBrk="1" hangingPunct="1"/>
            <a:r>
              <a:rPr lang="en-US" altLang="ja-JP" b="1" dirty="0">
                <a:solidFill>
                  <a:srgbClr val="F8F8F8"/>
                </a:solidFill>
                <a:ea typeface="游ゴシック" panose="020B0400000000000000" pitchFamily="50" charset="-128"/>
              </a:rPr>
              <a:t>Facilities: </a:t>
            </a:r>
            <a:r>
              <a:rPr lang="en-US" b="1" dirty="0">
                <a:solidFill>
                  <a:srgbClr val="F8F8F8"/>
                </a:solidFill>
                <a:ea typeface="游ゴシック" panose="020B0400000000000000" pitchFamily="50" charset="-128"/>
              </a:rPr>
              <a:t>Botanical Garden</a:t>
            </a:r>
          </a:p>
        </p:txBody>
      </p:sp>
      <p:pic>
        <p:nvPicPr>
          <p:cNvPr id="29699" name="Picture 10" descr="11"/>
          <p:cNvPicPr>
            <a:picLocks noChangeAspect="1" noChangeArrowheads="1"/>
          </p:cNvPicPr>
          <p:nvPr/>
        </p:nvPicPr>
        <p:blipFill>
          <a:blip r:embed="rId3" cstate="print">
            <a:lum contrast="6000"/>
            <a:extLst>
              <a:ext uri="{28A0092B-C50C-407E-A947-70E740481C1C}">
                <a14:useLocalDpi xmlns:a14="http://schemas.microsoft.com/office/drawing/2010/main"/>
              </a:ext>
            </a:extLst>
          </a:blip>
          <a:srcRect r="-41"/>
          <a:stretch>
            <a:fillRect/>
          </a:stretch>
        </p:blipFill>
        <p:spPr bwMode="auto">
          <a:xfrm>
            <a:off x="428328" y="3645024"/>
            <a:ext cx="3888000" cy="2511475"/>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6339" y="602134"/>
            <a:ext cx="3888000" cy="2917188"/>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0" descr="G:\大学\正１\17-画像２\各地\00-北海道大学\植物園\08-04-25 植物園\08-04-25植物園-100.JPG"/>
          <p:cNvPicPr>
            <a:picLocks noChangeAspect="1" noChangeArrowheads="1"/>
          </p:cNvPicPr>
          <p:nvPr/>
        </p:nvPicPr>
        <p:blipFill>
          <a:blip r:embed="rId5" cstate="print">
            <a:lum bright="-12000" contrast="2000"/>
            <a:extLst>
              <a:ext uri="{28A0092B-C50C-407E-A947-70E740481C1C}">
                <a14:useLocalDpi xmlns:a14="http://schemas.microsoft.com/office/drawing/2010/main"/>
              </a:ext>
            </a:extLst>
          </a:blip>
          <a:srcRect r="-11"/>
          <a:stretch>
            <a:fillRect/>
          </a:stretch>
        </p:blipFill>
        <p:spPr bwMode="auto">
          <a:xfrm>
            <a:off x="4788024" y="602134"/>
            <a:ext cx="3888000" cy="2689956"/>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1" descr="G:\大学\正１\17-画像２\各地\00-北海道大学\植物園\04-05-12植物園\P5120001.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788024" y="3429000"/>
            <a:ext cx="3888000" cy="2741272"/>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AutoShape 6"/>
          <p:cNvSpPr>
            <a:spLocks noChangeArrowheads="1"/>
          </p:cNvSpPr>
          <p:nvPr/>
        </p:nvSpPr>
        <p:spPr bwMode="auto">
          <a:xfrm>
            <a:off x="6309920" y="5772233"/>
            <a:ext cx="2303824"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sz="1400" b="1" dirty="0">
                <a:latin typeface="游ゴシック" panose="020B0400000000000000" pitchFamily="50" charset="-128"/>
                <a:ea typeface="游ゴシック" panose="020B0400000000000000" pitchFamily="50" charset="-128"/>
              </a:rPr>
              <a:t>Japanese wood poppy</a:t>
            </a:r>
          </a:p>
        </p:txBody>
      </p:sp>
      <p:sp>
        <p:nvSpPr>
          <p:cNvPr id="29704" name="AutoShape 6"/>
          <p:cNvSpPr>
            <a:spLocks noChangeArrowheads="1"/>
          </p:cNvSpPr>
          <p:nvPr/>
        </p:nvSpPr>
        <p:spPr bwMode="auto">
          <a:xfrm>
            <a:off x="2388392" y="5768135"/>
            <a:ext cx="1864081"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sz="1400" b="1" dirty="0">
                <a:latin typeface="游ゴシック" panose="020B0400000000000000" pitchFamily="50" charset="-128"/>
                <a:ea typeface="游ゴシック" panose="020B0400000000000000" pitchFamily="50" charset="-128"/>
              </a:rPr>
              <a:t>Amazon water lily</a:t>
            </a:r>
          </a:p>
        </p:txBody>
      </p:sp>
    </p:spTree>
    <p:extLst>
      <p:ext uri="{BB962C8B-B14F-4D97-AF65-F5344CB8AC3E}">
        <p14:creationId xmlns:p14="http://schemas.microsoft.com/office/powerpoint/2010/main" val="13552028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1" name="図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608142" y="4355790"/>
            <a:ext cx="2413000" cy="1800225"/>
          </a:xfrm>
          <a:prstGeom prst="rect">
            <a:avLst/>
          </a:prstGeom>
          <a:noFill/>
          <a:ln>
            <a:noFill/>
          </a:ln>
          <a:effectLst>
            <a:softEdge rad="25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図 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57688" y="3211513"/>
            <a:ext cx="2787650" cy="2090737"/>
          </a:xfrm>
          <a:prstGeom prst="rect">
            <a:avLst/>
          </a:prstGeom>
          <a:noFill/>
          <a:ln>
            <a:noFill/>
          </a:ln>
          <a:effectLst>
            <a:softEdge rad="25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title"/>
          </p:nvPr>
        </p:nvSpPr>
        <p:spPr>
          <a:prstGeom prst="rect">
            <a:avLst/>
          </a:prstGeom>
        </p:spPr>
        <p:txBody>
          <a:bodyPr>
            <a:noAutofit/>
          </a:bodyPr>
          <a:lstStyle/>
          <a:p>
            <a:pPr algn="l" eaLnBrk="1" hangingPunct="1"/>
            <a:r>
              <a:rPr lang="en-US" altLang="ja-JP" b="1" dirty="0">
                <a:solidFill>
                  <a:srgbClr val="F8F8F8"/>
                </a:solidFill>
                <a:ea typeface="游ゴシック" panose="020B0400000000000000" pitchFamily="50" charset="-128"/>
              </a:rPr>
              <a:t>Facilities: </a:t>
            </a:r>
            <a:r>
              <a:rPr lang="en-US" b="1" dirty="0">
                <a:solidFill>
                  <a:srgbClr val="F8F8F8"/>
                </a:solidFill>
                <a:ea typeface="游ゴシック" panose="020B0400000000000000" pitchFamily="50" charset="-128"/>
              </a:rPr>
              <a:t>Livestock</a:t>
            </a:r>
            <a:r>
              <a:rPr lang="en-US" b="1" dirty="0">
                <a:solidFill>
                  <a:srgbClr val="F8F8F8"/>
                </a:solidFill>
              </a:rPr>
              <a:t> Farm (</a:t>
            </a:r>
            <a:r>
              <a:rPr lang="en-US" altLang="ja-JP" b="1" dirty="0" err="1">
                <a:solidFill>
                  <a:srgbClr val="F8F8F8"/>
                </a:solidFill>
              </a:rPr>
              <a:t>Shizunai</a:t>
            </a:r>
            <a:r>
              <a:rPr lang="en-US" b="1" dirty="0">
                <a:solidFill>
                  <a:srgbClr val="F8F8F8"/>
                </a:solidFill>
              </a:rPr>
              <a:t>)</a:t>
            </a:r>
          </a:p>
        </p:txBody>
      </p:sp>
      <p:pic>
        <p:nvPicPr>
          <p:cNvPr id="30724" name="Picture 11"/>
          <p:cNvPicPr>
            <a:picLocks noChangeAspect="1" noChangeArrowheads="1"/>
          </p:cNvPicPr>
          <p:nvPr/>
        </p:nvPicPr>
        <p:blipFill>
          <a:blip r:embed="rId5" cstate="print">
            <a:extLst>
              <a:ext uri="{28A0092B-C50C-407E-A947-70E740481C1C}">
                <a14:useLocalDpi xmlns:a14="http://schemas.microsoft.com/office/drawing/2010/main"/>
              </a:ext>
            </a:extLst>
          </a:blip>
          <a:srcRect b="-15"/>
          <a:stretch>
            <a:fillRect/>
          </a:stretch>
        </p:blipFill>
        <p:spPr bwMode="auto">
          <a:xfrm>
            <a:off x="272639" y="3268067"/>
            <a:ext cx="3960000" cy="2860514"/>
          </a:xfrm>
          <a:prstGeom prst="rect">
            <a:avLst/>
          </a:prstGeom>
          <a:noFill/>
          <a:ln>
            <a:noFill/>
          </a:ln>
          <a:effectLst>
            <a:softEdge rad="25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2"/>
          <p:cNvPicPr>
            <a:picLocks noChangeAspect="1" noChangeArrowheads="1"/>
          </p:cNvPicPr>
          <p:nvPr/>
        </p:nvPicPr>
        <p:blipFill>
          <a:blip r:embed="rId6" cstate="print">
            <a:extLst>
              <a:ext uri="{28A0092B-C50C-407E-A947-70E740481C1C}">
                <a14:useLocalDpi xmlns:a14="http://schemas.microsoft.com/office/drawing/2010/main"/>
              </a:ext>
            </a:extLst>
          </a:blip>
          <a:srcRect b="-27"/>
          <a:stretch>
            <a:fillRect/>
          </a:stretch>
        </p:blipFill>
        <p:spPr bwMode="auto">
          <a:xfrm>
            <a:off x="266140" y="593236"/>
            <a:ext cx="3960000" cy="2617426"/>
          </a:xfrm>
          <a:prstGeom prst="rect">
            <a:avLst/>
          </a:prstGeom>
          <a:noFill/>
          <a:ln>
            <a:noFill/>
          </a:ln>
          <a:effectLst>
            <a:softEdge rad="25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AutoShape 6"/>
          <p:cNvSpPr>
            <a:spLocks noChangeArrowheads="1"/>
          </p:cNvSpPr>
          <p:nvPr/>
        </p:nvSpPr>
        <p:spPr bwMode="auto">
          <a:xfrm>
            <a:off x="2935272" y="5758879"/>
            <a:ext cx="1244837"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sz="1400" b="1" dirty="0">
                <a:latin typeface="游ゴシック" panose="020B0400000000000000" pitchFamily="50" charset="-128"/>
                <a:ea typeface="游ゴシック" panose="020B0400000000000000" pitchFamily="50" charset="-128"/>
              </a:rPr>
              <a:t>Cattle barn</a:t>
            </a:r>
          </a:p>
        </p:txBody>
      </p:sp>
      <p:sp>
        <p:nvSpPr>
          <p:cNvPr id="30727" name="AutoShape 6"/>
          <p:cNvSpPr>
            <a:spLocks noChangeArrowheads="1"/>
          </p:cNvSpPr>
          <p:nvPr/>
        </p:nvSpPr>
        <p:spPr bwMode="auto">
          <a:xfrm>
            <a:off x="3007280" y="2680131"/>
            <a:ext cx="1166308" cy="478415"/>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sz="1400" b="1" dirty="0">
                <a:solidFill>
                  <a:srgbClr val="000000"/>
                </a:solidFill>
                <a:latin typeface="游ゴシック" panose="020B0400000000000000" pitchFamily="50" charset="-128"/>
                <a:ea typeface="游ゴシック" panose="020B0400000000000000" pitchFamily="50" charset="-128"/>
              </a:rPr>
              <a:t>Livestock Farm</a:t>
            </a:r>
          </a:p>
        </p:txBody>
      </p:sp>
      <p:pic>
        <p:nvPicPr>
          <p:cNvPr id="30729" name="図 2"/>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659563" y="2028825"/>
            <a:ext cx="2376487" cy="1782763"/>
          </a:xfrm>
          <a:prstGeom prst="rect">
            <a:avLst/>
          </a:prstGeom>
          <a:noFill/>
          <a:ln>
            <a:noFill/>
          </a:ln>
          <a:effectLst>
            <a:softEdge rad="25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1" descr="農学部パンフレット43"/>
          <p:cNvPicPr>
            <a:picLocks noChangeAspect="1" noChangeArrowheads="1"/>
          </p:cNvPicPr>
          <p:nvPr/>
        </p:nvPicPr>
        <p:blipFill>
          <a:blip r:embed="rId8" cstate="print">
            <a:extLst>
              <a:ext uri="{28A0092B-C50C-407E-A947-70E740481C1C}">
                <a14:useLocalDpi xmlns:a14="http://schemas.microsoft.com/office/drawing/2010/main"/>
              </a:ext>
            </a:extLst>
          </a:blip>
          <a:srcRect b="-99"/>
          <a:stretch>
            <a:fillRect/>
          </a:stretch>
        </p:blipFill>
        <p:spPr bwMode="auto">
          <a:xfrm>
            <a:off x="4390430" y="675481"/>
            <a:ext cx="2882900" cy="1944688"/>
          </a:xfrm>
          <a:prstGeom prst="rect">
            <a:avLst/>
          </a:prstGeom>
          <a:noFill/>
          <a:ln>
            <a:noFill/>
          </a:ln>
          <a:effectLst>
            <a:softEdge rad="25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23183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ja-JP" b="1" dirty="0">
                <a:solidFill>
                  <a:srgbClr val="F8F8F8"/>
                </a:solidFill>
                <a:ea typeface="游ゴシック" panose="020B0400000000000000" pitchFamily="50" charset="-128"/>
              </a:rPr>
              <a:t>Facilities: </a:t>
            </a:r>
            <a:r>
              <a:rPr lang="en-US" b="1" dirty="0">
                <a:solidFill>
                  <a:srgbClr val="F8F8F8"/>
                </a:solidFill>
                <a:ea typeface="游ゴシック" panose="020B0400000000000000" pitchFamily="50" charset="-128"/>
              </a:rPr>
              <a:t>Forest Research Station / Experimental forest</a:t>
            </a:r>
          </a:p>
        </p:txBody>
      </p:sp>
      <p:pic>
        <p:nvPicPr>
          <p:cNvPr id="31747" name="Picture 10" descr="名称未設定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217" y="650051"/>
            <a:ext cx="3609279" cy="5455969"/>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11" descr="名称未設定 54"/>
          <p:cNvPicPr>
            <a:picLocks noChangeAspect="1" noChangeArrowheads="1"/>
          </p:cNvPicPr>
          <p:nvPr/>
        </p:nvPicPr>
        <p:blipFill>
          <a:blip r:embed="rId4">
            <a:extLst>
              <a:ext uri="{28A0092B-C50C-407E-A947-70E740481C1C}">
                <a14:useLocalDpi xmlns:a14="http://schemas.microsoft.com/office/drawing/2010/main" val="0"/>
              </a:ext>
            </a:extLst>
          </a:blip>
          <a:srcRect r="3"/>
          <a:stretch>
            <a:fillRect/>
          </a:stretch>
        </p:blipFill>
        <p:spPr bwMode="auto">
          <a:xfrm>
            <a:off x="107504" y="4293095"/>
            <a:ext cx="3124200" cy="1812925"/>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3" descr="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4566" y="3585070"/>
            <a:ext cx="2071688" cy="252095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2" descr="名称未設定 56"/>
          <p:cNvPicPr>
            <a:picLocks noChangeAspect="1" noChangeArrowheads="1"/>
          </p:cNvPicPr>
          <p:nvPr/>
        </p:nvPicPr>
        <p:blipFill>
          <a:blip r:embed="rId6">
            <a:extLst>
              <a:ext uri="{28A0092B-C50C-407E-A947-70E740481C1C}">
                <a14:useLocalDpi xmlns:a14="http://schemas.microsoft.com/office/drawing/2010/main" val="0"/>
              </a:ext>
            </a:extLst>
          </a:blip>
          <a:srcRect r="-20"/>
          <a:stretch>
            <a:fillRect/>
          </a:stretch>
        </p:blipFill>
        <p:spPr bwMode="auto">
          <a:xfrm>
            <a:off x="107504" y="650051"/>
            <a:ext cx="5257800" cy="3062288"/>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9083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a:extLst>
              <a:ext uri="{FF2B5EF4-FFF2-40B4-BE49-F238E27FC236}">
                <a16:creationId xmlns:a16="http://schemas.microsoft.com/office/drawing/2014/main" id="{6CA0871D-646B-29F8-D4B7-BD16E64E1AC4}"/>
              </a:ext>
            </a:extLst>
          </p:cNvPr>
          <p:cNvSpPr>
            <a:spLocks noGrp="1"/>
          </p:cNvSpPr>
          <p:nvPr>
            <p:ph type="title"/>
          </p:nvPr>
        </p:nvSpPr>
        <p:spPr/>
        <p:txBody>
          <a:bodyPr/>
          <a:lstStyle/>
          <a:p>
            <a:r>
              <a:rPr kumimoji="1" lang="en-US" altLang="ja-JP" sz="2000" b="1" dirty="0">
                <a:solidFill>
                  <a:srgbClr val="FFFFFF"/>
                </a:solidFill>
                <a:latin typeface="游ゴシック" panose="020B0400000000000000" pitchFamily="50" charset="-128"/>
                <a:ea typeface="游ゴシック" panose="020B0400000000000000" pitchFamily="50" charset="-128"/>
                <a:cs typeface="Meiryo UI" panose="020B0604030504040204" pitchFamily="50" charset="-128"/>
              </a:rPr>
              <a:t>The creators of Sapporo Agricultural College</a:t>
            </a:r>
            <a:endParaRPr lang="ja-JP" altLang="en-US" dirty="0"/>
          </a:p>
        </p:txBody>
      </p:sp>
      <p:pic>
        <p:nvPicPr>
          <p:cNvPr id="3" name="Picture 2" descr="C:\Users\Hirokazui Matsui\Desktop\150px-William_S__Clark.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7093" y="1346928"/>
            <a:ext cx="1800000" cy="25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3" descr="C:\Users\Hirokazui Matsui\Desktop\250px-Kiyotaka_Kuroda_formal.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615" y="1340768"/>
            <a:ext cx="1800000" cy="25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7" descr="C:\Users\Hirokazui Matsui\Desktop\240px-Horace_Capron.jpg"/>
          <p:cNvPicPr>
            <a:picLocks noChangeArrowheads="1"/>
          </p:cNvPicPr>
          <p:nvPr/>
        </p:nvPicPr>
        <p:blipFill>
          <a:blip r:embed="rId4">
            <a:extLst>
              <a:ext uri="{28A0092B-C50C-407E-A947-70E740481C1C}">
                <a14:useLocalDpi xmlns:a14="http://schemas.microsoft.com/office/drawing/2010/main" val="0"/>
              </a:ext>
            </a:extLst>
          </a:blip>
          <a:srcRect t="6879" b="-2"/>
          <a:stretch>
            <a:fillRect/>
          </a:stretch>
        </p:blipFill>
        <p:spPr bwMode="auto">
          <a:xfrm>
            <a:off x="3783854" y="1340768"/>
            <a:ext cx="1800000" cy="25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bwMode="auto">
          <a:xfrm>
            <a:off x="1050614" y="4360317"/>
            <a:ext cx="1892331" cy="1156915"/>
          </a:xfrm>
          <a:prstGeom prst="rect">
            <a:avLst/>
          </a:prstGeom>
          <a:noFill/>
          <a:ln w="9525">
            <a:noFill/>
            <a:miter lim="800000"/>
            <a:headEnd/>
            <a:tailEnd/>
          </a:ln>
        </p:spPr>
        <p:txBody>
          <a:bodyPr anchor="ctr"/>
          <a:lstStyle/>
          <a:p>
            <a:pPr algn="l">
              <a:defRPr/>
            </a:pPr>
            <a:r>
              <a:rPr lang="en-US" sz="1600" b="1" dirty="0">
                <a:latin typeface="游ゴシック" panose="020B0400000000000000" pitchFamily="50" charset="-128"/>
                <a:ea typeface="游ゴシック" panose="020B0400000000000000" pitchFamily="50" charset="-128"/>
              </a:rPr>
              <a:t>Kiyotaka Kuroda</a:t>
            </a:r>
          </a:p>
          <a:p>
            <a:pPr algn="l">
              <a:defRPr/>
            </a:pPr>
            <a:r>
              <a:rPr lang="en-US" sz="1600" b="1" dirty="0">
                <a:latin typeface="游ゴシック" panose="020B0400000000000000" pitchFamily="50" charset="-128"/>
                <a:ea typeface="游ゴシック" panose="020B0400000000000000" pitchFamily="50" charset="-128"/>
              </a:rPr>
              <a:t>1840-1900 </a:t>
            </a:r>
          </a:p>
          <a:p>
            <a:pPr algn="l">
              <a:defRPr/>
            </a:pPr>
            <a:r>
              <a:rPr lang="en-US" sz="1600" b="1" dirty="0">
                <a:latin typeface="游ゴシック" panose="020B0400000000000000" pitchFamily="50" charset="-128"/>
                <a:ea typeface="游ゴシック" panose="020B0400000000000000" pitchFamily="50" charset="-128"/>
              </a:rPr>
              <a:t>Hokkaido Development Commissioner　 </a:t>
            </a:r>
          </a:p>
          <a:p>
            <a:pPr algn="l">
              <a:defRPr/>
            </a:pPr>
            <a:r>
              <a:rPr lang="en-US" sz="1600" b="1" dirty="0">
                <a:latin typeface="游ゴシック" panose="020B0400000000000000" pitchFamily="50" charset="-128"/>
                <a:ea typeface="游ゴシック" panose="020B0400000000000000" pitchFamily="50" charset="-128"/>
              </a:rPr>
              <a:t>Later Prime Minister</a:t>
            </a:r>
          </a:p>
        </p:txBody>
      </p:sp>
      <p:sp>
        <p:nvSpPr>
          <p:cNvPr id="10" name="Rectangle 2"/>
          <p:cNvSpPr txBox="1">
            <a:spLocks noChangeArrowheads="1"/>
          </p:cNvSpPr>
          <p:nvPr/>
        </p:nvSpPr>
        <p:spPr bwMode="auto">
          <a:xfrm>
            <a:off x="3708363" y="4163126"/>
            <a:ext cx="1985061" cy="1497953"/>
          </a:xfrm>
          <a:prstGeom prst="rect">
            <a:avLst/>
          </a:prstGeom>
          <a:noFill/>
          <a:ln w="9525">
            <a:noFill/>
            <a:miter lim="800000"/>
            <a:headEnd/>
            <a:tailEnd/>
          </a:ln>
        </p:spPr>
        <p:txBody>
          <a:bodyPr anchor="ctr"/>
          <a:lstStyle/>
          <a:p>
            <a:pPr algn="l">
              <a:defRPr/>
            </a:pPr>
            <a:r>
              <a:rPr lang="en-US" sz="1600" b="1" dirty="0">
                <a:latin typeface="游ゴシック" panose="020B0400000000000000" pitchFamily="50" charset="-128"/>
                <a:ea typeface="游ゴシック" panose="020B0400000000000000" pitchFamily="50" charset="-128"/>
              </a:rPr>
              <a:t>Horace Capron 1804-1885</a:t>
            </a:r>
          </a:p>
          <a:p>
            <a:pPr algn="l">
              <a:defRPr/>
            </a:pPr>
            <a:r>
              <a:rPr lang="en-US" sz="1600" b="1" dirty="0">
                <a:latin typeface="游ゴシック" panose="020B0400000000000000" pitchFamily="50" charset="-128"/>
                <a:ea typeface="游ゴシック" panose="020B0400000000000000" pitchFamily="50" charset="-128"/>
              </a:rPr>
              <a:t>HDC advisor (1871-1875) 　 </a:t>
            </a:r>
          </a:p>
          <a:p>
            <a:pPr algn="l">
              <a:defRPr/>
            </a:pPr>
            <a:r>
              <a:rPr lang="en-US" sz="1600" b="1" dirty="0">
                <a:latin typeface="游ゴシック" panose="020B0400000000000000" pitchFamily="50" charset="-128"/>
                <a:ea typeface="游ゴシック" panose="020B0400000000000000" pitchFamily="50" charset="-128"/>
              </a:rPr>
              <a:t>US Commissioner of Agriculture</a:t>
            </a:r>
          </a:p>
        </p:txBody>
      </p:sp>
      <p:sp>
        <p:nvSpPr>
          <p:cNvPr id="11" name="Rectangle 2"/>
          <p:cNvSpPr txBox="1">
            <a:spLocks noChangeArrowheads="1"/>
          </p:cNvSpPr>
          <p:nvPr/>
        </p:nvSpPr>
        <p:spPr bwMode="auto">
          <a:xfrm>
            <a:off x="6424562" y="4163127"/>
            <a:ext cx="2251894" cy="1714145"/>
          </a:xfrm>
          <a:prstGeom prst="rect">
            <a:avLst/>
          </a:prstGeom>
          <a:noFill/>
          <a:ln w="9525">
            <a:noFill/>
            <a:miter lim="800000"/>
            <a:headEnd/>
            <a:tailEnd/>
          </a:ln>
        </p:spPr>
        <p:txBody>
          <a:bodyPr anchor="ctr"/>
          <a:lstStyle/>
          <a:p>
            <a:pPr algn="l">
              <a:defRPr/>
            </a:pPr>
            <a:r>
              <a:rPr lang="en-US" sz="1600" b="1" dirty="0">
                <a:latin typeface="游ゴシック" panose="020B0400000000000000" pitchFamily="50" charset="-128"/>
                <a:ea typeface="游ゴシック" panose="020B0400000000000000" pitchFamily="50" charset="-128"/>
              </a:rPr>
              <a:t>W. S. Clark</a:t>
            </a:r>
          </a:p>
          <a:p>
            <a:pPr algn="l">
              <a:defRPr/>
            </a:pPr>
            <a:r>
              <a:rPr lang="en-US" sz="1600" b="1" dirty="0">
                <a:latin typeface="游ゴシック" panose="020B0400000000000000" pitchFamily="50" charset="-128"/>
                <a:ea typeface="游ゴシック" panose="020B0400000000000000" pitchFamily="50" charset="-128"/>
              </a:rPr>
              <a:t>1826-1886</a:t>
            </a:r>
          </a:p>
          <a:p>
            <a:pPr algn="l">
              <a:defRPr/>
            </a:pPr>
            <a:r>
              <a:rPr lang="en-US" sz="1600" b="1" dirty="0">
                <a:latin typeface="游ゴシック" panose="020B0400000000000000" pitchFamily="50" charset="-128"/>
                <a:ea typeface="游ゴシック" panose="020B0400000000000000" pitchFamily="50" charset="-128"/>
              </a:rPr>
              <a:t>Assistant director (8months)</a:t>
            </a:r>
          </a:p>
          <a:p>
            <a:pPr algn="l">
              <a:defRPr/>
            </a:pPr>
            <a:r>
              <a:rPr lang="en-US" sz="1600" b="1" dirty="0">
                <a:latin typeface="游ゴシック" panose="020B0400000000000000" pitchFamily="50" charset="-128"/>
                <a:ea typeface="游ゴシック" panose="020B0400000000000000" pitchFamily="50" charset="-128"/>
              </a:rPr>
              <a:t>Massachusetts Agricultural College President</a:t>
            </a:r>
          </a:p>
        </p:txBody>
      </p:sp>
    </p:spTree>
    <p:extLst>
      <p:ext uri="{BB962C8B-B14F-4D97-AF65-F5344CB8AC3E}">
        <p14:creationId xmlns:p14="http://schemas.microsoft.com/office/powerpoint/2010/main" val="35670048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bwMode="auto">
          <a:xfrm>
            <a:off x="1633" y="3059146"/>
            <a:ext cx="5048695" cy="756000"/>
          </a:xfrm>
          <a:prstGeom prst="rect">
            <a:avLst/>
          </a:prstGeom>
          <a:gradFill flip="none" rotWithShape="1">
            <a:gsLst>
              <a:gs pos="50000">
                <a:srgbClr val="006600">
                  <a:alpha val="82000"/>
                </a:srgbClr>
              </a:gs>
              <a:gs pos="100000">
                <a:srgbClr val="006600"/>
              </a:gs>
              <a:gs pos="0">
                <a:srgbClr val="006600"/>
              </a:gs>
            </a:gsLst>
            <a:lin ang="10800000" scaled="1"/>
            <a:tileRect/>
          </a:gradFill>
          <a:ln w="9525">
            <a:noFill/>
            <a:miter lim="800000"/>
            <a:headEnd/>
            <a:tailEnd/>
          </a:ln>
        </p:spPr>
        <p:txBody>
          <a:bodyPr wrap="square" anchor="ctr">
            <a:spAutoFit/>
          </a:bodyPr>
          <a:lstStyle/>
          <a:p>
            <a:pPr algn="ctr" eaLnBrk="1" hangingPunct="1">
              <a:defRPr/>
            </a:pPr>
            <a:endParaRPr lang="ja-JP" altLang="en-US" sz="2800" dirty="0">
              <a:latin typeface="游ゴシック" panose="020B0400000000000000" pitchFamily="50" charset="-128"/>
              <a:ea typeface="游ゴシック" panose="020B0400000000000000" pitchFamily="50" charset="-128"/>
            </a:endParaRPr>
          </a:p>
        </p:txBody>
      </p:sp>
      <p:sp>
        <p:nvSpPr>
          <p:cNvPr id="2" name="テキスト ボックス 1"/>
          <p:cNvSpPr txBox="1"/>
          <p:nvPr/>
        </p:nvSpPr>
        <p:spPr>
          <a:xfrm>
            <a:off x="1632" y="3196759"/>
            <a:ext cx="5048695" cy="461665"/>
          </a:xfrm>
          <a:prstGeom prst="rect">
            <a:avLst/>
          </a:prstGeom>
          <a:noFill/>
          <a:ln>
            <a:noFill/>
          </a:ln>
        </p:spPr>
        <p:txBody>
          <a:bodyPr wrap="square" anchor="ctr">
            <a:spAutoFit/>
          </a:bodyPr>
          <a:lstStyle/>
          <a:p>
            <a:pPr algn="ctr" eaLnBrk="1" hangingPunct="1">
              <a:defRPr/>
            </a:pPr>
            <a:r>
              <a:rPr lang="en-US" sz="2400" dirty="0">
                <a:solidFill>
                  <a:srgbClr val="F8F8F8"/>
                </a:solidFill>
                <a:effectLst>
                  <a:outerShdw blurRad="38100" dist="38100" dir="2700000" algn="tl">
                    <a:srgbClr val="000000">
                      <a:alpha val="43137"/>
                    </a:srgbClr>
                  </a:outerShdw>
                </a:effectLst>
                <a:latin typeface="+mj-lt"/>
                <a:ea typeface="游ゴシック" panose="020B0400000000000000" pitchFamily="50" charset="-128"/>
              </a:rPr>
              <a:t>Around the School of Agriculture</a:t>
            </a:r>
          </a:p>
        </p:txBody>
      </p:sp>
      <p:sp>
        <p:nvSpPr>
          <p:cNvPr id="32774" name="正方形/長方形 3"/>
          <p:cNvSpPr>
            <a:spLocks noChangeArrowheads="1"/>
          </p:cNvSpPr>
          <p:nvPr/>
        </p:nvSpPr>
        <p:spPr bwMode="auto">
          <a:xfrm>
            <a:off x="0" y="1871196"/>
            <a:ext cx="2555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2800" dirty="0">
              <a:latin typeface="游ゴシック" panose="020B0400000000000000" pitchFamily="50" charset="-128"/>
              <a:ea typeface="游ゴシック" panose="020B0400000000000000" pitchFamily="50" charset="-128"/>
            </a:endParaRPr>
          </a:p>
        </p:txBody>
      </p:sp>
      <p:pic>
        <p:nvPicPr>
          <p:cNvPr id="8" name="図 7" descr="空, 建物, 屋外, レンガ が含まれている画像&#10;&#10;自動的に生成された説明">
            <a:extLst>
              <a:ext uri="{FF2B5EF4-FFF2-40B4-BE49-F238E27FC236}">
                <a16:creationId xmlns:a16="http://schemas.microsoft.com/office/drawing/2014/main" id="{46CD4105-F23F-49BE-9A1F-6F26EBEC73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8695" y="548680"/>
            <a:ext cx="3742886" cy="5616623"/>
          </a:xfrm>
          <a:prstGeom prst="rect">
            <a:avLst/>
          </a:prstGeom>
        </p:spPr>
      </p:pic>
      <p:sp>
        <p:nvSpPr>
          <p:cNvPr id="4" name="タイトル 3">
            <a:extLst>
              <a:ext uri="{FF2B5EF4-FFF2-40B4-BE49-F238E27FC236}">
                <a16:creationId xmlns:a16="http://schemas.microsoft.com/office/drawing/2014/main" id="{DBA67998-ECE7-432B-ABE2-40875C9D39F1}"/>
              </a:ext>
            </a:extLst>
          </p:cNvPr>
          <p:cNvSpPr>
            <a:spLocks noGrp="1"/>
          </p:cNvSpPr>
          <p:nvPr>
            <p:ph type="title" idx="4294967295"/>
          </p:nvPr>
        </p:nvSpPr>
        <p:spPr>
          <a:xfrm>
            <a:off x="0" y="595313"/>
            <a:ext cx="7886700" cy="1325562"/>
          </a:xfrm>
          <a:prstGeom prst="rect">
            <a:avLst/>
          </a:prstGeom>
        </p:spPr>
        <p:txBody>
          <a:bodyPr/>
          <a:lstStyle/>
          <a:p>
            <a:r>
              <a:rPr kumimoji="1" lang="en-US" dirty="0">
                <a:solidFill>
                  <a:schemeClr val="bg1"/>
                </a:solidFill>
              </a:rPr>
              <a:t>School of Agriculture area</a:t>
            </a:r>
          </a:p>
        </p:txBody>
      </p:sp>
    </p:spTree>
    <p:extLst>
      <p:ext uri="{BB962C8B-B14F-4D97-AF65-F5344CB8AC3E}">
        <p14:creationId xmlns:p14="http://schemas.microsoft.com/office/powerpoint/2010/main" val="29175209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3" descr="G:\大学\正１\17-画像２\各地\00-北海道大学\農学部中庭\11-06-07 農学部・中庭\IMG_4147.JPG"/>
          <p:cNvPicPr>
            <a:picLocks noChangeAspect="1" noChangeArrowheads="1"/>
          </p:cNvPicPr>
          <p:nvPr/>
        </p:nvPicPr>
        <p:blipFill>
          <a:blip r:embed="rId3" cstate="print">
            <a:extLst>
              <a:ext uri="{28A0092B-C50C-407E-A947-70E740481C1C}">
                <a14:useLocalDpi xmlns:a14="http://schemas.microsoft.com/office/drawing/2010/main"/>
              </a:ext>
            </a:extLst>
          </a:blip>
          <a:srcRect b="-21"/>
          <a:stretch>
            <a:fillRect/>
          </a:stretch>
        </p:blipFill>
        <p:spPr bwMode="auto">
          <a:xfrm>
            <a:off x="340122" y="3677642"/>
            <a:ext cx="4287837" cy="2449513"/>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12" descr="2005.9.13 ent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8147" y="3402310"/>
            <a:ext cx="4103688" cy="2738438"/>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descr="G:\大学\正１\17-画像２\各地\00-北海道大学\中央ローン\08-05-28北大・中央ローン\08-05-28中央ローン06.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6427" y="599547"/>
            <a:ext cx="4287837" cy="3215547"/>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descr="G:\大学\正１\17-画像２\各地\00-北海道大学\農学部前\08-09-05農学部・ビールパーティ\08-09-05農学部・ビールパーティ6.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172473" y="1844824"/>
            <a:ext cx="3789362" cy="208915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AutoShape 6"/>
          <p:cNvSpPr>
            <a:spLocks noChangeArrowheads="1"/>
          </p:cNvSpPr>
          <p:nvPr/>
        </p:nvSpPr>
        <p:spPr bwMode="auto">
          <a:xfrm>
            <a:off x="3131840" y="3354660"/>
            <a:ext cx="1492424"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sz="1400" b="1" dirty="0">
                <a:solidFill>
                  <a:srgbClr val="000000"/>
                </a:solidFill>
                <a:latin typeface="游ゴシック" panose="020B0400000000000000" pitchFamily="50" charset="-128"/>
                <a:ea typeface="游ゴシック" panose="020B0400000000000000" pitchFamily="50" charset="-128"/>
              </a:rPr>
              <a:t>Central Lawn</a:t>
            </a:r>
          </a:p>
        </p:txBody>
      </p:sp>
      <p:sp>
        <p:nvSpPr>
          <p:cNvPr id="33801" name="AutoShape 6"/>
          <p:cNvSpPr>
            <a:spLocks noChangeArrowheads="1"/>
          </p:cNvSpPr>
          <p:nvPr/>
        </p:nvSpPr>
        <p:spPr bwMode="auto">
          <a:xfrm>
            <a:off x="6516216" y="5758463"/>
            <a:ext cx="2445619"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sz="1400" b="1" dirty="0">
                <a:solidFill>
                  <a:srgbClr val="000000"/>
                </a:solidFill>
                <a:latin typeface="游ゴシック" panose="020B0400000000000000" pitchFamily="50" charset="-128"/>
                <a:ea typeface="游ゴシック" panose="020B0400000000000000" pitchFamily="50" charset="-128"/>
              </a:rPr>
              <a:t>Former Entomology Lab</a:t>
            </a:r>
          </a:p>
        </p:txBody>
      </p:sp>
      <p:sp>
        <p:nvSpPr>
          <p:cNvPr id="33802" name="AutoShape 6"/>
          <p:cNvSpPr>
            <a:spLocks noChangeArrowheads="1"/>
          </p:cNvSpPr>
          <p:nvPr/>
        </p:nvSpPr>
        <p:spPr bwMode="auto">
          <a:xfrm>
            <a:off x="1619672" y="5790282"/>
            <a:ext cx="3008287"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sz="1400" b="1" dirty="0">
                <a:solidFill>
                  <a:srgbClr val="000000"/>
                </a:solidFill>
                <a:latin typeface="游ゴシック" panose="020B0400000000000000" pitchFamily="50" charset="-128"/>
                <a:ea typeface="游ゴシック" panose="020B0400000000000000" pitchFamily="50" charset="-128"/>
              </a:rPr>
              <a:t>School of Agriculture courtyard</a:t>
            </a:r>
          </a:p>
        </p:txBody>
      </p:sp>
      <p:sp>
        <p:nvSpPr>
          <p:cNvPr id="33803" name="AutoShape 6"/>
          <p:cNvSpPr>
            <a:spLocks noChangeArrowheads="1"/>
          </p:cNvSpPr>
          <p:nvPr/>
        </p:nvSpPr>
        <p:spPr bwMode="auto">
          <a:xfrm>
            <a:off x="6194226" y="3512415"/>
            <a:ext cx="2733651" cy="578882"/>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sz="1400" b="1" dirty="0">
                <a:solidFill>
                  <a:srgbClr val="000000"/>
                </a:solidFill>
                <a:latin typeface="游ゴシック" panose="020B0400000000000000" pitchFamily="50" charset="-128"/>
                <a:ea typeface="游ゴシック" panose="020B0400000000000000" pitchFamily="50" charset="-128"/>
              </a:rPr>
              <a:t>Beer party in the School of Agriculture forecourt</a:t>
            </a:r>
          </a:p>
        </p:txBody>
      </p:sp>
      <p:sp>
        <p:nvSpPr>
          <p:cNvPr id="3" name="タイトル 2">
            <a:extLst>
              <a:ext uri="{FF2B5EF4-FFF2-40B4-BE49-F238E27FC236}">
                <a16:creationId xmlns:a16="http://schemas.microsoft.com/office/drawing/2014/main" id="{E163E90C-2D1D-469F-B67C-B62BA12663B5}"/>
              </a:ext>
            </a:extLst>
          </p:cNvPr>
          <p:cNvSpPr>
            <a:spLocks noGrp="1"/>
          </p:cNvSpPr>
          <p:nvPr>
            <p:ph type="title"/>
          </p:nvPr>
        </p:nvSpPr>
        <p:spPr>
          <a:prstGeom prst="rect">
            <a:avLst/>
          </a:prstGeom>
        </p:spPr>
        <p:txBody>
          <a:bodyPr/>
          <a:lstStyle/>
          <a:p>
            <a:r>
              <a:rPr kumimoji="1" lang="en-US" b="1" dirty="0">
                <a:solidFill>
                  <a:schemeClr val="bg1"/>
                </a:solidFill>
              </a:rPr>
              <a:t>Around the School of Agriculture</a:t>
            </a:r>
          </a:p>
        </p:txBody>
      </p:sp>
      <p:pic>
        <p:nvPicPr>
          <p:cNvPr id="33798" name="Picture 5" descr="G:\大学\正１\15-画像１\01-林床植物\カ行\キバナノアマナ\f-キバナノアマナ・北大構内\12-04-28 キバナノアマナ・北大草地\12-04-28キバナノアマナ・草地_15.jpg"/>
          <p:cNvPicPr>
            <a:picLocks noChangeAspect="1" noChangeArrowheads="1"/>
          </p:cNvPicPr>
          <p:nvPr/>
        </p:nvPicPr>
        <p:blipFill>
          <a:blip r:embed="rId7" cstate="print">
            <a:extLst>
              <a:ext uri="{28A0092B-C50C-407E-A947-70E740481C1C}">
                <a14:useLocalDpi xmlns:a14="http://schemas.microsoft.com/office/drawing/2010/main"/>
              </a:ext>
            </a:extLst>
          </a:blip>
          <a:srcRect b="-37"/>
          <a:stretch>
            <a:fillRect/>
          </a:stretch>
        </p:blipFill>
        <p:spPr bwMode="auto">
          <a:xfrm>
            <a:off x="5861259" y="538320"/>
            <a:ext cx="1879093" cy="14544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AutoShape 6"/>
          <p:cNvSpPr>
            <a:spLocks noChangeArrowheads="1"/>
          </p:cNvSpPr>
          <p:nvPr/>
        </p:nvSpPr>
        <p:spPr bwMode="auto">
          <a:xfrm>
            <a:off x="7472908" y="764704"/>
            <a:ext cx="1488927" cy="578882"/>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en-US" sz="1400" b="1" dirty="0">
                <a:solidFill>
                  <a:srgbClr val="000000"/>
                </a:solidFill>
                <a:latin typeface="游ゴシック" panose="020B0400000000000000" pitchFamily="50" charset="-128"/>
                <a:ea typeface="游ゴシック" panose="020B0400000000000000" pitchFamily="50" charset="-128"/>
              </a:rPr>
              <a:t>Yellow star-of-Bethlehem</a:t>
            </a:r>
          </a:p>
        </p:txBody>
      </p:sp>
    </p:spTree>
    <p:extLst>
      <p:ext uri="{BB962C8B-B14F-4D97-AF65-F5344CB8AC3E}">
        <p14:creationId xmlns:p14="http://schemas.microsoft.com/office/powerpoint/2010/main" val="31602496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G:\大学\正１\17-画像２\各地\00-北海道大学\北大・冬\07-02-08北大\CIMG12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38569" y="596250"/>
            <a:ext cx="3772472" cy="2827401"/>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G:\大学\正１\17-画像２\各地\00-北海道大学\北大・冬\12-01-10 北大農学部・冬\12-01-10 農学部・冬人物・藻岩山_03.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1496" y="596251"/>
            <a:ext cx="3772472" cy="2796159"/>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a:extLst>
              <a:ext uri="{FF2B5EF4-FFF2-40B4-BE49-F238E27FC236}">
                <a16:creationId xmlns:a16="http://schemas.microsoft.com/office/drawing/2014/main" id="{9A5D5C0D-5B5B-42F6-8925-D5E3F20EAD01}"/>
              </a:ext>
            </a:extLst>
          </p:cNvPr>
          <p:cNvSpPr>
            <a:spLocks noGrp="1"/>
          </p:cNvSpPr>
          <p:nvPr>
            <p:ph type="title"/>
          </p:nvPr>
        </p:nvSpPr>
        <p:spPr>
          <a:prstGeom prst="rect">
            <a:avLst/>
          </a:prstGeom>
        </p:spPr>
        <p:txBody>
          <a:bodyPr/>
          <a:lstStyle/>
          <a:p>
            <a:pPr rtl="0" fontAlgn="base"/>
            <a:r>
              <a:rPr kumimoji="1" lang="en-US" b="1" dirty="0">
                <a:solidFill>
                  <a:srgbClr val="F8F8F8"/>
                </a:solidFill>
                <a:ea typeface="游ゴシック" panose="020B0400000000000000" pitchFamily="50" charset="-128"/>
                <a:cs typeface="+mn-cs"/>
              </a:rPr>
              <a:t>Winter is severe and beautiful</a:t>
            </a:r>
          </a:p>
        </p:txBody>
      </p:sp>
      <p:pic>
        <p:nvPicPr>
          <p:cNvPr id="34818" name="Picture 2" descr="G:\大学\正１\17-画像２\各地\00-北海道大学\北大・冬\冬の朝.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37087" y="3317121"/>
            <a:ext cx="3772472" cy="2827401"/>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G:\大学\正１\17-画像２\各地\00-北海道大学\北大・冬\09-01-21北大\09-01-21北大01.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0404" y="3317121"/>
            <a:ext cx="3772472" cy="2827401"/>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2165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D248F924-094B-60A2-7918-340922FDC773}"/>
              </a:ext>
            </a:extLst>
          </p:cNvPr>
          <p:cNvSpPr>
            <a:spLocks noGrp="1"/>
          </p:cNvSpPr>
          <p:nvPr>
            <p:ph type="body" sz="quarter" idx="10"/>
          </p:nvPr>
        </p:nvSpPr>
        <p:spPr/>
        <p:txBody>
          <a:bodyPr/>
          <a:lstStyle/>
          <a:p>
            <a:r>
              <a:rPr lang="en-US" altLang="ja-JP" dirty="0"/>
              <a:t>6. Appendix</a:t>
            </a:r>
            <a:endParaRPr lang="ja-JP" altLang="en-US" dirty="0"/>
          </a:p>
        </p:txBody>
      </p:sp>
      <p:sp>
        <p:nvSpPr>
          <p:cNvPr id="2" name="スライド番号プレースホルダー 1"/>
          <p:cNvSpPr>
            <a:spLocks noGrp="1"/>
          </p:cNvSpPr>
          <p:nvPr>
            <p:ph type="sldNum" sz="quarter" idx="4294967295"/>
          </p:nvPr>
        </p:nvSpPr>
        <p:spPr>
          <a:xfrm>
            <a:off x="0" y="6308725"/>
            <a:ext cx="801688" cy="484188"/>
          </a:xfrm>
          <a:prstGeom prst="rect">
            <a:avLst/>
          </a:prstGeom>
        </p:spPr>
        <p:txBody>
          <a:bodyPr/>
          <a:lstStyle/>
          <a:p>
            <a:fld id="{19CBCD14-DB47-4A26-93C4-2130C1873D99}" type="slidenum">
              <a:rPr lang="en-US" altLang="ja-JP" smtClean="0"/>
              <a:pPr/>
              <a:t>63</a:t>
            </a:fld>
            <a:endParaRPr lang="en-US" altLang="ja-JP" dirty="0"/>
          </a:p>
        </p:txBody>
      </p:sp>
    </p:spTree>
    <p:extLst>
      <p:ext uri="{BB962C8B-B14F-4D97-AF65-F5344CB8AC3E}">
        <p14:creationId xmlns:p14="http://schemas.microsoft.com/office/powerpoint/2010/main" val="4483372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01CBFCD6-6DA7-4A65-810E-52DA5A7DB7BF}"/>
              </a:ext>
            </a:extLst>
          </p:cNvPr>
          <p:cNvSpPr>
            <a:spLocks noGrp="1"/>
          </p:cNvSpPr>
          <p:nvPr>
            <p:ph type="title"/>
          </p:nvPr>
        </p:nvSpPr>
        <p:spPr/>
        <p:txBody>
          <a:bodyPr/>
          <a:lstStyle/>
          <a:p>
            <a:pPr rtl="0" fontAlgn="base"/>
            <a:r>
              <a:rPr kumimoji="1" lang="en-US" b="1" dirty="0">
                <a:solidFill>
                  <a:srgbClr val="FFFFFF"/>
                </a:solidFill>
                <a:ea typeface="游ゴシック" panose="020B0400000000000000" pitchFamily="50" charset="-128"/>
                <a:cs typeface="Meiryo UI" panose="020B0604030504040204" pitchFamily="50" charset="-128"/>
              </a:rPr>
              <a:t>The School of Agriculture Now</a:t>
            </a:r>
          </a:p>
        </p:txBody>
      </p:sp>
      <p:sp>
        <p:nvSpPr>
          <p:cNvPr id="2" name="正方形/長方形 1"/>
          <p:cNvSpPr/>
          <p:nvPr/>
        </p:nvSpPr>
        <p:spPr>
          <a:xfrm>
            <a:off x="323528" y="1287045"/>
            <a:ext cx="8893496" cy="4985980"/>
          </a:xfrm>
          <a:prstGeom prst="rect">
            <a:avLst/>
          </a:prstGeom>
        </p:spPr>
        <p:txBody>
          <a:bodyPr wrap="square">
            <a:spAutoFit/>
          </a:bodyPr>
          <a:lstStyle/>
          <a:p>
            <a:pPr marL="285750" indent="-285750" algn="l">
              <a:buFont typeface="Arial" panose="020B0604020202020204" pitchFamily="34" charset="0"/>
              <a:buChar char="•"/>
            </a:pPr>
            <a:r>
              <a:rPr lang="en-US" b="1" u="sng" dirty="0">
                <a:latin typeface="游ゴシック" panose="020B0400000000000000" pitchFamily="50" charset="-128"/>
                <a:ea typeface="游ゴシック" panose="020B0400000000000000" pitchFamily="50" charset="-128"/>
                <a:cs typeface="Meiryo UI" pitchFamily="50" charset="-128"/>
              </a:rPr>
              <a:t>Department of Agrobiology and Bioresources</a:t>
            </a:r>
          </a:p>
          <a:p>
            <a:pPr indent="982663" algn="l">
              <a:spcAft>
                <a:spcPts val="600"/>
              </a:spcAft>
              <a:tabLst>
                <a:tab pos="1701800" algn="l"/>
              </a:tabLst>
            </a:pPr>
            <a:r>
              <a:rPr lang="en-US" b="1" dirty="0">
                <a:latin typeface="游ゴシック" panose="020B0400000000000000" pitchFamily="50" charset="-128"/>
                <a:ea typeface="游ゴシック" panose="020B0400000000000000" pitchFamily="50" charset="-128"/>
                <a:cs typeface="Meiryo UI" pitchFamily="50" charset="-128"/>
              </a:rPr>
              <a:t>- Plant protection, crop improvement, landscape</a:t>
            </a:r>
          </a:p>
          <a:p>
            <a:pPr marL="285750" indent="-285750" algn="l">
              <a:buFont typeface="Arial" panose="020B0604020202020204" pitchFamily="34" charset="0"/>
              <a:buChar char="•"/>
              <a:tabLst>
                <a:tab pos="1701800" algn="l"/>
              </a:tabLst>
            </a:pPr>
            <a:r>
              <a:rPr lang="en-US" b="1" u="sng" dirty="0">
                <a:latin typeface="游ゴシック" panose="020B0400000000000000" pitchFamily="50" charset="-128"/>
                <a:ea typeface="游ゴシック" panose="020B0400000000000000" pitchFamily="50" charset="-128"/>
                <a:cs typeface="Meiryo UI" pitchFamily="50" charset="-128"/>
              </a:rPr>
              <a:t>Department of Applied Bioscience </a:t>
            </a:r>
          </a:p>
          <a:p>
            <a:pPr indent="982663" algn="l">
              <a:spcAft>
                <a:spcPts val="600"/>
              </a:spcAft>
              <a:tabLst>
                <a:tab pos="1701800" algn="l"/>
              </a:tabLst>
            </a:pPr>
            <a:r>
              <a:rPr lang="en-US" b="1" dirty="0">
                <a:latin typeface="游ゴシック" panose="020B0400000000000000" pitchFamily="50" charset="-128"/>
                <a:ea typeface="游ゴシック" panose="020B0400000000000000" pitchFamily="50" charset="-128"/>
                <a:cs typeface="Meiryo UI" pitchFamily="50" charset="-128"/>
              </a:rPr>
              <a:t>- Genome science, molecular control, genetics</a:t>
            </a:r>
          </a:p>
          <a:p>
            <a:pPr marL="285750" indent="-285750" algn="l">
              <a:buFont typeface="Arial" panose="020B0604020202020204" pitchFamily="34" charset="0"/>
              <a:buChar char="•"/>
              <a:tabLst>
                <a:tab pos="1701800" algn="l"/>
              </a:tabLst>
            </a:pPr>
            <a:r>
              <a:rPr lang="en-US" b="1" u="sng" dirty="0">
                <a:latin typeface="游ゴシック" panose="020B0400000000000000" pitchFamily="50" charset="-128"/>
                <a:ea typeface="游ゴシック" panose="020B0400000000000000" pitchFamily="50" charset="-128"/>
                <a:cs typeface="Meiryo UI" pitchFamily="50" charset="-128"/>
              </a:rPr>
              <a:t>Department of Bioscience and Chemistry: </a:t>
            </a:r>
          </a:p>
          <a:p>
            <a:pPr indent="982663" algn="l">
              <a:spcAft>
                <a:spcPts val="600"/>
              </a:spcAft>
              <a:tabLst>
                <a:tab pos="534988" algn="l"/>
                <a:tab pos="1701800" algn="l"/>
              </a:tabLst>
            </a:pPr>
            <a:r>
              <a:rPr lang="en-US" b="1" dirty="0">
                <a:latin typeface="游ゴシック" panose="020B0400000000000000" pitchFamily="50" charset="-128"/>
                <a:ea typeface="游ゴシック" panose="020B0400000000000000" pitchFamily="50" charset="-128"/>
                <a:cs typeface="Meiryo UI" pitchFamily="50" charset="-128"/>
              </a:rPr>
              <a:t>- Microbes, biochemistry, food products, environmental chemistry</a:t>
            </a:r>
          </a:p>
          <a:p>
            <a:pPr marL="285750" indent="-285750" algn="l">
              <a:buFont typeface="Arial" panose="020B0604020202020204" pitchFamily="34" charset="0"/>
              <a:buChar char="•"/>
              <a:tabLst>
                <a:tab pos="534988" algn="l"/>
                <a:tab pos="1701800" algn="l"/>
              </a:tabLst>
            </a:pPr>
            <a:r>
              <a:rPr lang="en-US" b="1" u="sng" dirty="0">
                <a:latin typeface="游ゴシック" panose="020B0400000000000000" pitchFamily="50" charset="-128"/>
                <a:ea typeface="游ゴシック" panose="020B0400000000000000" pitchFamily="50" charset="-128"/>
                <a:cs typeface="Meiryo UI" pitchFamily="50" charset="-128"/>
              </a:rPr>
              <a:t>Department of Forest Science:</a:t>
            </a:r>
          </a:p>
          <a:p>
            <a:pPr indent="982663" algn="l">
              <a:tabLst>
                <a:tab pos="1701800" algn="l"/>
              </a:tabLst>
            </a:pPr>
            <a:r>
              <a:rPr lang="en-US" b="1" dirty="0">
                <a:latin typeface="游ゴシック" panose="020B0400000000000000" pitchFamily="50" charset="-128"/>
                <a:ea typeface="游ゴシック" panose="020B0400000000000000" pitchFamily="50" charset="-128"/>
                <a:cs typeface="Meiryo UI" pitchFamily="50" charset="-128"/>
              </a:rPr>
              <a:t>- Forest resources, environmental protection (disasters),</a:t>
            </a:r>
          </a:p>
          <a:p>
            <a:pPr indent="1166813" algn="l">
              <a:spcAft>
                <a:spcPts val="600"/>
              </a:spcAft>
              <a:tabLst>
                <a:tab pos="1701800" algn="l"/>
              </a:tabLst>
            </a:pPr>
            <a:r>
              <a:rPr lang="en-US" b="1" dirty="0">
                <a:latin typeface="游ゴシック" panose="020B0400000000000000" pitchFamily="50" charset="-128"/>
                <a:ea typeface="游ゴシック" panose="020B0400000000000000" pitchFamily="50" charset="-128"/>
                <a:cs typeface="Meiryo UI" pitchFamily="50" charset="-128"/>
              </a:rPr>
              <a:t>forest production and processing, wood materials</a:t>
            </a:r>
          </a:p>
          <a:p>
            <a:pPr marL="285750" indent="-285750" algn="l">
              <a:buFont typeface="Arial" panose="020B0604020202020204" pitchFamily="34" charset="0"/>
              <a:buChar char="•"/>
              <a:tabLst>
                <a:tab pos="1701800" algn="l"/>
              </a:tabLst>
            </a:pPr>
            <a:r>
              <a:rPr lang="en-US" b="1" u="sng" dirty="0">
                <a:latin typeface="游ゴシック" panose="020B0400000000000000" pitchFamily="50" charset="-128"/>
                <a:ea typeface="游ゴシック" panose="020B0400000000000000" pitchFamily="50" charset="-128"/>
                <a:cs typeface="Meiryo UI" pitchFamily="50" charset="-128"/>
              </a:rPr>
              <a:t>Department of Animal Science</a:t>
            </a:r>
          </a:p>
          <a:p>
            <a:pPr indent="982663" algn="l">
              <a:spcAft>
                <a:spcPts val="600"/>
              </a:spcAft>
              <a:tabLst>
                <a:tab pos="1701800" algn="l"/>
              </a:tabLst>
            </a:pPr>
            <a:r>
              <a:rPr lang="en-US" b="1" dirty="0">
                <a:latin typeface="游ゴシック" panose="020B0400000000000000" pitchFamily="50" charset="-128"/>
                <a:ea typeface="游ゴシック" panose="020B0400000000000000" pitchFamily="50" charset="-128"/>
                <a:cs typeface="Meiryo UI" pitchFamily="50" charset="-128"/>
              </a:rPr>
              <a:t>- Domestic animal management, animal product use, dairy products</a:t>
            </a:r>
          </a:p>
          <a:p>
            <a:pPr marL="285750" indent="-285750" algn="l">
              <a:buFont typeface="Arial" panose="020B0604020202020204" pitchFamily="34" charset="0"/>
              <a:buChar char="•"/>
              <a:tabLst>
                <a:tab pos="1701800" algn="l"/>
              </a:tabLst>
            </a:pPr>
            <a:r>
              <a:rPr lang="en-US" b="1" u="sng" dirty="0">
                <a:latin typeface="游ゴシック" panose="020B0400000000000000" pitchFamily="50" charset="-128"/>
                <a:ea typeface="游ゴシック" panose="020B0400000000000000" pitchFamily="50" charset="-128"/>
                <a:cs typeface="Meiryo UI" pitchFamily="50" charset="-128"/>
              </a:rPr>
              <a:t>Department of Bioresource and Environmental Engineering</a:t>
            </a:r>
          </a:p>
          <a:p>
            <a:pPr indent="982663" algn="l">
              <a:spcAft>
                <a:spcPts val="600"/>
              </a:spcAft>
              <a:tabLst>
                <a:tab pos="1701800" algn="l"/>
              </a:tabLst>
            </a:pPr>
            <a:r>
              <a:rPr lang="en-US" b="1" dirty="0">
                <a:latin typeface="游ゴシック" panose="020B0400000000000000" pitchFamily="50" charset="-128"/>
                <a:ea typeface="游ゴシック" panose="020B0400000000000000" pitchFamily="50" charset="-128"/>
                <a:cs typeface="Meiryo UI" pitchFamily="50" charset="-128"/>
              </a:rPr>
              <a:t>- Environmental monitoring, land use, Bio-E</a:t>
            </a:r>
          </a:p>
          <a:p>
            <a:pPr marL="285750" indent="-285750" algn="l">
              <a:buFont typeface="Arial" panose="020B0604020202020204" pitchFamily="34" charset="0"/>
              <a:buChar char="•"/>
              <a:tabLst>
                <a:tab pos="1701800" algn="l"/>
              </a:tabLst>
            </a:pPr>
            <a:r>
              <a:rPr lang="en-US" b="1" u="sng" dirty="0">
                <a:latin typeface="游ゴシック" panose="020B0400000000000000" pitchFamily="50" charset="-128"/>
                <a:ea typeface="游ゴシック" panose="020B0400000000000000" pitchFamily="50" charset="-128"/>
                <a:cs typeface="Meiryo UI" pitchFamily="50" charset="-128"/>
              </a:rPr>
              <a:t>Department of Agricultural Economics</a:t>
            </a:r>
          </a:p>
          <a:p>
            <a:pPr indent="982663" algn="l">
              <a:tabLst>
                <a:tab pos="1701800" algn="l"/>
              </a:tabLst>
            </a:pPr>
            <a:r>
              <a:rPr lang="en-US" b="1" dirty="0">
                <a:latin typeface="游ゴシック" panose="020B0400000000000000" pitchFamily="50" charset="-128"/>
                <a:ea typeface="游ゴシック" panose="020B0400000000000000" pitchFamily="50" charset="-128"/>
                <a:cs typeface="Meiryo UI" pitchFamily="50" charset="-128"/>
              </a:rPr>
              <a:t>- Food logistics, farming villages, environmental costs　　　　　</a:t>
            </a:r>
          </a:p>
          <a:p>
            <a:pPr algn="l"/>
            <a:r>
              <a:rPr lang="en-US" b="1" dirty="0">
                <a:latin typeface="游ゴシック" panose="020B0400000000000000" pitchFamily="50" charset="-128"/>
                <a:ea typeface="游ゴシック" panose="020B0400000000000000" pitchFamily="50" charset="-128"/>
                <a:cs typeface="Meiryo UI" pitchFamily="50" charset="-128"/>
              </a:rPr>
              <a:t>　　　　　</a:t>
            </a:r>
          </a:p>
        </p:txBody>
      </p:sp>
      <p:sp>
        <p:nvSpPr>
          <p:cNvPr id="5" name="正方形/長方形 4">
            <a:extLst>
              <a:ext uri="{FF2B5EF4-FFF2-40B4-BE49-F238E27FC236}">
                <a16:creationId xmlns:a16="http://schemas.microsoft.com/office/drawing/2014/main" id="{A5F7BE38-DF3F-43BA-8C21-6CA4D303042F}"/>
              </a:ext>
            </a:extLst>
          </p:cNvPr>
          <p:cNvSpPr/>
          <p:nvPr/>
        </p:nvSpPr>
        <p:spPr>
          <a:xfrm>
            <a:off x="179512" y="764704"/>
            <a:ext cx="6768752" cy="707886"/>
          </a:xfrm>
          <a:prstGeom prst="rect">
            <a:avLst/>
          </a:prstGeom>
        </p:spPr>
        <p:txBody>
          <a:bodyPr wrap="square">
            <a:spAutoFit/>
          </a:bodyPr>
          <a:lstStyle/>
          <a:p>
            <a:pPr algn="l"/>
            <a:r>
              <a:rPr lang="en-US" sz="2000" b="1" dirty="0">
                <a:latin typeface="游ゴシック" panose="020B0400000000000000" pitchFamily="50" charset="-128"/>
                <a:ea typeface="游ゴシック" panose="020B0400000000000000" pitchFamily="50" charset="-128"/>
              </a:rPr>
              <a:t>Research Keywords</a:t>
            </a:r>
            <a:endParaRPr lang="en-US" altLang="ja-JP" sz="2000" b="1" dirty="0">
              <a:solidFill>
                <a:srgbClr val="FF0000"/>
              </a:solidFill>
              <a:latin typeface="游ゴシック" panose="020B0400000000000000" pitchFamily="50" charset="-128"/>
              <a:ea typeface="游ゴシック" panose="020B0400000000000000" pitchFamily="50" charset="-128"/>
              <a:cs typeface="Meiryo UI" pitchFamily="50" charset="-128"/>
            </a:endParaRPr>
          </a:p>
          <a:p>
            <a:pPr algn="l"/>
            <a:endParaRPr lang="en-US" sz="2000" b="1" dirty="0">
              <a:latin typeface="游ゴシック" panose="020B0400000000000000" pitchFamily="50" charset="-128"/>
              <a:ea typeface="游ゴシック" panose="020B0400000000000000" pitchFamily="50" charset="-128"/>
            </a:endParaRPr>
          </a:p>
        </p:txBody>
      </p:sp>
      <p:sp>
        <p:nvSpPr>
          <p:cNvPr id="3" name="正方形/長方形 2">
            <a:extLst>
              <a:ext uri="{FF2B5EF4-FFF2-40B4-BE49-F238E27FC236}">
                <a16:creationId xmlns:a16="http://schemas.microsoft.com/office/drawing/2014/main" id="{22976FE6-8DFA-4360-B639-FC23F562968A}"/>
              </a:ext>
            </a:extLst>
          </p:cNvPr>
          <p:cNvSpPr/>
          <p:nvPr/>
        </p:nvSpPr>
        <p:spPr>
          <a:xfrm>
            <a:off x="3528690" y="764704"/>
            <a:ext cx="3542958" cy="369332"/>
          </a:xfrm>
          <a:prstGeom prst="rect">
            <a:avLst/>
          </a:prstGeom>
        </p:spPr>
        <p:txBody>
          <a:bodyPr wrap="none">
            <a:spAutoFit/>
          </a:bodyPr>
          <a:lstStyle/>
          <a:p>
            <a:r>
              <a:rPr lang="en-US" altLang="ja-JP" b="1" dirty="0">
                <a:solidFill>
                  <a:srgbClr val="FF0000"/>
                </a:solidFill>
                <a:latin typeface="游ゴシック" panose="020B0400000000000000" pitchFamily="50" charset="-128"/>
                <a:ea typeface="游ゴシック" panose="020B0400000000000000" pitchFamily="50" charset="-128"/>
                <a:cs typeface="Meiryo UI" pitchFamily="50" charset="-128"/>
              </a:rPr>
              <a:t>"Food“, "Environment“, "Life" </a:t>
            </a:r>
            <a:endParaRPr lang="ja-JP" altLang="en-US" dirty="0"/>
          </a:p>
        </p:txBody>
      </p:sp>
    </p:spTree>
    <p:extLst>
      <p:ext uri="{BB962C8B-B14F-4D97-AF65-F5344CB8AC3E}">
        <p14:creationId xmlns:p14="http://schemas.microsoft.com/office/powerpoint/2010/main" val="21995443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bwMode="auto">
          <a:xfrm>
            <a:off x="1691680" y="2767201"/>
            <a:ext cx="5976664" cy="2308324"/>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6" name="タイトル 5">
            <a:extLst>
              <a:ext uri="{FF2B5EF4-FFF2-40B4-BE49-F238E27FC236}">
                <a16:creationId xmlns:a16="http://schemas.microsoft.com/office/drawing/2014/main" id="{B2666A66-2902-1342-333C-009089C26F32}"/>
              </a:ext>
            </a:extLst>
          </p:cNvPr>
          <p:cNvSpPr>
            <a:spLocks noGrp="1"/>
          </p:cNvSpPr>
          <p:nvPr>
            <p:ph type="title"/>
          </p:nvPr>
        </p:nvSpPr>
        <p:spPr/>
        <p:txBody>
          <a:bodyPr/>
          <a:lstStyle/>
          <a:p>
            <a:endParaRPr lang="ja-JP" altLang="en-US" dirty="0"/>
          </a:p>
        </p:txBody>
      </p:sp>
      <p:sp>
        <p:nvSpPr>
          <p:cNvPr id="2" name="正方形/長方形 1"/>
          <p:cNvSpPr/>
          <p:nvPr/>
        </p:nvSpPr>
        <p:spPr>
          <a:xfrm>
            <a:off x="395536" y="836712"/>
            <a:ext cx="8352928" cy="1477328"/>
          </a:xfrm>
          <a:prstGeom prst="rect">
            <a:avLst/>
          </a:prstGeom>
        </p:spPr>
        <p:txBody>
          <a:bodyPr wrap="square">
            <a:spAutoFit/>
          </a:bodyPr>
          <a:lstStyle/>
          <a:p>
            <a:pPr algn="l"/>
            <a:r>
              <a:rPr lang="en-US" dirty="0">
                <a:latin typeface="游ゴシック" panose="020B0400000000000000" pitchFamily="50" charset="-128"/>
                <a:ea typeface="游ゴシック" panose="020B0400000000000000" pitchFamily="50" charset="-128"/>
                <a:cs typeface="Meiryo UI" panose="020B0604030504040204" pitchFamily="50" charset="-128"/>
              </a:rPr>
              <a:t>Universities are tasked with the essential work of developing science and technology while furthering invention and discovery. However, every bit of this work is ultimately done by human beings. Thus, the essential work of the university is to nurture gifted and refined students capable of making a mark on society.</a:t>
            </a:r>
          </a:p>
        </p:txBody>
      </p:sp>
      <p:sp>
        <p:nvSpPr>
          <p:cNvPr id="3" name="正方形/長方形 2"/>
          <p:cNvSpPr/>
          <p:nvPr/>
        </p:nvSpPr>
        <p:spPr>
          <a:xfrm>
            <a:off x="1763688" y="2420888"/>
            <a:ext cx="5688632" cy="2308324"/>
          </a:xfrm>
          <a:prstGeom prst="rect">
            <a:avLst/>
          </a:prstGeom>
        </p:spPr>
        <p:txBody>
          <a:bodyPr wrap="square">
            <a:spAutoFit/>
          </a:bodyPr>
          <a:lstStyle/>
          <a:p>
            <a:pPr algn="ctr"/>
            <a:r>
              <a:rPr lang="en-US" dirty="0">
                <a:latin typeface="江戸勘亭流" pitchFamily="65" charset="-128"/>
                <a:ea typeface="江戸勘亭流" pitchFamily="65" charset="-128"/>
                <a:cs typeface="Meiryo UI" panose="020B0604030504040204" pitchFamily="50" charset="-128"/>
              </a:rPr>
              <a:t>From Guan Zhong's "Guanzi"</a:t>
            </a:r>
          </a:p>
          <a:p>
            <a:pPr algn="ctr"/>
            <a:endParaRPr lang="en-US" altLang="ja-JP" dirty="0">
              <a:latin typeface="江戸勘亭流" pitchFamily="65" charset="-128"/>
              <a:ea typeface="江戸勘亭流" pitchFamily="65" charset="-128"/>
              <a:cs typeface="Meiryo UI" panose="020B0604030504040204" pitchFamily="50" charset="-128"/>
            </a:endParaRPr>
          </a:p>
          <a:p>
            <a:pPr algn="ctr"/>
            <a:r>
              <a:rPr lang="en-US" dirty="0">
                <a:latin typeface="江戸勘亭流" pitchFamily="65" charset="-128"/>
                <a:ea typeface="江戸勘亭流" pitchFamily="65" charset="-128"/>
                <a:cs typeface="Meiryo UI" panose="020B0604030504040204" pitchFamily="50" charset="-128"/>
              </a:rPr>
              <a:t>  To plan for one year, plant grain.</a:t>
            </a:r>
          </a:p>
          <a:p>
            <a:pPr algn="ctr"/>
            <a:r>
              <a:rPr lang="en-US" dirty="0">
                <a:latin typeface="江戸勘亭流" pitchFamily="65" charset="-128"/>
                <a:ea typeface="江戸勘亭流" pitchFamily="65" charset="-128"/>
                <a:cs typeface="Meiryo UI" panose="020B0604030504040204" pitchFamily="50" charset="-128"/>
              </a:rPr>
              <a:t>  To plan for ten years, plant trees.</a:t>
            </a:r>
          </a:p>
          <a:p>
            <a:pPr algn="ctr"/>
            <a:r>
              <a:rPr lang="en-US" dirty="0">
                <a:latin typeface="江戸勘亭流" pitchFamily="65" charset="-128"/>
                <a:ea typeface="江戸勘亭流" pitchFamily="65" charset="-128"/>
                <a:cs typeface="Meiryo UI" panose="020B0604030504040204" pitchFamily="50" charset="-128"/>
              </a:rPr>
              <a:t>  To plan for a lifetime, plant people.</a:t>
            </a:r>
          </a:p>
          <a:p>
            <a:pPr algn="ctr"/>
            <a:r>
              <a:rPr lang="en-US" dirty="0">
                <a:latin typeface="江戸勘亭流" pitchFamily="65" charset="-128"/>
                <a:ea typeface="江戸勘亭流" pitchFamily="65" charset="-128"/>
                <a:cs typeface="Meiryo UI" panose="020B0604030504040204" pitchFamily="50" charset="-128"/>
              </a:rPr>
              <a:t>One grain planting grants one harvest.</a:t>
            </a:r>
          </a:p>
          <a:p>
            <a:pPr algn="ctr"/>
            <a:r>
              <a:rPr lang="en-US" dirty="0">
                <a:latin typeface="江戸勘亭流" pitchFamily="65" charset="-128"/>
                <a:ea typeface="江戸勘亭流" pitchFamily="65" charset="-128"/>
                <a:cs typeface="Meiryo UI" panose="020B0604030504040204" pitchFamily="50" charset="-128"/>
              </a:rPr>
              <a:t>One tree planting grants ten harvests.</a:t>
            </a:r>
          </a:p>
          <a:p>
            <a:pPr algn="ctr"/>
            <a:r>
              <a:rPr lang="en-US" dirty="0">
                <a:latin typeface="江戸勘亭流" pitchFamily="65" charset="-128"/>
                <a:ea typeface="江戸勘亭流" pitchFamily="65" charset="-128"/>
                <a:cs typeface="Meiryo UI" panose="020B0604030504040204" pitchFamily="50" charset="-128"/>
              </a:rPr>
              <a:t>One person planted grants a lifetime's harvests. </a:t>
            </a:r>
          </a:p>
        </p:txBody>
      </p:sp>
    </p:spTree>
    <p:extLst>
      <p:ext uri="{BB962C8B-B14F-4D97-AF65-F5344CB8AC3E}">
        <p14:creationId xmlns:p14="http://schemas.microsoft.com/office/powerpoint/2010/main" val="1300340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9ABB0F-68D5-96C0-DD52-9282CAE4E3AE}"/>
              </a:ext>
            </a:extLst>
          </p:cNvPr>
          <p:cNvSpPr>
            <a:spLocks noGrp="1"/>
          </p:cNvSpPr>
          <p:nvPr>
            <p:ph type="title"/>
          </p:nvPr>
        </p:nvSpPr>
        <p:spPr/>
        <p:txBody>
          <a:bodyPr/>
          <a:lstStyle/>
          <a:p>
            <a:r>
              <a:rPr kumimoji="1" lang="en-US" altLang="ja-JP" sz="2000" b="1" dirty="0">
                <a:solidFill>
                  <a:srgbClr val="FFFFFF"/>
                </a:solidFill>
                <a:latin typeface="游ゴシック" panose="020B0400000000000000" pitchFamily="50" charset="-128"/>
                <a:ea typeface="游ゴシック" panose="020B0400000000000000" pitchFamily="50" charset="-128"/>
                <a:cs typeface="Meiryo UI" panose="020B0604030504040204" pitchFamily="50" charset="-128"/>
              </a:rPr>
              <a:t>The fathers of Sapporo Agricultural College</a:t>
            </a:r>
            <a:endParaRPr kumimoji="1" lang="ja-JP" altLang="en-US" dirty="0"/>
          </a:p>
        </p:txBody>
      </p:sp>
      <p:sp>
        <p:nvSpPr>
          <p:cNvPr id="3" name="Rectangle 2">
            <a:extLst>
              <a:ext uri="{FF2B5EF4-FFF2-40B4-BE49-F238E27FC236}">
                <a16:creationId xmlns:a16="http://schemas.microsoft.com/office/drawing/2014/main" id="{8E3F9813-E520-1E0A-4D3C-4F50BFE128F0}"/>
              </a:ext>
            </a:extLst>
          </p:cNvPr>
          <p:cNvSpPr txBox="1">
            <a:spLocks noChangeArrowheads="1"/>
          </p:cNvSpPr>
          <p:nvPr/>
        </p:nvSpPr>
        <p:spPr bwMode="auto">
          <a:xfrm>
            <a:off x="358005" y="3499323"/>
            <a:ext cx="2088678" cy="1657869"/>
          </a:xfrm>
          <a:prstGeom prst="rect">
            <a:avLst/>
          </a:prstGeom>
          <a:noFill/>
          <a:ln w="9525">
            <a:noFill/>
            <a:miter lim="800000"/>
            <a:headEnd/>
            <a:tailEnd/>
          </a:ln>
        </p:spPr>
        <p:txBody>
          <a:bodyPr anchor="t"/>
          <a:lstStyle/>
          <a:p>
            <a:pPr algn="l">
              <a:defRPr/>
            </a:pPr>
            <a:r>
              <a:rPr lang="en-US" sz="1600" b="1" dirty="0">
                <a:latin typeface="游ゴシック" panose="020B0400000000000000" pitchFamily="50" charset="-128"/>
                <a:ea typeface="游ゴシック" panose="020B0400000000000000" pitchFamily="50" charset="-128"/>
                <a:cs typeface="Meiryo UI" pitchFamily="50" charset="-128"/>
              </a:rPr>
              <a:t>Shosuke Sato　</a:t>
            </a:r>
          </a:p>
          <a:p>
            <a:pPr algn="l">
              <a:defRPr/>
            </a:pPr>
            <a:r>
              <a:rPr lang="en-US" sz="1600" b="1" dirty="0">
                <a:latin typeface="游ゴシック" panose="020B0400000000000000" pitchFamily="50" charset="-128"/>
                <a:ea typeface="游ゴシック" panose="020B0400000000000000" pitchFamily="50" charset="-128"/>
                <a:cs typeface="Meiryo UI" pitchFamily="50" charset="-128"/>
              </a:rPr>
              <a:t>1856-1939　　</a:t>
            </a:r>
          </a:p>
          <a:p>
            <a:pPr algn="l">
              <a:defRPr/>
            </a:pPr>
            <a:r>
              <a:rPr lang="en-US" sz="1600" b="1" dirty="0">
                <a:latin typeface="游ゴシック" panose="020B0400000000000000" pitchFamily="50" charset="-128"/>
                <a:ea typeface="游ゴシック" panose="020B0400000000000000" pitchFamily="50" charset="-128"/>
                <a:cs typeface="Meiryo UI" pitchFamily="50" charset="-128"/>
              </a:rPr>
              <a:t>Member of the first class　</a:t>
            </a:r>
          </a:p>
          <a:p>
            <a:pPr algn="l">
              <a:defRPr/>
            </a:pPr>
            <a:r>
              <a:rPr lang="en-US" sz="1600" b="1" dirty="0">
                <a:latin typeface="游ゴシック" panose="020B0400000000000000" pitchFamily="50" charset="-128"/>
                <a:ea typeface="游ゴシック" panose="020B0400000000000000" pitchFamily="50" charset="-128"/>
                <a:cs typeface="Meiryo UI" pitchFamily="50" charset="-128"/>
              </a:rPr>
              <a:t>Father of Hokkaido University</a:t>
            </a:r>
          </a:p>
          <a:p>
            <a:pPr algn="l">
              <a:defRPr/>
            </a:pPr>
            <a:r>
              <a:rPr lang="en-US" sz="1600" b="1" dirty="0">
                <a:latin typeface="游ゴシック" panose="020B0400000000000000" pitchFamily="50" charset="-128"/>
                <a:ea typeface="游ゴシック" panose="020B0400000000000000" pitchFamily="50" charset="-128"/>
                <a:cs typeface="Meiryo UI" pitchFamily="50" charset="-128"/>
              </a:rPr>
              <a:t>Director/President</a:t>
            </a:r>
          </a:p>
          <a:p>
            <a:pPr algn="l">
              <a:defRPr/>
            </a:pPr>
            <a:r>
              <a:rPr lang="en-US" sz="1600" b="1" dirty="0">
                <a:latin typeface="游ゴシック" panose="020B0400000000000000" pitchFamily="50" charset="-128"/>
                <a:ea typeface="游ゴシック" panose="020B0400000000000000" pitchFamily="50" charset="-128"/>
                <a:cs typeface="Meiryo UI" pitchFamily="50" charset="-128"/>
              </a:rPr>
              <a:t>(1894-1930)</a:t>
            </a:r>
          </a:p>
        </p:txBody>
      </p:sp>
      <p:sp>
        <p:nvSpPr>
          <p:cNvPr id="4" name="Rectangle 2">
            <a:extLst>
              <a:ext uri="{FF2B5EF4-FFF2-40B4-BE49-F238E27FC236}">
                <a16:creationId xmlns:a16="http://schemas.microsoft.com/office/drawing/2014/main" id="{A49024F9-4398-7AE5-1D46-5A94F6380468}"/>
              </a:ext>
            </a:extLst>
          </p:cNvPr>
          <p:cNvSpPr txBox="1">
            <a:spLocks noChangeArrowheads="1"/>
          </p:cNvSpPr>
          <p:nvPr/>
        </p:nvSpPr>
        <p:spPr bwMode="auto">
          <a:xfrm>
            <a:off x="2553542" y="3499323"/>
            <a:ext cx="2293464" cy="2515090"/>
          </a:xfrm>
          <a:prstGeom prst="rect">
            <a:avLst/>
          </a:prstGeom>
          <a:noFill/>
          <a:ln w="9525">
            <a:noFill/>
            <a:miter lim="800000"/>
            <a:headEnd/>
            <a:tailEnd/>
          </a:ln>
        </p:spPr>
        <p:txBody>
          <a:bodyPr anchor="t"/>
          <a:lstStyle/>
          <a:p>
            <a:pPr algn="l">
              <a:defRPr/>
            </a:pPr>
            <a:r>
              <a:rPr lang="en-US" sz="1500" b="1" dirty="0">
                <a:latin typeface="游ゴシック" panose="020B0400000000000000" pitchFamily="50" charset="-128"/>
                <a:ea typeface="游ゴシック" panose="020B0400000000000000" pitchFamily="50" charset="-128"/>
                <a:cs typeface="Meiryo UI" pitchFamily="50" charset="-128"/>
              </a:rPr>
              <a:t>Inazo Nitobe　</a:t>
            </a:r>
          </a:p>
          <a:p>
            <a:pPr algn="l">
              <a:defRPr/>
            </a:pPr>
            <a:r>
              <a:rPr lang="en-US" sz="1500" b="1" dirty="0">
                <a:latin typeface="游ゴシック" panose="020B0400000000000000" pitchFamily="50" charset="-128"/>
                <a:ea typeface="游ゴシック" panose="020B0400000000000000" pitchFamily="50" charset="-128"/>
                <a:cs typeface="Meiryo UI" pitchFamily="50" charset="-128"/>
              </a:rPr>
              <a:t>1862-1933　　</a:t>
            </a:r>
          </a:p>
          <a:p>
            <a:pPr algn="l">
              <a:defRPr/>
            </a:pPr>
            <a:r>
              <a:rPr lang="en-US" sz="1500" b="1" dirty="0">
                <a:latin typeface="游ゴシック" panose="020B0400000000000000" pitchFamily="50" charset="-128"/>
                <a:ea typeface="游ゴシック" panose="020B0400000000000000" pitchFamily="50" charset="-128"/>
                <a:cs typeface="Meiryo UI" pitchFamily="50" charset="-128"/>
              </a:rPr>
              <a:t>Member of the second class</a:t>
            </a:r>
          </a:p>
          <a:p>
            <a:pPr algn="l">
              <a:defRPr/>
            </a:pPr>
            <a:r>
              <a:rPr lang="en-US" sz="1500" b="1" dirty="0">
                <a:latin typeface="游ゴシック" panose="020B0400000000000000" pitchFamily="50" charset="-128"/>
                <a:ea typeface="游ゴシック" panose="020B0400000000000000" pitchFamily="50" charset="-128"/>
                <a:cs typeface="Meiryo UI" pitchFamily="50" charset="-128"/>
              </a:rPr>
              <a:t>Professor at Hokkaido, Kyoto, Tokyo, Tokyo Women's Universities/</a:t>
            </a:r>
          </a:p>
          <a:p>
            <a:pPr algn="l">
              <a:defRPr/>
            </a:pPr>
            <a:r>
              <a:rPr lang="en-US" sz="1500" b="1" dirty="0">
                <a:latin typeface="游ゴシック" panose="020B0400000000000000" pitchFamily="50" charset="-128"/>
                <a:ea typeface="游ゴシック" panose="020B0400000000000000" pitchFamily="50" charset="-128"/>
                <a:cs typeface="Meiryo UI" pitchFamily="50" charset="-128"/>
              </a:rPr>
              <a:t>League of Nations Deputy Secretary-General　</a:t>
            </a:r>
          </a:p>
          <a:p>
            <a:pPr algn="l">
              <a:defRPr/>
            </a:pPr>
            <a:r>
              <a:rPr lang="en-US" sz="1500" b="1" dirty="0">
                <a:latin typeface="游ゴシック" panose="020B0400000000000000" pitchFamily="50" charset="-128"/>
                <a:ea typeface="游ゴシック" panose="020B0400000000000000" pitchFamily="50" charset="-128"/>
                <a:cs typeface="Meiryo UI" pitchFamily="50" charset="-128"/>
              </a:rPr>
              <a:t>Author of </a:t>
            </a:r>
            <a:r>
              <a:rPr lang="en-US" sz="1500" b="1" i="1" dirty="0">
                <a:latin typeface="游ゴシック" panose="020B0400000000000000" pitchFamily="50" charset="-128"/>
                <a:ea typeface="游ゴシック" panose="020B0400000000000000" pitchFamily="50" charset="-128"/>
                <a:cs typeface="Meiryo UI" pitchFamily="50" charset="-128"/>
              </a:rPr>
              <a:t>Bushido</a:t>
            </a:r>
            <a:r>
              <a:rPr lang="en-US" sz="1500" b="1" dirty="0">
                <a:latin typeface="游ゴシック" panose="020B0400000000000000" pitchFamily="50" charset="-128"/>
                <a:ea typeface="游ゴシック" panose="020B0400000000000000" pitchFamily="50" charset="-128"/>
                <a:cs typeface="Meiryo UI" pitchFamily="50" charset="-128"/>
              </a:rPr>
              <a:t>　　　　</a:t>
            </a:r>
          </a:p>
        </p:txBody>
      </p:sp>
      <p:sp>
        <p:nvSpPr>
          <p:cNvPr id="5" name="Rectangle 2">
            <a:extLst>
              <a:ext uri="{FF2B5EF4-FFF2-40B4-BE49-F238E27FC236}">
                <a16:creationId xmlns:a16="http://schemas.microsoft.com/office/drawing/2014/main" id="{BF853392-E534-6200-A5A3-8877A132BF98}"/>
              </a:ext>
            </a:extLst>
          </p:cNvPr>
          <p:cNvSpPr txBox="1">
            <a:spLocks noChangeArrowheads="1"/>
          </p:cNvSpPr>
          <p:nvPr/>
        </p:nvSpPr>
        <p:spPr bwMode="auto">
          <a:xfrm>
            <a:off x="4847006" y="3499323"/>
            <a:ext cx="2076988" cy="1153813"/>
          </a:xfrm>
          <a:prstGeom prst="rect">
            <a:avLst/>
          </a:prstGeom>
          <a:noFill/>
          <a:ln w="9525">
            <a:noFill/>
            <a:miter lim="800000"/>
            <a:headEnd/>
            <a:tailEnd/>
          </a:ln>
        </p:spPr>
        <p:txBody>
          <a:bodyPr anchor="t"/>
          <a:lstStyle/>
          <a:p>
            <a:pPr algn="l">
              <a:defRPr/>
            </a:pPr>
            <a:r>
              <a:rPr lang="en-US" sz="1800" b="1" dirty="0">
                <a:latin typeface="游ゴシック" panose="020B0400000000000000" pitchFamily="50" charset="-128"/>
                <a:ea typeface="游ゴシック" panose="020B0400000000000000" pitchFamily="50" charset="-128"/>
                <a:cs typeface="Meiryo UI" pitchFamily="50" charset="-128"/>
              </a:rPr>
              <a:t>Kanzo Uchimura　</a:t>
            </a:r>
          </a:p>
          <a:p>
            <a:pPr algn="l">
              <a:defRPr/>
            </a:pPr>
            <a:r>
              <a:rPr lang="en-US" sz="1800" b="1" dirty="0">
                <a:latin typeface="游ゴシック" panose="020B0400000000000000" pitchFamily="50" charset="-128"/>
                <a:ea typeface="游ゴシック" panose="020B0400000000000000" pitchFamily="50" charset="-128"/>
                <a:cs typeface="Meiryo UI" pitchFamily="50" charset="-128"/>
              </a:rPr>
              <a:t>1861-1930　　</a:t>
            </a:r>
          </a:p>
          <a:p>
            <a:pPr algn="l">
              <a:defRPr/>
            </a:pPr>
            <a:r>
              <a:rPr lang="en-US" sz="1800" b="1" dirty="0">
                <a:latin typeface="游ゴシック" panose="020B0400000000000000" pitchFamily="50" charset="-128"/>
                <a:ea typeface="游ゴシック" panose="020B0400000000000000" pitchFamily="50" charset="-128"/>
                <a:cs typeface="Meiryo UI" pitchFamily="50" charset="-128"/>
              </a:rPr>
              <a:t>Member of the second class</a:t>
            </a:r>
          </a:p>
          <a:p>
            <a:pPr algn="l">
              <a:defRPr/>
            </a:pPr>
            <a:r>
              <a:rPr lang="en-US" sz="1800" b="1" dirty="0">
                <a:latin typeface="游ゴシック" panose="020B0400000000000000" pitchFamily="50" charset="-128"/>
                <a:ea typeface="游ゴシック" panose="020B0400000000000000" pitchFamily="50" charset="-128"/>
                <a:cs typeface="Meiryo UI" pitchFamily="50" charset="-128"/>
              </a:rPr>
              <a:t>Thinker</a:t>
            </a:r>
          </a:p>
        </p:txBody>
      </p:sp>
      <p:sp>
        <p:nvSpPr>
          <p:cNvPr id="6" name="Rectangle 2">
            <a:extLst>
              <a:ext uri="{FF2B5EF4-FFF2-40B4-BE49-F238E27FC236}">
                <a16:creationId xmlns:a16="http://schemas.microsoft.com/office/drawing/2014/main" id="{3F0441F6-3633-7CE2-5A5E-D2625FC851B2}"/>
              </a:ext>
            </a:extLst>
          </p:cNvPr>
          <p:cNvSpPr txBox="1">
            <a:spLocks noChangeArrowheads="1"/>
          </p:cNvSpPr>
          <p:nvPr/>
        </p:nvSpPr>
        <p:spPr bwMode="auto">
          <a:xfrm>
            <a:off x="7047226" y="3499323"/>
            <a:ext cx="1989270" cy="1441845"/>
          </a:xfrm>
          <a:prstGeom prst="rect">
            <a:avLst/>
          </a:prstGeom>
          <a:noFill/>
          <a:ln w="9525">
            <a:noFill/>
            <a:miter lim="800000"/>
            <a:headEnd/>
            <a:tailEnd/>
          </a:ln>
        </p:spPr>
        <p:txBody>
          <a:bodyPr anchor="t"/>
          <a:lstStyle/>
          <a:p>
            <a:pPr algn="l">
              <a:defRPr/>
            </a:pPr>
            <a:r>
              <a:rPr lang="en-US" sz="1800" b="1" dirty="0">
                <a:latin typeface="游ゴシック" panose="020B0400000000000000" pitchFamily="50" charset="-128"/>
                <a:ea typeface="游ゴシック" panose="020B0400000000000000" pitchFamily="50" charset="-128"/>
                <a:cs typeface="Meiryo UI" pitchFamily="50" charset="-128"/>
              </a:rPr>
              <a:t>Takeo Arishima　</a:t>
            </a:r>
          </a:p>
          <a:p>
            <a:pPr algn="l">
              <a:defRPr/>
            </a:pPr>
            <a:r>
              <a:rPr lang="en-US" sz="1800" b="1" dirty="0">
                <a:latin typeface="游ゴシック" panose="020B0400000000000000" pitchFamily="50" charset="-128"/>
                <a:ea typeface="游ゴシック" panose="020B0400000000000000" pitchFamily="50" charset="-128"/>
                <a:cs typeface="Meiryo UI" pitchFamily="50" charset="-128"/>
              </a:rPr>
              <a:t>1878-1923　　</a:t>
            </a:r>
          </a:p>
          <a:p>
            <a:pPr algn="l">
              <a:defRPr/>
            </a:pPr>
            <a:r>
              <a:rPr lang="en-US" sz="1800" b="1" dirty="0">
                <a:latin typeface="游ゴシック" panose="020B0400000000000000" pitchFamily="50" charset="-128"/>
                <a:ea typeface="游ゴシック" panose="020B0400000000000000" pitchFamily="50" charset="-128"/>
                <a:cs typeface="Meiryo UI" pitchFamily="50" charset="-128"/>
              </a:rPr>
              <a:t>Member of the 19th class</a:t>
            </a:r>
          </a:p>
          <a:p>
            <a:pPr algn="l">
              <a:defRPr/>
            </a:pPr>
            <a:r>
              <a:rPr lang="en-US" sz="1800" b="1" dirty="0">
                <a:latin typeface="游ゴシック" panose="020B0400000000000000" pitchFamily="50" charset="-128"/>
                <a:ea typeface="游ゴシック" panose="020B0400000000000000" pitchFamily="50" charset="-128"/>
                <a:cs typeface="Meiryo UI" pitchFamily="50" charset="-128"/>
              </a:rPr>
              <a:t>Novelist</a:t>
            </a:r>
          </a:p>
          <a:p>
            <a:pPr algn="l">
              <a:defRPr/>
            </a:pPr>
            <a:r>
              <a:rPr lang="en-US" sz="1800" b="1" dirty="0">
                <a:latin typeface="游ゴシック" panose="020B0400000000000000" pitchFamily="50" charset="-128"/>
                <a:ea typeface="游ゴシック" panose="020B0400000000000000" pitchFamily="50" charset="-128"/>
                <a:cs typeface="Meiryo UI" pitchFamily="50" charset="-128"/>
              </a:rPr>
              <a:t>Professor</a:t>
            </a:r>
          </a:p>
        </p:txBody>
      </p:sp>
      <p:sp>
        <p:nvSpPr>
          <p:cNvPr id="7" name="正方形/長方形 6">
            <a:extLst>
              <a:ext uri="{FF2B5EF4-FFF2-40B4-BE49-F238E27FC236}">
                <a16:creationId xmlns:a16="http://schemas.microsoft.com/office/drawing/2014/main" id="{35AA37E4-78DC-1E7A-609A-5CE11DADF684}"/>
              </a:ext>
            </a:extLst>
          </p:cNvPr>
          <p:cNvSpPr/>
          <p:nvPr/>
        </p:nvSpPr>
        <p:spPr>
          <a:xfrm>
            <a:off x="3076573" y="1902652"/>
            <a:ext cx="646331" cy="369332"/>
          </a:xfrm>
          <a:prstGeom prst="rect">
            <a:avLst/>
          </a:prstGeom>
        </p:spPr>
        <p:txBody>
          <a:bodyPr wrap="none">
            <a:spAutoFit/>
          </a:bodyPr>
          <a:lstStyle/>
          <a:p>
            <a:pPr algn="ctr"/>
            <a:r>
              <a:rPr lang="en-US" dirty="0">
                <a:ln w="0"/>
                <a:solidFill>
                  <a:srgbClr val="FF0000"/>
                </a:solidFill>
                <a:effectLst>
                  <a:outerShdw blurRad="38100" dist="19050" dir="2700000" algn="tl" rotWithShape="0">
                    <a:schemeClr val="dk1">
                      <a:alpha val="40000"/>
                    </a:schemeClr>
                  </a:outerShdw>
                </a:effectLst>
                <a:latin typeface="游ゴシック" panose="020B0400000000000000" pitchFamily="50" charset="-128"/>
                <a:ea typeface="游ゴシック" panose="020B0400000000000000" pitchFamily="50" charset="-128"/>
              </a:rPr>
              <a:t>Switch</a:t>
            </a:r>
          </a:p>
        </p:txBody>
      </p:sp>
      <p:sp>
        <p:nvSpPr>
          <p:cNvPr id="8" name="正方形/長方形 7">
            <a:extLst>
              <a:ext uri="{FF2B5EF4-FFF2-40B4-BE49-F238E27FC236}">
                <a16:creationId xmlns:a16="http://schemas.microsoft.com/office/drawing/2014/main" id="{7CB83C5A-2F55-1BA5-58AD-348F89FBFA52}"/>
              </a:ext>
            </a:extLst>
          </p:cNvPr>
          <p:cNvSpPr/>
          <p:nvPr/>
        </p:nvSpPr>
        <p:spPr>
          <a:xfrm>
            <a:off x="870568" y="1918336"/>
            <a:ext cx="646331" cy="369332"/>
          </a:xfrm>
          <a:prstGeom prst="rect">
            <a:avLst/>
          </a:prstGeom>
        </p:spPr>
        <p:txBody>
          <a:bodyPr wrap="none">
            <a:spAutoFit/>
          </a:bodyPr>
          <a:lstStyle/>
          <a:p>
            <a:pPr algn="ctr"/>
            <a:r>
              <a:rPr lang="en-US" dirty="0">
                <a:ln w="0"/>
                <a:solidFill>
                  <a:srgbClr val="FF0000"/>
                </a:solidFill>
                <a:effectLst>
                  <a:outerShdw blurRad="38100" dist="19050" dir="2700000" algn="tl" rotWithShape="0">
                    <a:schemeClr val="dk1">
                      <a:alpha val="40000"/>
                    </a:schemeClr>
                  </a:outerShdw>
                </a:effectLst>
                <a:latin typeface="游ゴシック" panose="020B0400000000000000" pitchFamily="50" charset="-128"/>
                <a:ea typeface="游ゴシック" panose="020B0400000000000000" pitchFamily="50" charset="-128"/>
              </a:rPr>
              <a:t>Switch</a:t>
            </a:r>
          </a:p>
        </p:txBody>
      </p:sp>
      <p:sp>
        <p:nvSpPr>
          <p:cNvPr id="9" name="正方形/長方形 8">
            <a:extLst>
              <a:ext uri="{FF2B5EF4-FFF2-40B4-BE49-F238E27FC236}">
                <a16:creationId xmlns:a16="http://schemas.microsoft.com/office/drawing/2014/main" id="{D79926B7-5B60-463B-2621-E92FFC4D7813}"/>
              </a:ext>
            </a:extLst>
          </p:cNvPr>
          <p:cNvSpPr/>
          <p:nvPr/>
        </p:nvSpPr>
        <p:spPr>
          <a:xfrm>
            <a:off x="5239434" y="1942224"/>
            <a:ext cx="646331" cy="369332"/>
          </a:xfrm>
          <a:prstGeom prst="rect">
            <a:avLst/>
          </a:prstGeom>
        </p:spPr>
        <p:txBody>
          <a:bodyPr wrap="none">
            <a:spAutoFit/>
          </a:bodyPr>
          <a:lstStyle/>
          <a:p>
            <a:pPr algn="ctr"/>
            <a:r>
              <a:rPr lang="en-US" dirty="0">
                <a:ln w="0"/>
                <a:solidFill>
                  <a:srgbClr val="FF0000"/>
                </a:solidFill>
                <a:effectLst>
                  <a:outerShdw blurRad="38100" dist="19050" dir="2700000" algn="tl" rotWithShape="0">
                    <a:schemeClr val="dk1">
                      <a:alpha val="40000"/>
                    </a:schemeClr>
                  </a:outerShdw>
                </a:effectLst>
                <a:latin typeface="游ゴシック" panose="020B0400000000000000" pitchFamily="50" charset="-128"/>
                <a:ea typeface="游ゴシック" panose="020B0400000000000000" pitchFamily="50" charset="-128"/>
              </a:rPr>
              <a:t>Switch</a:t>
            </a:r>
          </a:p>
        </p:txBody>
      </p:sp>
      <p:sp>
        <p:nvSpPr>
          <p:cNvPr id="10" name="正方形/長方形 9">
            <a:extLst>
              <a:ext uri="{FF2B5EF4-FFF2-40B4-BE49-F238E27FC236}">
                <a16:creationId xmlns:a16="http://schemas.microsoft.com/office/drawing/2014/main" id="{FC9DCA07-24CE-A45E-DD85-61CFFB3E56F2}"/>
              </a:ext>
            </a:extLst>
          </p:cNvPr>
          <p:cNvSpPr/>
          <p:nvPr/>
        </p:nvSpPr>
        <p:spPr>
          <a:xfrm>
            <a:off x="7508024" y="1918336"/>
            <a:ext cx="646331" cy="369332"/>
          </a:xfrm>
          <a:prstGeom prst="rect">
            <a:avLst/>
          </a:prstGeom>
        </p:spPr>
        <p:txBody>
          <a:bodyPr wrap="none">
            <a:spAutoFit/>
          </a:bodyPr>
          <a:lstStyle/>
          <a:p>
            <a:pPr algn="ctr"/>
            <a:r>
              <a:rPr lang="en-US" dirty="0">
                <a:ln w="0"/>
                <a:solidFill>
                  <a:srgbClr val="FF0000"/>
                </a:solidFill>
                <a:effectLst>
                  <a:outerShdw blurRad="38100" dist="19050" dir="2700000" algn="tl" rotWithShape="0">
                    <a:schemeClr val="dk1">
                      <a:alpha val="40000"/>
                    </a:schemeClr>
                  </a:outerShdw>
                </a:effectLst>
                <a:latin typeface="游ゴシック" panose="020B0400000000000000" pitchFamily="50" charset="-128"/>
                <a:ea typeface="游ゴシック" panose="020B0400000000000000" pitchFamily="50" charset="-128"/>
              </a:rPr>
              <a:t>Switch</a:t>
            </a:r>
          </a:p>
        </p:txBody>
      </p:sp>
      <p:pic>
        <p:nvPicPr>
          <p:cNvPr id="11" name="図 10">
            <a:extLst>
              <a:ext uri="{FF2B5EF4-FFF2-40B4-BE49-F238E27FC236}">
                <a16:creationId xmlns:a16="http://schemas.microsoft.com/office/drawing/2014/main" id="{4E5E1C43-EE89-B0C1-AEE6-E82E68D8398D}"/>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64331" y="955118"/>
            <a:ext cx="1728000" cy="2340000"/>
          </a:xfrm>
          <a:prstGeom prst="ellipse">
            <a:avLst/>
          </a:prstGeom>
          <a:ln w="381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2" name="図 11">
            <a:extLst>
              <a:ext uri="{FF2B5EF4-FFF2-40B4-BE49-F238E27FC236}">
                <a16:creationId xmlns:a16="http://schemas.microsoft.com/office/drawing/2014/main" id="{6CC89C16-6096-3135-9B33-DDD8D5374875}"/>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553542" y="954746"/>
            <a:ext cx="1728000" cy="2340000"/>
          </a:xfrm>
          <a:prstGeom prst="ellipse">
            <a:avLst/>
          </a:prstGeom>
          <a:ln w="381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3" name="図 12">
            <a:extLst>
              <a:ext uri="{FF2B5EF4-FFF2-40B4-BE49-F238E27FC236}">
                <a16:creationId xmlns:a16="http://schemas.microsoft.com/office/drawing/2014/main" id="{AF12B97F-F2CE-E4A7-1333-8F1F905C0975}"/>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738768" y="954746"/>
            <a:ext cx="1728000" cy="2340000"/>
          </a:xfrm>
          <a:prstGeom prst="ellipse">
            <a:avLst/>
          </a:prstGeom>
          <a:ln w="381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14" name="図 13">
            <a:extLst>
              <a:ext uri="{FF2B5EF4-FFF2-40B4-BE49-F238E27FC236}">
                <a16:creationId xmlns:a16="http://schemas.microsoft.com/office/drawing/2014/main" id="{4A265471-1AAA-8E20-0588-05DAE0091046}"/>
              </a:ext>
            </a:extLst>
          </p:cNvPr>
          <p:cNvPicPr>
            <a:picLocks/>
          </p:cNvPicPr>
          <p:nvPr/>
        </p:nvPicPr>
        <p:blipFill rotWithShape="1">
          <a:blip r:embed="rId5" cstate="print">
            <a:extLst>
              <a:ext uri="{28A0092B-C50C-407E-A947-70E740481C1C}">
                <a14:useLocalDpi xmlns:a14="http://schemas.microsoft.com/office/drawing/2010/main" val="0"/>
              </a:ext>
            </a:extLst>
          </a:blip>
          <a:srcRect l="9190" t="12200" r="8987" b="10365"/>
          <a:stretch/>
        </p:blipFill>
        <p:spPr>
          <a:xfrm>
            <a:off x="6923994" y="954746"/>
            <a:ext cx="1728000" cy="2340000"/>
          </a:xfrm>
          <a:prstGeom prst="ellipse">
            <a:avLst/>
          </a:prstGeom>
          <a:ln w="381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27154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B7E31C6-F685-4980-A701-EB6A87AE5324}"/>
              </a:ext>
            </a:extLst>
          </p:cNvPr>
          <p:cNvSpPr>
            <a:spLocks noGrp="1"/>
          </p:cNvSpPr>
          <p:nvPr>
            <p:ph type="title"/>
          </p:nvPr>
        </p:nvSpPr>
        <p:spPr/>
        <p:txBody>
          <a:bodyPr/>
          <a:lstStyle/>
          <a:p>
            <a:pPr rtl="0" fontAlgn="base"/>
            <a:r>
              <a:rPr kumimoji="1" lang="en-US" b="1" dirty="0">
                <a:solidFill>
                  <a:srgbClr val="FFFFFF"/>
                </a:solidFill>
                <a:ea typeface="游ゴシック" panose="020B0400000000000000" pitchFamily="50" charset="-128"/>
                <a:cs typeface="+mn-cs"/>
              </a:rPr>
              <a:t>Principles based on the university's philosophy</a:t>
            </a:r>
          </a:p>
        </p:txBody>
      </p:sp>
      <p:sp>
        <p:nvSpPr>
          <p:cNvPr id="5" name="四角形: 角を丸くする 4"/>
          <p:cNvSpPr/>
          <p:nvPr/>
        </p:nvSpPr>
        <p:spPr>
          <a:xfrm>
            <a:off x="846092" y="2132856"/>
            <a:ext cx="7491880" cy="3674943"/>
          </a:xfrm>
          <a:prstGeom prst="roundRect">
            <a:avLst>
              <a:gd name="adj" fmla="val 10230"/>
            </a:avLst>
          </a:prstGeom>
          <a:noFill/>
          <a:ln>
            <a:solidFill>
              <a:schemeClr val="accent3">
                <a:lumMod val="60000"/>
                <a:lumOff val="40000"/>
              </a:schemeClr>
            </a:solidFill>
          </a:ln>
        </p:spPr>
        <p:style>
          <a:lnRef idx="2">
            <a:schemeClr val="accent3"/>
          </a:lnRef>
          <a:fillRef idx="1">
            <a:schemeClr val="lt1"/>
          </a:fillRef>
          <a:effectRef idx="0">
            <a:schemeClr val="accent3"/>
          </a:effectRef>
          <a:fontRef idx="minor">
            <a:schemeClr val="dk1"/>
          </a:fontRef>
        </p:style>
        <p:txBody>
          <a:bodyPr wrap="square" lIns="108000" tIns="180000" rIns="108000" bIns="180000">
            <a:spAutoFit/>
          </a:bodyPr>
          <a:lstStyle/>
          <a:p>
            <a:pPr marL="180000" indent="-277200" algn="l">
              <a:lnSpc>
                <a:spcPts val="3600"/>
              </a:lnSpc>
              <a:spcAft>
                <a:spcPts val="3000"/>
              </a:spcAft>
              <a:buFont typeface="Arial"/>
              <a:buChar char="•"/>
            </a:pPr>
            <a:r>
              <a:rPr lang="en-US" sz="3200" b="1" dirty="0">
                <a:solidFill>
                  <a:srgbClr val="2A3517"/>
                </a:solidFill>
                <a:latin typeface="游ゴシック" panose="020B0400000000000000" pitchFamily="50" charset="-128"/>
                <a:ea typeface="游ゴシック" panose="020B0400000000000000" pitchFamily="50" charset="-128"/>
                <a:cs typeface="Meiryo UI" panose="020B0604030504040204" pitchFamily="50" charset="-128"/>
              </a:rPr>
              <a:t>Frontier Spirit</a:t>
            </a:r>
          </a:p>
          <a:p>
            <a:pPr marL="180000" indent="-277200" algn="l">
              <a:lnSpc>
                <a:spcPts val="3600"/>
              </a:lnSpc>
              <a:spcAft>
                <a:spcPts val="3000"/>
              </a:spcAft>
              <a:buFont typeface="Arial"/>
              <a:buChar char="•"/>
            </a:pPr>
            <a:r>
              <a:rPr lang="en-US" sz="3200" b="1" dirty="0">
                <a:solidFill>
                  <a:srgbClr val="2A3517"/>
                </a:solidFill>
                <a:latin typeface="游ゴシック" panose="020B0400000000000000" pitchFamily="50" charset="-128"/>
                <a:ea typeface="游ゴシック" panose="020B0400000000000000" pitchFamily="50" charset="-128"/>
                <a:cs typeface="Meiryo UI" panose="020B0604030504040204" pitchFamily="50" charset="-128"/>
              </a:rPr>
              <a:t>Global Perspective</a:t>
            </a:r>
          </a:p>
          <a:p>
            <a:pPr marL="180000" indent="-277200" algn="l">
              <a:lnSpc>
                <a:spcPts val="3600"/>
              </a:lnSpc>
              <a:spcAft>
                <a:spcPts val="3000"/>
              </a:spcAft>
              <a:buFont typeface="Arial"/>
              <a:buChar char="•"/>
            </a:pPr>
            <a:r>
              <a:rPr lang="en-US" sz="3200" b="1" dirty="0">
                <a:solidFill>
                  <a:srgbClr val="2A3517"/>
                </a:solidFill>
                <a:latin typeface="游ゴシック" panose="020B0400000000000000" pitchFamily="50" charset="-128"/>
                <a:ea typeface="游ゴシック" panose="020B0400000000000000" pitchFamily="50" charset="-128"/>
                <a:cs typeface="Meiryo UI" panose="020B0604030504040204" pitchFamily="50" charset="-128"/>
              </a:rPr>
              <a:t>All-round Education</a:t>
            </a:r>
          </a:p>
          <a:p>
            <a:pPr marL="180000" indent="-277200" algn="l">
              <a:lnSpc>
                <a:spcPts val="3600"/>
              </a:lnSpc>
              <a:spcAft>
                <a:spcPts val="3000"/>
              </a:spcAft>
              <a:buFont typeface="Arial"/>
              <a:buChar char="•"/>
            </a:pPr>
            <a:r>
              <a:rPr lang="en-US" sz="3200" b="1" dirty="0">
                <a:solidFill>
                  <a:srgbClr val="2A3517"/>
                </a:solidFill>
                <a:latin typeface="游ゴシック" panose="020B0400000000000000" pitchFamily="50" charset="-128"/>
                <a:ea typeface="游ゴシック" panose="020B0400000000000000" pitchFamily="50" charset="-128"/>
                <a:cs typeface="Meiryo UI" panose="020B0604030504040204" pitchFamily="50" charset="-128"/>
              </a:rPr>
              <a:t>Practical Learning</a:t>
            </a:r>
          </a:p>
        </p:txBody>
      </p:sp>
      <p:sp>
        <p:nvSpPr>
          <p:cNvPr id="3" name="正方形/長方形 2"/>
          <p:cNvSpPr/>
          <p:nvPr/>
        </p:nvSpPr>
        <p:spPr>
          <a:xfrm>
            <a:off x="20640" y="1116033"/>
            <a:ext cx="9142784" cy="523220"/>
          </a:xfrm>
          <a:prstGeom prst="rect">
            <a:avLst/>
          </a:prstGeom>
          <a:solidFill>
            <a:schemeClr val="bg1"/>
          </a:solidFill>
        </p:spPr>
        <p:txBody>
          <a:bodyPr wrap="square">
            <a:spAutoFit/>
          </a:bodyPr>
          <a:lstStyle/>
          <a:p>
            <a:pPr algn="ctr"/>
            <a:r>
              <a:rPr lang="en-US" sz="2800" b="1" dirty="0">
                <a:latin typeface="游ゴシック" panose="020B0400000000000000" pitchFamily="50" charset="-128"/>
                <a:ea typeface="游ゴシック" panose="020B0400000000000000" pitchFamily="50" charset="-128"/>
                <a:cs typeface="Meiryo UI" panose="020B0604030504040204" pitchFamily="50" charset="-128"/>
              </a:rPr>
              <a:t>Four principles cultivated over 140 years of history</a:t>
            </a:r>
          </a:p>
        </p:txBody>
      </p:sp>
    </p:spTree>
    <p:extLst>
      <p:ext uri="{BB962C8B-B14F-4D97-AF65-F5344CB8AC3E}">
        <p14:creationId xmlns:p14="http://schemas.microsoft.com/office/powerpoint/2010/main" val="4183046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0B974E6D-5FF7-4BC8-B47C-6E4E4AF36CC6}"/>
              </a:ext>
            </a:extLst>
          </p:cNvPr>
          <p:cNvSpPr>
            <a:spLocks noGrp="1"/>
          </p:cNvSpPr>
          <p:nvPr>
            <p:ph type="title"/>
          </p:nvPr>
        </p:nvSpPr>
        <p:spPr/>
        <p:txBody>
          <a:bodyPr/>
          <a:lstStyle/>
          <a:p>
            <a:pPr rtl="0" fontAlgn="base"/>
            <a:r>
              <a:rPr kumimoji="1" lang="en-US" b="1" dirty="0">
                <a:solidFill>
                  <a:srgbClr val="FFFFFF"/>
                </a:solidFill>
                <a:ea typeface="游ゴシック" panose="020B0400000000000000" pitchFamily="50" charset="-128"/>
                <a:cs typeface="Meiryo UI" panose="020B0604030504040204" pitchFamily="50" charset="-128"/>
              </a:rPr>
              <a:t>Issues for agriculture in the 21st century</a:t>
            </a:r>
          </a:p>
        </p:txBody>
      </p:sp>
      <p:sp>
        <p:nvSpPr>
          <p:cNvPr id="3" name="正方形/長方形 2"/>
          <p:cNvSpPr/>
          <p:nvPr/>
        </p:nvSpPr>
        <p:spPr>
          <a:xfrm>
            <a:off x="0" y="1105580"/>
            <a:ext cx="9144000" cy="461665"/>
          </a:xfrm>
          <a:prstGeom prst="rect">
            <a:avLst/>
          </a:prstGeom>
        </p:spPr>
        <p:txBody>
          <a:bodyPr wrap="square">
            <a:spAutoFit/>
          </a:bodyPr>
          <a:lstStyle/>
          <a:p>
            <a:pPr algn="ctr"/>
            <a:r>
              <a:rPr lang="en-US" sz="2400" b="1" dirty="0">
                <a:latin typeface="游ゴシック" panose="020B0400000000000000" pitchFamily="50" charset="-128"/>
                <a:ea typeface="游ゴシック" panose="020B0400000000000000" pitchFamily="50" charset="-128"/>
                <a:cs typeface="Meiryo UI" panose="020B0604030504040204" pitchFamily="50" charset="-128"/>
              </a:rPr>
              <a:t>Food, water, environment, energy: </a:t>
            </a:r>
            <a:r>
              <a:rPr lang="en-US" sz="2400"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Can humanity survive?</a:t>
            </a:r>
          </a:p>
        </p:txBody>
      </p:sp>
      <p:sp>
        <p:nvSpPr>
          <p:cNvPr id="5" name="正方形/長方形 4"/>
          <p:cNvSpPr/>
          <p:nvPr/>
        </p:nvSpPr>
        <p:spPr>
          <a:xfrm>
            <a:off x="107504" y="2204864"/>
            <a:ext cx="8928992" cy="2708434"/>
          </a:xfrm>
          <a:prstGeom prst="rect">
            <a:avLst/>
          </a:prstGeom>
        </p:spPr>
        <p:txBody>
          <a:bodyPr wrap="square">
            <a:spAutoFit/>
          </a:bodyPr>
          <a:lstStyle/>
          <a:p>
            <a:pPr marL="180000" indent="-187200" algn="l">
              <a:spcAft>
                <a:spcPts val="1200"/>
              </a:spcAft>
              <a:buFont typeface="Arial"/>
              <a:buChar char="•"/>
            </a:pPr>
            <a:r>
              <a:rPr lang="en-US" sz="2000" b="1" dirty="0">
                <a:latin typeface="游ゴシック" panose="020B0400000000000000" pitchFamily="50" charset="-128"/>
                <a:ea typeface="游ゴシック" panose="020B0400000000000000" pitchFamily="50" charset="-128"/>
                <a:cs typeface="Meiryo UI" panose="020B0604030504040204" pitchFamily="50" charset="-128"/>
              </a:rPr>
              <a:t>Global population: 7.6 billion people --&gt; 9.8 billion in 2050</a:t>
            </a:r>
          </a:p>
          <a:p>
            <a:pPr marL="180000" indent="-187200" algn="l">
              <a:spcAft>
                <a:spcPts val="1200"/>
              </a:spcAft>
              <a:buFont typeface="Arial"/>
              <a:buChar char="•"/>
            </a:pPr>
            <a:r>
              <a:rPr lang="en-US" sz="2000" b="1" dirty="0">
                <a:latin typeface="游ゴシック" panose="020B0400000000000000" pitchFamily="50" charset="-128"/>
                <a:ea typeface="游ゴシック" panose="020B0400000000000000" pitchFamily="50" charset="-128"/>
                <a:cs typeface="Meiryo UI" panose="020B0604030504040204" pitchFamily="50" charset="-128"/>
              </a:rPr>
              <a:t>Cultivated land on earth: No increase from 1.4 billion ha</a:t>
            </a:r>
          </a:p>
          <a:p>
            <a:pPr marL="180000" indent="-187200" algn="l">
              <a:spcAft>
                <a:spcPts val="1200"/>
              </a:spcAft>
              <a:buFont typeface="Arial"/>
              <a:buChar char="•"/>
            </a:pPr>
            <a:r>
              <a:rPr lang="en-US" sz="2000" b="1" dirty="0">
                <a:latin typeface="游ゴシック" panose="020B0400000000000000" pitchFamily="50" charset="-128"/>
                <a:ea typeface="游ゴシック" panose="020B0400000000000000" pitchFamily="50" charset="-128"/>
                <a:cs typeface="Meiryo UI" panose="020B0604030504040204" pitchFamily="50" charset="-128"/>
              </a:rPr>
              <a:t>World grains: 2.6 billion tons is production limit</a:t>
            </a:r>
          </a:p>
          <a:p>
            <a:pPr algn="l">
              <a:spcAft>
                <a:spcPts val="1200"/>
              </a:spcAft>
            </a:pPr>
            <a:r>
              <a:rPr lang="en-US" sz="2000" b="1" dirty="0">
                <a:latin typeface="游ゴシック" panose="020B0400000000000000" pitchFamily="50" charset="-128"/>
                <a:ea typeface="游ゴシック" panose="020B0400000000000000" pitchFamily="50" charset="-128"/>
                <a:cs typeface="Meiryo UI" panose="020B0604030504040204" pitchFamily="50" charset="-128"/>
              </a:rPr>
              <a:t>　　　　　　　　 (rice, wheat, corn)</a:t>
            </a:r>
          </a:p>
          <a:p>
            <a:pPr marL="180000" indent="-187200" algn="l">
              <a:spcAft>
                <a:spcPts val="1200"/>
              </a:spcAft>
              <a:buFont typeface="Arial"/>
              <a:buChar char="•"/>
            </a:pPr>
            <a:r>
              <a:rPr lang="en-US" sz="2000" b="1" dirty="0">
                <a:latin typeface="游ゴシック" panose="020B0400000000000000" pitchFamily="50" charset="-128"/>
                <a:ea typeface="游ゴシック" panose="020B0400000000000000" pitchFamily="50" charset="-128"/>
                <a:cs typeface="Meiryo UI" panose="020B0604030504040204" pitchFamily="50" charset="-128"/>
              </a:rPr>
              <a:t>Predicted inventory at end of FY2018/2019</a:t>
            </a:r>
          </a:p>
          <a:p>
            <a:pPr algn="l">
              <a:spcAft>
                <a:spcPts val="1200"/>
              </a:spcAft>
            </a:pPr>
            <a:r>
              <a:rPr lang="en-US" sz="2000" b="1" dirty="0">
                <a:latin typeface="游ゴシック" panose="020B0400000000000000" pitchFamily="50" charset="-128"/>
                <a:ea typeface="游ゴシック" panose="020B0400000000000000" pitchFamily="50" charset="-128"/>
                <a:cs typeface="Meiryo UI" panose="020B0604030504040204" pitchFamily="50" charset="-128"/>
              </a:rPr>
              <a:t>  　　　　　　　: 29.5% (safety inventory level 17-18%)</a:t>
            </a:r>
          </a:p>
        </p:txBody>
      </p:sp>
    </p:spTree>
    <p:extLst>
      <p:ext uri="{BB962C8B-B14F-4D97-AF65-F5344CB8AC3E}">
        <p14:creationId xmlns:p14="http://schemas.microsoft.com/office/powerpoint/2010/main" val="1422260555"/>
      </p:ext>
    </p:extLst>
  </p:cSld>
  <p:clrMapOvr>
    <a:masterClrMapping/>
  </p:clrMapOvr>
</p:sld>
</file>

<file path=ppt/theme/theme1.xml><?xml version="1.0" encoding="utf-8"?>
<a:theme xmlns:a="http://schemas.openxmlformats.org/drawingml/2006/main" name="1_ppt2j">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pt2j">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ppt2j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2j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2j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2j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2j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2j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2j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2j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2j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2j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2j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2j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ppt2j</Template>
  <TotalTime>18872</TotalTime>
  <Words>7196</Words>
  <Application>Microsoft Office PowerPoint</Application>
  <PresentationFormat>画面に合わせる (4:3)</PresentationFormat>
  <Paragraphs>903</Paragraphs>
  <Slides>65</Slides>
  <Notes>43</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65</vt:i4>
      </vt:variant>
    </vt:vector>
  </HeadingPairs>
  <TitlesOfParts>
    <vt:vector size="71" baseType="lpstr">
      <vt:lpstr>江戸勘亭流</vt:lpstr>
      <vt:lpstr>游ゴシック</vt:lpstr>
      <vt:lpstr>Arial</vt:lpstr>
      <vt:lpstr>Wingdings</vt:lpstr>
      <vt:lpstr>1_ppt2j</vt:lpstr>
      <vt:lpstr>Chart</vt:lpstr>
      <vt:lpstr>School of Agriculture, Hokkaido University :  Our 140 Years of History and Our Future to Come </vt:lpstr>
      <vt:lpstr>Contents</vt:lpstr>
      <vt:lpstr>PowerPoint プレゼンテーション</vt:lpstr>
      <vt:lpstr>PowerPoint プレゼンテーション</vt:lpstr>
      <vt:lpstr>History of School of Agriculture, Hokkaido University</vt:lpstr>
      <vt:lpstr>The creators of Sapporo Agricultural College</vt:lpstr>
      <vt:lpstr>The fathers of Sapporo Agricultural College</vt:lpstr>
      <vt:lpstr>Principles based on the university's philosophy</vt:lpstr>
      <vt:lpstr>Issues for agriculture in the 21st century</vt:lpstr>
      <vt:lpstr>Issues for agriculture in the 21st century</vt:lpstr>
      <vt:lpstr>School of Agriculture Now</vt:lpstr>
      <vt:lpstr>School of Agriculture Now</vt:lpstr>
      <vt:lpstr>PowerPoint プレゼンテーション</vt:lpstr>
      <vt:lpstr>Changes in the School of Agriculture organization:   Establishment of majors (1953)</vt:lpstr>
      <vt:lpstr>Changes in the School of Agriculture organization:   Establishment of Research Faculty and Graduate School (2006 on)</vt:lpstr>
      <vt:lpstr>Changes in the School of Agriculture organization:   Establishment of the Division of Research Innovation and Streamlining (Cooperation) (2011 on)</vt:lpstr>
      <vt:lpstr>Changes in the School of Agriculture organization:   Problems (Only two faculty members in each lab and mismatch between research groups and departments)</vt:lpstr>
      <vt:lpstr>Changes in the School of Agriculture organization:   Reorganization of Research Faculty (2015 on)</vt:lpstr>
      <vt:lpstr>Changes in the School of Agriculture organization:  Reorganization of Graduate School (2019 on)</vt:lpstr>
      <vt:lpstr>Lab structure (as of April 2020)　</vt:lpstr>
      <vt:lpstr>Numbers of faculty staff and students (as of May 2020)</vt:lpstr>
      <vt:lpstr>PowerPoint プレゼンテーション</vt:lpstr>
      <vt:lpstr>Focused Research Areas (1)</vt:lpstr>
      <vt:lpstr>Focused Research Areas (2)</vt:lpstr>
      <vt:lpstr>Globalization of education</vt:lpstr>
      <vt:lpstr>Globalization of education</vt:lpstr>
      <vt:lpstr>Globalization of education</vt:lpstr>
      <vt:lpstr>Available Qualifications</vt:lpstr>
      <vt:lpstr>Student capacity per year of each department</vt:lpstr>
      <vt:lpstr>Students from all over Japan enroll in School of Agriculture.</vt:lpstr>
      <vt:lpstr>Education program</vt:lpstr>
      <vt:lpstr>Learn agriculture up close in Hokkaido, major food base of Japan</vt:lpstr>
      <vt:lpstr>Experiments</vt:lpstr>
      <vt:lpstr>Surveys</vt:lpstr>
      <vt:lpstr>Practices</vt:lpstr>
      <vt:lpstr>Seminars</vt:lpstr>
      <vt:lpstr>After graduation career paths</vt:lpstr>
      <vt:lpstr>Graduates' career paths (very few become farmers)</vt:lpstr>
      <vt:lpstr>Strengths and Features of School of Agriculture</vt:lpstr>
      <vt:lpstr>PowerPoint プレゼンテーション</vt:lpstr>
      <vt:lpstr>Division of Agriculture and its three courses (established April 2019)</vt:lpstr>
      <vt:lpstr>Frontiers Course in Production Science</vt:lpstr>
      <vt:lpstr>Frontiers Course in Biosciences</vt:lpstr>
      <vt:lpstr>Frontiers Course in Environmental Sciences</vt:lpstr>
      <vt:lpstr>Research Achievements in Research Faculty and Graduate School of Agriculture (University rankings by subject)</vt:lpstr>
      <vt:lpstr>Special English Program:      Global Education Program for Agriscience Frontiers Program</vt:lpstr>
      <vt:lpstr>Special English Program:      Three focused research areas based on bioscience and participating labs</vt:lpstr>
      <vt:lpstr>Exchanges between the Research Faculty     and overseas universities and institutions</vt:lpstr>
      <vt:lpstr>Exchanges with overseas universities and institutions</vt:lpstr>
      <vt:lpstr>PowerPoint プレゼンテーション</vt:lpstr>
      <vt:lpstr>Inside the School of Agriculture</vt:lpstr>
      <vt:lpstr>Inside the School of Agriculture</vt:lpstr>
      <vt:lpstr>Abundant equipment and educational facilities</vt:lpstr>
      <vt:lpstr>Facilities: Experimental Farms (Sapporo Farm / Yoichi Orchard)</vt:lpstr>
      <vt:lpstr>Facilities: Experimental Farms (Sapporo Farm)</vt:lpstr>
      <vt:lpstr>Facilities: Experimental Farms (Agri-Food Center)</vt:lpstr>
      <vt:lpstr>Facilities: Botanical Garden</vt:lpstr>
      <vt:lpstr>Facilities: Livestock Farm (Shizunai)</vt:lpstr>
      <vt:lpstr>Facilities: Forest Research Station / Experimental forest</vt:lpstr>
      <vt:lpstr>School of Agriculture area</vt:lpstr>
      <vt:lpstr>Around the School of Agriculture</vt:lpstr>
      <vt:lpstr>Winter is severe and beautiful</vt:lpstr>
      <vt:lpstr>PowerPoint プレゼンテーション</vt:lpstr>
      <vt:lpstr>The School of Agriculture Now</vt:lpstr>
      <vt:lpstr>PowerPoint プレゼンテーション</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ユニバーシティ・アイデンティティの 定義と運用に関する研究</dc:title>
  <dc:creator>TOSHIBA</dc:creator>
  <cp:lastModifiedBy>岩見　雅大</cp:lastModifiedBy>
  <cp:revision>1163</cp:revision>
  <cp:lastPrinted>2019-10-07T00:41:58Z</cp:lastPrinted>
  <dcterms:created xsi:type="dcterms:W3CDTF">2013-05-17T09:53:45Z</dcterms:created>
  <dcterms:modified xsi:type="dcterms:W3CDTF">2023-05-09T05:17:58Z</dcterms:modified>
</cp:coreProperties>
</file>