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Lst>
  <p:notesMasterIdLst>
    <p:notesMasterId r:id="rId69"/>
  </p:notesMasterIdLst>
  <p:handoutMasterIdLst>
    <p:handoutMasterId r:id="rId70"/>
  </p:handoutMasterIdLst>
  <p:sldIdLst>
    <p:sldId id="318" r:id="rId2"/>
    <p:sldId id="456" r:id="rId3"/>
    <p:sldId id="382" r:id="rId4"/>
    <p:sldId id="328" r:id="rId5"/>
    <p:sldId id="329" r:id="rId6"/>
    <p:sldId id="332" r:id="rId7"/>
    <p:sldId id="331" r:id="rId8"/>
    <p:sldId id="404" r:id="rId9"/>
    <p:sldId id="409" r:id="rId10"/>
    <p:sldId id="423" r:id="rId11"/>
    <p:sldId id="405" r:id="rId12"/>
    <p:sldId id="408" r:id="rId13"/>
    <p:sldId id="383" r:id="rId14"/>
    <p:sldId id="407" r:id="rId15"/>
    <p:sldId id="373" r:id="rId16"/>
    <p:sldId id="449" r:id="rId17"/>
    <p:sldId id="377" r:id="rId18"/>
    <p:sldId id="378" r:id="rId19"/>
    <p:sldId id="446" r:id="rId20"/>
    <p:sldId id="429" r:id="rId21"/>
    <p:sldId id="462" r:id="rId22"/>
    <p:sldId id="384" r:id="rId23"/>
    <p:sldId id="431" r:id="rId24"/>
    <p:sldId id="432" r:id="rId25"/>
    <p:sldId id="466" r:id="rId26"/>
    <p:sldId id="464" r:id="rId27"/>
    <p:sldId id="465" r:id="rId28"/>
    <p:sldId id="412" r:id="rId29"/>
    <p:sldId id="433" r:id="rId30"/>
    <p:sldId id="467" r:id="rId31"/>
    <p:sldId id="452" r:id="rId32"/>
    <p:sldId id="352" r:id="rId33"/>
    <p:sldId id="436" r:id="rId34"/>
    <p:sldId id="437" r:id="rId35"/>
    <p:sldId id="438" r:id="rId36"/>
    <p:sldId id="439" r:id="rId37"/>
    <p:sldId id="468" r:id="rId38"/>
    <p:sldId id="469" r:id="rId39"/>
    <p:sldId id="413" r:id="rId40"/>
    <p:sldId id="385" r:id="rId41"/>
    <p:sldId id="448" r:id="rId42"/>
    <p:sldId id="425" r:id="rId43"/>
    <p:sldId id="426" r:id="rId44"/>
    <p:sldId id="427" r:id="rId45"/>
    <p:sldId id="444" r:id="rId46"/>
    <p:sldId id="470" r:id="rId47"/>
    <p:sldId id="463" r:id="rId48"/>
    <p:sldId id="441" r:id="rId49"/>
    <p:sldId id="440" r:id="rId50"/>
    <p:sldId id="386" r:id="rId51"/>
    <p:sldId id="361" r:id="rId52"/>
    <p:sldId id="422" r:id="rId53"/>
    <p:sldId id="353" r:id="rId54"/>
    <p:sldId id="364" r:id="rId55"/>
    <p:sldId id="457" r:id="rId56"/>
    <p:sldId id="460" r:id="rId57"/>
    <p:sldId id="461" r:id="rId58"/>
    <p:sldId id="459" r:id="rId59"/>
    <p:sldId id="365" r:id="rId60"/>
    <p:sldId id="366" r:id="rId61"/>
    <p:sldId id="367" r:id="rId62"/>
    <p:sldId id="368" r:id="rId63"/>
    <p:sldId id="369" r:id="rId64"/>
    <p:sldId id="370" r:id="rId65"/>
    <p:sldId id="387" r:id="rId66"/>
    <p:sldId id="336" r:id="rId67"/>
    <p:sldId id="333" r:id="rId68"/>
  </p:sldIdLst>
  <p:sldSz cx="9144000" cy="6858000" type="screen4x3"/>
  <p:notesSz cx="9866313" cy="6735763"/>
  <p:defaultTextStyle>
    <a:defPPr>
      <a:defRPr lang="ja-JP"/>
    </a:defPPr>
    <a:lvl1pPr algn="r"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r"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r"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r"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r"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521415D9-36F7-43E2-AB2F-B90AF26B5E84}">
      <p14:sectionLst xmlns:p14="http://schemas.microsoft.com/office/powerpoint/2010/main">
        <p14:section name="既定のセクション" id="{92D2ADAF-C7FB-4F20-AEA4-571C5595FEDA}">
          <p14:sldIdLst>
            <p14:sldId id="318"/>
            <p14:sldId id="456"/>
            <p14:sldId id="382"/>
            <p14:sldId id="328"/>
            <p14:sldId id="329"/>
            <p14:sldId id="332"/>
            <p14:sldId id="331"/>
            <p14:sldId id="404"/>
            <p14:sldId id="409"/>
            <p14:sldId id="423"/>
            <p14:sldId id="405"/>
            <p14:sldId id="408"/>
            <p14:sldId id="383"/>
            <p14:sldId id="407"/>
            <p14:sldId id="373"/>
            <p14:sldId id="449"/>
            <p14:sldId id="377"/>
            <p14:sldId id="378"/>
            <p14:sldId id="446"/>
            <p14:sldId id="429"/>
            <p14:sldId id="462"/>
            <p14:sldId id="384"/>
            <p14:sldId id="431"/>
            <p14:sldId id="432"/>
            <p14:sldId id="466"/>
            <p14:sldId id="464"/>
            <p14:sldId id="465"/>
            <p14:sldId id="412"/>
            <p14:sldId id="433"/>
            <p14:sldId id="467"/>
            <p14:sldId id="452"/>
            <p14:sldId id="352"/>
            <p14:sldId id="436"/>
            <p14:sldId id="437"/>
            <p14:sldId id="438"/>
            <p14:sldId id="439"/>
            <p14:sldId id="468"/>
            <p14:sldId id="469"/>
            <p14:sldId id="413"/>
            <p14:sldId id="385"/>
            <p14:sldId id="448"/>
            <p14:sldId id="425"/>
            <p14:sldId id="426"/>
            <p14:sldId id="427"/>
            <p14:sldId id="444"/>
            <p14:sldId id="470"/>
            <p14:sldId id="463"/>
            <p14:sldId id="441"/>
            <p14:sldId id="440"/>
            <p14:sldId id="386"/>
            <p14:sldId id="361"/>
            <p14:sldId id="422"/>
            <p14:sldId id="353"/>
            <p14:sldId id="364"/>
            <p14:sldId id="457"/>
            <p14:sldId id="460"/>
            <p14:sldId id="461"/>
            <p14:sldId id="459"/>
          </p14:sldIdLst>
        </p14:section>
        <p14:section name="タイトルなしのセクション" id="{899897F4-4509-4B71-9DCE-45F58E344ED9}">
          <p14:sldIdLst>
            <p14:sldId id="365"/>
            <p14:sldId id="366"/>
            <p14:sldId id="367"/>
            <p14:sldId id="368"/>
            <p14:sldId id="369"/>
            <p14:sldId id="370"/>
            <p14:sldId id="387"/>
            <p14:sldId id="336"/>
            <p14:sldId id="3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hei koide" initials="yk" lastIdx="8" clrIdx="0"/>
  <p:cmAuthor id="2" name="shomu3" initials="S" lastIdx="26" clrIdx="1"/>
  <p:cmAuthor id="3" name="SUZUKI Yutaka" initials="SY" lastIdx="19" clrIdx="2"/>
  <p:cmAuthor id="4" name="ykoide" initials="y" lastIdx="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a:srgbClr val="003300"/>
    <a:srgbClr val="4478B6"/>
    <a:srgbClr val="2A3517"/>
    <a:srgbClr val="0B0E06"/>
    <a:srgbClr val="544D2A"/>
    <a:srgbClr val="766E3E"/>
    <a:srgbClr val="605932"/>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4" autoAdjust="0"/>
    <p:restoredTop sz="86408" autoAdjust="0"/>
  </p:normalViewPr>
  <p:slideViewPr>
    <p:cSldViewPr>
      <p:cViewPr varScale="1">
        <p:scale>
          <a:sx n="111" d="100"/>
          <a:sy n="111" d="100"/>
        </p:scale>
        <p:origin x="1616"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5477"/>
    </p:cViewPr>
  </p:sorterViewPr>
  <p:notesViewPr>
    <p:cSldViewPr>
      <p:cViewPr varScale="1">
        <p:scale>
          <a:sx n="69" d="100"/>
          <a:sy n="69" d="100"/>
        </p:scale>
        <p:origin x="1652" y="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Sheet1!$G$2</c:f>
              <c:strCache>
                <c:ptCount val="1"/>
                <c:pt idx="0">
                  <c:v>人数</c:v>
                </c:pt>
              </c:strCache>
            </c:strRef>
          </c:tx>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0-AD62-4CD0-ACB8-A7FDA186924B}"/>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1-AD62-4CD0-ACB8-A7FDA186924B}"/>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2-AD62-4CD0-ACB8-A7FDA186924B}"/>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3-AD62-4CD0-ACB8-A7FDA186924B}"/>
              </c:ext>
            </c:extLst>
          </c:dPt>
          <c:dPt>
            <c:idx val="4"/>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4-AD62-4CD0-ACB8-A7FDA186924B}"/>
              </c:ext>
            </c:extLst>
          </c:dPt>
          <c:dPt>
            <c:idx val="5"/>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5-AD62-4CD0-ACB8-A7FDA186924B}"/>
              </c:ext>
            </c:extLst>
          </c:dPt>
          <c:dPt>
            <c:idx val="6"/>
            <c:bubble3D val="0"/>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c:spPr>
            <c:extLst>
              <c:ext xmlns:c16="http://schemas.microsoft.com/office/drawing/2014/chart" uri="{C3380CC4-5D6E-409C-BE32-E72D297353CC}">
                <c16:uniqueId val="{00000006-AD62-4CD0-ACB8-A7FDA186924B}"/>
              </c:ext>
            </c:extLst>
          </c:dPt>
          <c:dPt>
            <c:idx val="7"/>
            <c:bubble3D val="0"/>
            <c:spPr>
              <a:gradFill rotWithShape="1">
                <a:gsLst>
                  <a:gs pos="0">
                    <a:schemeClr val="accent4">
                      <a:lumMod val="80000"/>
                      <a:lumOff val="20000"/>
                      <a:satMod val="103000"/>
                      <a:lumMod val="102000"/>
                      <a:tint val="94000"/>
                    </a:schemeClr>
                  </a:gs>
                  <a:gs pos="50000">
                    <a:schemeClr val="accent4">
                      <a:lumMod val="80000"/>
                      <a:lumOff val="20000"/>
                      <a:satMod val="110000"/>
                      <a:lumMod val="100000"/>
                      <a:shade val="100000"/>
                    </a:schemeClr>
                  </a:gs>
                  <a:gs pos="100000">
                    <a:schemeClr val="accent4">
                      <a:lumMod val="80000"/>
                      <a:lumOff val="20000"/>
                      <a:lumMod val="99000"/>
                      <a:satMod val="120000"/>
                      <a:shade val="78000"/>
                    </a:schemeClr>
                  </a:gs>
                </a:gsLst>
                <a:lin ang="5400000" scaled="0"/>
              </a:gradFill>
              <a:ln>
                <a:noFill/>
              </a:ln>
              <a:effectLst/>
            </c:spPr>
            <c:extLst>
              <c:ext xmlns:c16="http://schemas.microsoft.com/office/drawing/2014/chart" uri="{C3380CC4-5D6E-409C-BE32-E72D297353CC}">
                <c16:uniqueId val="{00000007-AD62-4CD0-ACB8-A7FDA186924B}"/>
              </c:ext>
            </c:extLst>
          </c:dPt>
          <c:dPt>
            <c:idx val="8"/>
            <c:bubble3D val="0"/>
            <c:spPr>
              <a:gradFill rotWithShape="1">
                <a:gsLst>
                  <a:gs pos="0">
                    <a:schemeClr val="accent6">
                      <a:lumMod val="80000"/>
                      <a:lumOff val="20000"/>
                      <a:satMod val="103000"/>
                      <a:lumMod val="102000"/>
                      <a:tint val="94000"/>
                    </a:schemeClr>
                  </a:gs>
                  <a:gs pos="50000">
                    <a:schemeClr val="accent6">
                      <a:lumMod val="80000"/>
                      <a:lumOff val="20000"/>
                      <a:satMod val="110000"/>
                      <a:lumMod val="100000"/>
                      <a:shade val="100000"/>
                    </a:schemeClr>
                  </a:gs>
                  <a:gs pos="100000">
                    <a:schemeClr val="accent6">
                      <a:lumMod val="80000"/>
                      <a:lumOff val="20000"/>
                      <a:lumMod val="99000"/>
                      <a:satMod val="120000"/>
                      <a:shade val="78000"/>
                    </a:schemeClr>
                  </a:gs>
                </a:gsLst>
                <a:lin ang="5400000" scaled="0"/>
              </a:gradFill>
              <a:ln>
                <a:noFill/>
              </a:ln>
              <a:effectLst/>
            </c:spPr>
            <c:extLst>
              <c:ext xmlns:c16="http://schemas.microsoft.com/office/drawing/2014/chart" uri="{C3380CC4-5D6E-409C-BE32-E72D297353CC}">
                <c16:uniqueId val="{00000008-AD62-4CD0-ACB8-A7FDA186924B}"/>
              </c:ext>
            </c:extLst>
          </c:dPt>
          <c:dPt>
            <c:idx val="9"/>
            <c:bubble3D val="0"/>
            <c:spPr>
              <a:gradFill rotWithShape="1">
                <a:gsLst>
                  <a:gs pos="0">
                    <a:schemeClr val="accent2">
                      <a:lumMod val="80000"/>
                      <a:satMod val="103000"/>
                      <a:lumMod val="102000"/>
                      <a:tint val="94000"/>
                    </a:schemeClr>
                  </a:gs>
                  <a:gs pos="50000">
                    <a:schemeClr val="accent2">
                      <a:lumMod val="80000"/>
                      <a:satMod val="110000"/>
                      <a:lumMod val="100000"/>
                      <a:shade val="100000"/>
                    </a:schemeClr>
                  </a:gs>
                  <a:gs pos="100000">
                    <a:schemeClr val="accent2">
                      <a:lumMod val="80000"/>
                      <a:lumMod val="99000"/>
                      <a:satMod val="120000"/>
                      <a:shade val="78000"/>
                    </a:schemeClr>
                  </a:gs>
                </a:gsLst>
                <a:lin ang="5400000" scaled="0"/>
              </a:gradFill>
              <a:ln>
                <a:noFill/>
              </a:ln>
              <a:effectLst/>
            </c:spPr>
            <c:extLst>
              <c:ext xmlns:c16="http://schemas.microsoft.com/office/drawing/2014/chart" uri="{C3380CC4-5D6E-409C-BE32-E72D297353CC}">
                <c16:uniqueId val="{00000009-AD62-4CD0-ACB8-A7FDA186924B}"/>
              </c:ext>
            </c:extLst>
          </c:dPt>
          <c:dPt>
            <c:idx val="10"/>
            <c:bubble3D val="0"/>
            <c:spPr>
              <a:gradFill rotWithShape="1">
                <a:gsLst>
                  <a:gs pos="0">
                    <a:schemeClr val="accent4">
                      <a:lumMod val="80000"/>
                      <a:satMod val="103000"/>
                      <a:lumMod val="102000"/>
                      <a:tint val="94000"/>
                    </a:schemeClr>
                  </a:gs>
                  <a:gs pos="50000">
                    <a:schemeClr val="accent4">
                      <a:lumMod val="80000"/>
                      <a:satMod val="110000"/>
                      <a:lumMod val="100000"/>
                      <a:shade val="100000"/>
                    </a:schemeClr>
                  </a:gs>
                  <a:gs pos="100000">
                    <a:schemeClr val="accent4">
                      <a:lumMod val="80000"/>
                      <a:lumMod val="99000"/>
                      <a:satMod val="120000"/>
                      <a:shade val="78000"/>
                    </a:schemeClr>
                  </a:gs>
                </a:gsLst>
                <a:lin ang="5400000" scaled="0"/>
              </a:gradFill>
              <a:ln>
                <a:noFill/>
              </a:ln>
              <a:effectLst/>
            </c:spPr>
            <c:extLst>
              <c:ext xmlns:c16="http://schemas.microsoft.com/office/drawing/2014/chart" uri="{C3380CC4-5D6E-409C-BE32-E72D297353CC}">
                <c16:uniqueId val="{0000000A-AD62-4CD0-ACB8-A7FDA186924B}"/>
              </c:ext>
            </c:extLst>
          </c:dPt>
          <c:dLbls>
            <c:dLbl>
              <c:idx val="0"/>
              <c:layout>
                <c:manualLayout>
                  <c:x val="-0.11924443044619422"/>
                  <c:y val="0.20066619197434735"/>
                </c:manualLayout>
              </c:layout>
              <c:tx>
                <c:rich>
                  <a:bodyPr rot="0" spcFirstLastPara="1" vertOverflow="ellipsis" vert="horz" wrap="square" lIns="38100" tIns="19050" rIns="38100" bIns="19050" anchor="ctr" anchorCtr="1">
                    <a:noAutofit/>
                  </a:bodyPr>
                  <a:lstStyle/>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ja-JP" altLang="en-US" sz="1594" b="1" dirty="0">
                        <a:solidFill>
                          <a:sysClr val="windowText" lastClr="000000"/>
                        </a:solidFill>
                        <a:latin typeface="AR P丸ゴシック体E" panose="020F0900000000000000" pitchFamily="50" charset="-128"/>
                        <a:ea typeface="AR P丸ゴシック体E" panose="020F0900000000000000" pitchFamily="50" charset="-128"/>
                      </a:rPr>
                      <a:t>北海道</a:t>
                    </a:r>
                  </a:p>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en-US" altLang="ja-JP" sz="1594" b="1" dirty="0">
                        <a:solidFill>
                          <a:sysClr val="windowText" lastClr="000000"/>
                        </a:solidFill>
                        <a:latin typeface="AR P丸ゴシック体E" panose="020F0900000000000000" pitchFamily="50" charset="-128"/>
                        <a:ea typeface="AR P丸ゴシック体E" panose="020F0900000000000000" pitchFamily="50" charset="-128"/>
                      </a:rPr>
                      <a:t>106</a:t>
                    </a:r>
                  </a:p>
                </c:rich>
              </c:tx>
              <c:spPr>
                <a:noFill/>
                <a:ln w="25305">
                  <a:noFill/>
                </a:ln>
              </c:spPr>
              <c:dLblPos val="bestFit"/>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AD62-4CD0-ACB8-A7FDA186924B}"/>
                </c:ext>
              </c:extLst>
            </c:dLbl>
            <c:dLbl>
              <c:idx val="1"/>
              <c:layout>
                <c:manualLayout>
                  <c:x val="1.0754015283681181E-2"/>
                  <c:y val="-2.3314873553733247E-2"/>
                </c:manualLayout>
              </c:layout>
              <c:tx>
                <c:rich>
                  <a:bodyPr/>
                  <a:lstStyle/>
                  <a:p>
                    <a:r>
                      <a:rPr lang="ja-JP" altLang="en-US" b="1" dirty="0"/>
                      <a:t>東北 </a:t>
                    </a:r>
                    <a:r>
                      <a:rPr lang="en-US" altLang="ja-JP" b="1" dirty="0"/>
                      <a:t>27</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D62-4CD0-ACB8-A7FDA186924B}"/>
                </c:ext>
              </c:extLst>
            </c:dLbl>
            <c:dLbl>
              <c:idx val="2"/>
              <c:layout>
                <c:manualLayout>
                  <c:x val="-0.12862353805774285"/>
                  <c:y val="-0.1778753435144316"/>
                </c:manualLayout>
              </c:layout>
              <c:tx>
                <c:rich>
                  <a:bodyPr rot="0" spcFirstLastPara="1" vertOverflow="ellipsis" vert="horz" wrap="square" lIns="38100" tIns="19050" rIns="38100" bIns="19050" anchor="ctr" anchorCtr="1">
                    <a:spAutoFit/>
                  </a:bodyPr>
                  <a:lstStyle/>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ja-JP" altLang="en-US" b="1" dirty="0"/>
                      <a:t>関東</a:t>
                    </a:r>
                  </a:p>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en-US" altLang="ja-JP" b="1" dirty="0"/>
                      <a:t>236</a:t>
                    </a:r>
                  </a:p>
                </c:rich>
              </c:tx>
              <c:spPr>
                <a:noFill/>
                <a:ln w="25305">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D62-4CD0-ACB8-A7FDA186924B}"/>
                </c:ext>
              </c:extLst>
            </c:dLbl>
            <c:dLbl>
              <c:idx val="3"/>
              <c:layout>
                <c:manualLayout>
                  <c:x val="-1.7719061572600898E-2"/>
                  <c:y val="-4.3981660563549782E-3"/>
                </c:manualLayout>
              </c:layout>
              <c:tx>
                <c:rich>
                  <a:bodyPr/>
                  <a:lstStyle/>
                  <a:p>
                    <a:r>
                      <a:rPr lang="ja-JP" altLang="en-US" b="1" dirty="0"/>
                      <a:t>北陸 </a:t>
                    </a:r>
                    <a:r>
                      <a:rPr lang="en-US" altLang="ja-JP" b="1" dirty="0"/>
                      <a:t>31</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D62-4CD0-ACB8-A7FDA186924B}"/>
                </c:ext>
              </c:extLst>
            </c:dLbl>
            <c:dLbl>
              <c:idx val="4"/>
              <c:layout>
                <c:manualLayout>
                  <c:x val="0.10821779018061502"/>
                  <c:y val="-0.11237981802396554"/>
                </c:manualLayout>
              </c:layout>
              <c:tx>
                <c:rich>
                  <a:bodyPr rot="0" spcFirstLastPara="1" vertOverflow="ellipsis" vert="horz" wrap="square" lIns="38100" tIns="19050" rIns="38100" bIns="19050" anchor="ctr" anchorCtr="1">
                    <a:spAutoFit/>
                  </a:bodyPr>
                  <a:lstStyle/>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ja-JP" altLang="en-US" b="1" dirty="0"/>
                      <a:t>中部</a:t>
                    </a:r>
                  </a:p>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en-US" altLang="ja-JP" b="1" dirty="0"/>
                      <a:t>91</a:t>
                    </a:r>
                  </a:p>
                </c:rich>
              </c:tx>
              <c:spPr>
                <a:noFill/>
                <a:ln w="25305">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D62-4CD0-ACB8-A7FDA186924B}"/>
                </c:ext>
              </c:extLst>
            </c:dLbl>
            <c:dLbl>
              <c:idx val="5"/>
              <c:layout>
                <c:manualLayout>
                  <c:x val="0.12912102225277403"/>
                  <c:y val="9.3748119638282876E-2"/>
                </c:manualLayout>
              </c:layout>
              <c:tx>
                <c:rich>
                  <a:bodyPr rot="0" spcFirstLastPara="1" vertOverflow="ellipsis" vert="horz" wrap="square" lIns="38100" tIns="19050" rIns="38100" bIns="19050" anchor="ctr" anchorCtr="1">
                    <a:spAutoFit/>
                  </a:bodyPr>
                  <a:lstStyle/>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ja-JP" altLang="en-US" b="1" dirty="0"/>
                      <a:t>近畿</a:t>
                    </a:r>
                  </a:p>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en-US" altLang="ja-JP" b="1" dirty="0"/>
                      <a:t>102</a:t>
                    </a:r>
                  </a:p>
                </c:rich>
              </c:tx>
              <c:spPr>
                <a:noFill/>
                <a:ln w="25305">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D62-4CD0-ACB8-A7FDA186924B}"/>
                </c:ext>
              </c:extLst>
            </c:dLbl>
            <c:dLbl>
              <c:idx val="6"/>
              <c:layout>
                <c:manualLayout>
                  <c:x val="5.5871274870378039E-2"/>
                  <c:y val="0.1399263113105369"/>
                </c:manualLayout>
              </c:layout>
              <c:tx>
                <c:rich>
                  <a:bodyPr/>
                  <a:lstStyle/>
                  <a:p>
                    <a:r>
                      <a:rPr lang="ja-JP" altLang="en-US" sz="1200" b="1" dirty="0"/>
                      <a:t>中国</a:t>
                    </a:r>
                  </a:p>
                  <a:p>
                    <a:r>
                      <a:rPr lang="ja-JP" altLang="en-US" sz="1200" b="1" dirty="0"/>
                      <a:t> </a:t>
                    </a:r>
                    <a:r>
                      <a:rPr lang="en-US" altLang="ja-JP" sz="1200" b="1" dirty="0"/>
                      <a:t>34</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D62-4CD0-ACB8-A7FDA186924B}"/>
                </c:ext>
              </c:extLst>
            </c:dLbl>
            <c:dLbl>
              <c:idx val="7"/>
              <c:layout>
                <c:manualLayout>
                  <c:x val="-0.22527841891139305"/>
                  <c:y val="8.0870596730104702E-2"/>
                </c:manualLayout>
              </c:layout>
              <c:tx>
                <c:rich>
                  <a:bodyPr/>
                  <a:lstStyle/>
                  <a:p>
                    <a:r>
                      <a:rPr lang="ja-JP" altLang="en-US" b="1" dirty="0"/>
                      <a:t>四国 </a:t>
                    </a:r>
                    <a:r>
                      <a:rPr lang="en-US" altLang="ja-JP" b="1" dirty="0"/>
                      <a:t>7</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AD62-4CD0-ACB8-A7FDA186924B}"/>
                </c:ext>
              </c:extLst>
            </c:dLbl>
            <c:dLbl>
              <c:idx val="8"/>
              <c:layout>
                <c:manualLayout>
                  <c:x val="-0.1793607750323265"/>
                  <c:y val="4.297432392937576E-3"/>
                </c:manualLayout>
              </c:layout>
              <c:tx>
                <c:rich>
                  <a:bodyPr rot="0" spcFirstLastPara="1" vertOverflow="ellipsis" vert="horz" wrap="square" lIns="38100" tIns="19050" rIns="38100" bIns="19050" anchor="ctr" anchorCtr="1">
                    <a:noAutofit/>
                  </a:bodyPr>
                  <a:lstStyle/>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ja-JP" altLang="en-US" b="1" dirty="0"/>
                      <a:t>九州 </a:t>
                    </a:r>
                    <a:r>
                      <a:rPr lang="en-US" altLang="ja-JP" b="1" dirty="0"/>
                      <a:t>25</a:t>
                    </a:r>
                  </a:p>
                </c:rich>
              </c:tx>
              <c:spPr>
                <a:noFill/>
                <a:ln w="25305">
                  <a:noFill/>
                </a:ln>
              </c:spPr>
              <c:dLblPos val="bestFit"/>
              <c:showLegendKey val="0"/>
              <c:showVal val="0"/>
              <c:showCatName val="0"/>
              <c:showSerName val="0"/>
              <c:showPercent val="0"/>
              <c:showBubbleSize val="0"/>
              <c:extLst>
                <c:ext xmlns:c15="http://schemas.microsoft.com/office/drawing/2012/chart" uri="{CE6537A1-D6FC-4f65-9D91-7224C49458BB}">
                  <c15:layout>
                    <c:manualLayout>
                      <c:w val="0.13445393878602932"/>
                      <c:h val="0.11353516598758748"/>
                    </c:manualLayout>
                  </c15:layout>
                  <c15:showDataLabelsRange val="0"/>
                </c:ext>
                <c:ext xmlns:c16="http://schemas.microsoft.com/office/drawing/2014/chart" uri="{C3380CC4-5D6E-409C-BE32-E72D297353CC}">
                  <c16:uniqueId val="{00000008-AD62-4CD0-ACB8-A7FDA186924B}"/>
                </c:ext>
              </c:extLst>
            </c:dLbl>
            <c:dLbl>
              <c:idx val="9"/>
              <c:layout>
                <c:manualLayout>
                  <c:x val="-5.1719160104986873E-2"/>
                  <c:y val="1.1574074074074073E-3"/>
                </c:manualLayout>
              </c:layout>
              <c:tx>
                <c:rich>
                  <a:bodyPr rot="0" spcFirstLastPara="1" vertOverflow="ellipsis" vert="horz" wrap="square" lIns="38100" tIns="19050" rIns="38100" bIns="19050" anchor="ctr" anchorCtr="1">
                    <a:spAutoFit/>
                  </a:bodyPr>
                  <a:lstStyle/>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r>
                      <a:rPr lang="ja-JP" altLang="en-US" b="1" dirty="0"/>
                      <a:t>沖縄 </a:t>
                    </a:r>
                    <a:r>
                      <a:rPr lang="en-US" altLang="ja-JP" b="1" dirty="0"/>
                      <a:t>2</a:t>
                    </a:r>
                  </a:p>
                  <a:p>
                    <a:pPr>
                      <a:defRPr lang="ja-JP" sz="1588"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endParaRPr lang="ja-JP" altLang="en-US" dirty="0"/>
                  </a:p>
                </c:rich>
              </c:tx>
              <c:spPr>
                <a:noFill/>
                <a:ln w="25305">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AD62-4CD0-ACB8-A7FDA186924B}"/>
                </c:ext>
              </c:extLst>
            </c:dLbl>
            <c:dLbl>
              <c:idx val="10"/>
              <c:layout>
                <c:manualLayout>
                  <c:x val="0.10759601924759406"/>
                  <c:y val="-1.2731481481481481E-2"/>
                </c:manualLayout>
              </c:layout>
              <c:tx>
                <c:rich>
                  <a:bodyPr/>
                  <a:lstStyle/>
                  <a:p>
                    <a:r>
                      <a:rPr lang="ja-JP" altLang="en-US" b="1" dirty="0"/>
                      <a:t>外国</a:t>
                    </a:r>
                    <a:r>
                      <a:rPr lang="en-US" altLang="ja-JP" b="1" dirty="0"/>
                      <a:t>1</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AD62-4CD0-ACB8-A7FDA186924B}"/>
                </c:ext>
              </c:extLst>
            </c:dLbl>
            <c:spPr>
              <a:noFill/>
              <a:ln w="25305">
                <a:noFill/>
              </a:ln>
            </c:spPr>
            <c:txPr>
              <a:bodyPr rot="0" spcFirstLastPara="1" vertOverflow="ellipsis" vert="horz" wrap="square" lIns="38100" tIns="19050" rIns="38100" bIns="19050" anchor="ctr" anchorCtr="1">
                <a:spAutoFit/>
              </a:bodyPr>
              <a:lstStyle/>
              <a:p>
                <a:pPr>
                  <a:defRPr lang="ja-JP" sz="1594" b="0" i="0" u="none" strike="noStrike" kern="1200" baseline="0">
                    <a:solidFill>
                      <a:sysClr val="windowText" lastClr="000000"/>
                    </a:solidFill>
                    <a:latin typeface="AR P丸ゴシック体E" panose="020F0900000000000000" pitchFamily="50" charset="-128"/>
                    <a:ea typeface="AR P丸ゴシック体E" panose="020F0900000000000000" pitchFamily="50" charset="-128"/>
                    <a:cs typeface="+mn-cs"/>
                  </a:defRPr>
                </a:pPr>
                <a:endParaRPr lang="ja-JP"/>
              </a:p>
            </c:txPr>
            <c:dLblPos val="bestFit"/>
            <c:showLegendKey val="0"/>
            <c:showVal val="1"/>
            <c:showCatName val="0"/>
            <c:showSerName val="0"/>
            <c:showPercent val="0"/>
            <c:showBubbleSize val="0"/>
            <c:showLeaderLines val="1"/>
            <c:leaderLines>
              <c:spPr>
                <a:ln w="9489">
                  <a:solidFill>
                    <a:schemeClr val="tx2">
                      <a:lumMod val="35000"/>
                      <a:lumOff val="65000"/>
                    </a:schemeClr>
                  </a:solidFill>
                </a:ln>
                <a:effectLst/>
              </c:spPr>
            </c:leaderLines>
            <c:extLst>
              <c:ext xmlns:c15="http://schemas.microsoft.com/office/drawing/2012/chart" uri="{CE6537A1-D6FC-4f65-9D91-7224C49458BB}"/>
            </c:extLst>
          </c:dLbls>
          <c:cat>
            <c:strRef>
              <c:f>Sheet1!$F$3:$F$13</c:f>
              <c:strCache>
                <c:ptCount val="11"/>
                <c:pt idx="0">
                  <c:v>北海道</c:v>
                </c:pt>
                <c:pt idx="1">
                  <c:v>東北</c:v>
                </c:pt>
                <c:pt idx="2">
                  <c:v>関東</c:v>
                </c:pt>
                <c:pt idx="3">
                  <c:v>北陸</c:v>
                </c:pt>
                <c:pt idx="4">
                  <c:v>中部</c:v>
                </c:pt>
                <c:pt idx="5">
                  <c:v>近畿</c:v>
                </c:pt>
                <c:pt idx="6">
                  <c:v>中国</c:v>
                </c:pt>
                <c:pt idx="7">
                  <c:v>四国</c:v>
                </c:pt>
                <c:pt idx="8">
                  <c:v>九州</c:v>
                </c:pt>
                <c:pt idx="9">
                  <c:v>沖縄</c:v>
                </c:pt>
                <c:pt idx="10">
                  <c:v>海外</c:v>
                </c:pt>
              </c:strCache>
            </c:strRef>
          </c:cat>
          <c:val>
            <c:numRef>
              <c:f>Sheet1!$G$3:$G$13</c:f>
              <c:numCache>
                <c:formatCode>General</c:formatCode>
                <c:ptCount val="11"/>
                <c:pt idx="0">
                  <c:v>106</c:v>
                </c:pt>
                <c:pt idx="1">
                  <c:v>27</c:v>
                </c:pt>
                <c:pt idx="2">
                  <c:v>236</c:v>
                </c:pt>
                <c:pt idx="3">
                  <c:v>31</c:v>
                </c:pt>
                <c:pt idx="4">
                  <c:v>91</c:v>
                </c:pt>
                <c:pt idx="5">
                  <c:v>102</c:v>
                </c:pt>
                <c:pt idx="6">
                  <c:v>34</c:v>
                </c:pt>
                <c:pt idx="7">
                  <c:v>7</c:v>
                </c:pt>
                <c:pt idx="8">
                  <c:v>25</c:v>
                </c:pt>
                <c:pt idx="9">
                  <c:v>2</c:v>
                </c:pt>
                <c:pt idx="10">
                  <c:v>1</c:v>
                </c:pt>
              </c:numCache>
            </c:numRef>
          </c:val>
          <c:extLst>
            <c:ext xmlns:c16="http://schemas.microsoft.com/office/drawing/2014/chart" uri="{C3380CC4-5D6E-409C-BE32-E72D297353CC}">
              <c16:uniqueId val="{0000000B-AD62-4CD0-ACB8-A7FDA186924B}"/>
            </c:ext>
          </c:extLst>
        </c:ser>
        <c:dLbls>
          <c:showLegendKey val="0"/>
          <c:showVal val="0"/>
          <c:showCatName val="0"/>
          <c:showSerName val="0"/>
          <c:showPercent val="0"/>
          <c:showBubbleSize val="0"/>
          <c:showLeaderLines val="1"/>
        </c:dLbls>
        <c:firstSliceAng val="0"/>
      </c:pieChart>
      <c:spPr>
        <a:noFill/>
        <a:ln w="25305">
          <a:noFill/>
        </a:ln>
      </c:spPr>
    </c:plotArea>
    <c:plotVisOnly val="1"/>
    <c:dispBlanksAs val="gap"/>
    <c:showDLblsOverMax val="0"/>
  </c:chart>
  <c:spPr>
    <a:noFill/>
    <a:ln>
      <a:noFill/>
    </a:ln>
  </c:spPr>
  <c:txPr>
    <a:bodyPr/>
    <a:lstStyle/>
    <a:p>
      <a:pPr>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1"/>
            <a:ext cx="4275403" cy="336519"/>
          </a:xfrm>
          <a:prstGeom prst="rect">
            <a:avLst/>
          </a:prstGeom>
        </p:spPr>
        <p:txBody>
          <a:bodyPr vert="horz" lIns="90298" tIns="45149" rIns="90298" bIns="45149" rtlCol="0"/>
          <a:lstStyle>
            <a:lvl1pPr algn="l">
              <a:defRPr sz="1200"/>
            </a:lvl1pPr>
          </a:lstStyle>
          <a:p>
            <a:endParaRPr kumimoji="1" lang="ja-JP" altLang="en-US" dirty="0">
              <a:latin typeface="游ゴシック" panose="020B0400000000000000" pitchFamily="50" charset="-128"/>
              <a:ea typeface="游ゴシック" panose="020B0400000000000000" pitchFamily="50" charset="-128"/>
            </a:endParaRPr>
          </a:p>
        </p:txBody>
      </p:sp>
      <p:sp>
        <p:nvSpPr>
          <p:cNvPr id="3" name="日付プレースホルダー 2"/>
          <p:cNvSpPr>
            <a:spLocks noGrp="1"/>
          </p:cNvSpPr>
          <p:nvPr>
            <p:ph type="dt" sz="quarter" idx="1"/>
          </p:nvPr>
        </p:nvSpPr>
        <p:spPr>
          <a:xfrm>
            <a:off x="5588631" y="1"/>
            <a:ext cx="4275403" cy="336519"/>
          </a:xfrm>
          <a:prstGeom prst="rect">
            <a:avLst/>
          </a:prstGeom>
        </p:spPr>
        <p:txBody>
          <a:bodyPr vert="horz" lIns="90298" tIns="45149" rIns="90298" bIns="45149" rtlCol="0"/>
          <a:lstStyle>
            <a:lvl1pPr algn="r">
              <a:defRPr sz="1200"/>
            </a:lvl1p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2"/>
          </p:nvPr>
        </p:nvSpPr>
        <p:spPr>
          <a:xfrm>
            <a:off x="6" y="6398172"/>
            <a:ext cx="4275403" cy="336519"/>
          </a:xfrm>
          <a:prstGeom prst="rect">
            <a:avLst/>
          </a:prstGeom>
        </p:spPr>
        <p:txBody>
          <a:bodyPr vert="horz" lIns="90298" tIns="45149" rIns="90298" bIns="45149" rtlCol="0" anchor="b"/>
          <a:lstStyle>
            <a:lvl1pPr algn="l">
              <a:defRPr sz="1200"/>
            </a:lvl1pPr>
          </a:lstStyle>
          <a:p>
            <a:endParaRPr kumimoji="1" lang="ja-JP" altLang="en-US" dirty="0">
              <a:latin typeface="游ゴシック" panose="020B0400000000000000" pitchFamily="50" charset="-128"/>
              <a:ea typeface="游ゴシック" panose="020B0400000000000000" pitchFamily="50" charset="-128"/>
            </a:endParaRPr>
          </a:p>
        </p:txBody>
      </p:sp>
      <p:sp>
        <p:nvSpPr>
          <p:cNvPr id="5" name="スライド番号プレースホルダー 4"/>
          <p:cNvSpPr>
            <a:spLocks noGrp="1"/>
          </p:cNvSpPr>
          <p:nvPr>
            <p:ph type="sldNum" sz="quarter" idx="3"/>
          </p:nvPr>
        </p:nvSpPr>
        <p:spPr>
          <a:xfrm>
            <a:off x="5588631" y="6398172"/>
            <a:ext cx="4275403" cy="336519"/>
          </a:xfrm>
          <a:prstGeom prst="rect">
            <a:avLst/>
          </a:prstGeom>
        </p:spPr>
        <p:txBody>
          <a:bodyPr vert="horz" lIns="90298" tIns="45149" rIns="90298" bIns="45149" rtlCol="0" anchor="b"/>
          <a:lstStyle>
            <a:lvl1pPr algn="r">
              <a:defRPr sz="1200"/>
            </a:lvl1pPr>
          </a:lstStyle>
          <a:p>
            <a:fld id="{1E40015C-24EA-460E-A644-15DB22689E91}" type="slidenum">
              <a:rPr kumimoji="1" lang="ja-JP" altLang="en-US" smtClean="0">
                <a:latin typeface="游ゴシック" panose="020B0400000000000000" pitchFamily="50" charset="-128"/>
                <a:ea typeface="游ゴシック" panose="020B0400000000000000" pitchFamily="50" charset="-128"/>
              </a:rPr>
              <a:t>‹#›</a:t>
            </a:fld>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30049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8" y="2"/>
            <a:ext cx="4275403" cy="3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t" anchorCtr="0" compatLnSpc="1">
            <a:prstTxWarp prst="textNoShape">
              <a:avLst/>
            </a:prstTxWarp>
          </a:bodyPr>
          <a:lstStyle>
            <a:lvl1pPr algn="l">
              <a:defRPr sz="1200">
                <a:latin typeface="游ゴシック" panose="020B0400000000000000" pitchFamily="50" charset="-128"/>
                <a:ea typeface="游ゴシック" panose="020B0400000000000000" pitchFamily="50" charset="-128"/>
              </a:defRPr>
            </a:lvl1pPr>
          </a:lstStyle>
          <a:p>
            <a:endParaRPr lang="en-US" altLang="ja-JP" dirty="0"/>
          </a:p>
        </p:txBody>
      </p:sp>
      <p:sp>
        <p:nvSpPr>
          <p:cNvPr id="20483" name="Rectangle 3"/>
          <p:cNvSpPr>
            <a:spLocks noGrp="1" noChangeArrowheads="1"/>
          </p:cNvSpPr>
          <p:nvPr>
            <p:ph type="dt" idx="1"/>
          </p:nvPr>
        </p:nvSpPr>
        <p:spPr bwMode="auto">
          <a:xfrm>
            <a:off x="5588631" y="2"/>
            <a:ext cx="4275403" cy="3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t" anchorCtr="0" compatLnSpc="1">
            <a:prstTxWarp prst="textNoShape">
              <a:avLst/>
            </a:prstTxWarp>
          </a:bodyPr>
          <a:lstStyle>
            <a:lvl1pPr>
              <a:defRPr sz="1200">
                <a:latin typeface="游ゴシック" panose="020B0400000000000000" pitchFamily="50" charset="-128"/>
                <a:ea typeface="游ゴシック" panose="020B0400000000000000" pitchFamily="50" charset="-128"/>
              </a:defRPr>
            </a:lvl1pPr>
          </a:lstStyle>
          <a:p>
            <a:endParaRPr lang="en-US" altLang="ja-JP" dirty="0"/>
          </a:p>
        </p:txBody>
      </p:sp>
      <p:sp>
        <p:nvSpPr>
          <p:cNvPr id="20484" name="Rectangle 4"/>
          <p:cNvSpPr>
            <a:spLocks noGrp="1" noRot="1" noChangeAspect="1" noChangeArrowheads="1" noTextEdit="1"/>
          </p:cNvSpPr>
          <p:nvPr>
            <p:ph type="sldImg" idx="2"/>
          </p:nvPr>
        </p:nvSpPr>
        <p:spPr bwMode="auto">
          <a:xfrm>
            <a:off x="3248025" y="504825"/>
            <a:ext cx="3370263" cy="25273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986632" y="3199491"/>
            <a:ext cx="7893050" cy="303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0486" name="Rectangle 6"/>
          <p:cNvSpPr>
            <a:spLocks noGrp="1" noChangeArrowheads="1"/>
          </p:cNvSpPr>
          <p:nvPr>
            <p:ph type="ftr" sz="quarter" idx="4"/>
          </p:nvPr>
        </p:nvSpPr>
        <p:spPr bwMode="auto">
          <a:xfrm>
            <a:off x="8" y="6397809"/>
            <a:ext cx="4275403" cy="3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b" anchorCtr="0" compatLnSpc="1">
            <a:prstTxWarp prst="textNoShape">
              <a:avLst/>
            </a:prstTxWarp>
          </a:bodyPr>
          <a:lstStyle>
            <a:lvl1pPr algn="l">
              <a:defRPr sz="1200">
                <a:latin typeface="游ゴシック" panose="020B0400000000000000" pitchFamily="50" charset="-128"/>
                <a:ea typeface="游ゴシック" panose="020B0400000000000000" pitchFamily="50" charset="-128"/>
              </a:defRPr>
            </a:lvl1pPr>
          </a:lstStyle>
          <a:p>
            <a:endParaRPr lang="en-US" altLang="ja-JP" dirty="0"/>
          </a:p>
        </p:txBody>
      </p:sp>
      <p:sp>
        <p:nvSpPr>
          <p:cNvPr id="20487" name="Rectangle 7"/>
          <p:cNvSpPr>
            <a:spLocks noGrp="1" noChangeArrowheads="1"/>
          </p:cNvSpPr>
          <p:nvPr>
            <p:ph type="sldNum" sz="quarter" idx="5"/>
          </p:nvPr>
        </p:nvSpPr>
        <p:spPr bwMode="auto">
          <a:xfrm>
            <a:off x="5588631" y="6397809"/>
            <a:ext cx="4275403" cy="3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94" tIns="45147" rIns="90294" bIns="45147" numCol="1" anchor="b" anchorCtr="0" compatLnSpc="1">
            <a:prstTxWarp prst="textNoShape">
              <a:avLst/>
            </a:prstTxWarp>
          </a:bodyPr>
          <a:lstStyle>
            <a:lvl1pPr>
              <a:defRPr sz="1200">
                <a:latin typeface="游ゴシック" panose="020B0400000000000000" pitchFamily="50" charset="-128"/>
                <a:ea typeface="游ゴシック" panose="020B0400000000000000" pitchFamily="50" charset="-128"/>
              </a:defRPr>
            </a:lvl1pPr>
          </a:lstStyle>
          <a:p>
            <a:fld id="{7025220A-503E-413B-983D-8EE6F7FC54A0}" type="slidenum">
              <a:rPr lang="en-US" altLang="ja-JP" smtClean="0"/>
              <a:pPr/>
              <a:t>‹#›</a:t>
            </a:fld>
            <a:endParaRPr lang="en-US" altLang="ja-JP" dirty="0"/>
          </a:p>
        </p:txBody>
      </p:sp>
    </p:spTree>
    <p:extLst>
      <p:ext uri="{BB962C8B-B14F-4D97-AF65-F5344CB8AC3E}">
        <p14:creationId xmlns:p14="http://schemas.microsoft.com/office/powerpoint/2010/main" val="13315446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25220A-503E-413B-983D-8EE6F7FC54A0}" type="slidenum">
              <a:rPr lang="en-US" altLang="ja-JP" smtClean="0"/>
              <a:pPr/>
              <a:t>1</a:t>
            </a:fld>
            <a:endParaRPr lang="en-US" altLang="ja-JP"/>
          </a:p>
        </p:txBody>
      </p:sp>
    </p:spTree>
    <p:extLst>
      <p:ext uri="{BB962C8B-B14F-4D97-AF65-F5344CB8AC3E}">
        <p14:creationId xmlns:p14="http://schemas.microsoft.com/office/powerpoint/2010/main" val="293844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平成</a:t>
            </a:r>
            <a:r>
              <a:rPr lang="en-US" altLang="ja-JP" dirty="0"/>
              <a:t>31</a:t>
            </a:r>
            <a:r>
              <a:rPr lang="ja-JP" altLang="en-US" dirty="0"/>
              <a:t>年</a:t>
            </a:r>
            <a:r>
              <a:rPr lang="en-US" altLang="ja-JP" dirty="0"/>
              <a:t>4</a:t>
            </a:r>
            <a:r>
              <a:rPr lang="ja-JP" altLang="en-US" dirty="0"/>
              <a:t>月には社会ニーズ，学生ニーズ，またこれまでの農学院の課題に応えるため，「４専攻１５講座制」を「１専攻３コース制」へ改組した。専攻については新専攻となる「農学院」を設置することとし，コースについては「生産フロンティアコース」，「生命フロンティアコース」，「環境フロンティアコース」を設置した。</a:t>
            </a:r>
            <a:endParaRPr lang="en-US" altLang="ja-JP" dirty="0"/>
          </a:p>
          <a:p>
            <a:r>
              <a:rPr lang="ja-JP" altLang="en-US" dirty="0"/>
              <a:t>これにより，専攻間の垣根をなくすことで，専攻を跨いだ教育・研究指導が可能となり，① より広い視野で考え俯瞰的にみる力② 高度な専門知識と倫理観のもと自分で行動する力③ 国際言語で主張・交流・連携する力④ 農学の使命を認識し社会還元に尽くせる力といった４つの能力を新専攻において重点的に育成することの実現を可能とした。</a:t>
            </a:r>
            <a:endParaRPr lang="en-US" altLang="ja-JP" dirty="0"/>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19</a:t>
            </a:fld>
            <a:endParaRPr lang="ja-JP" altLang="en-US"/>
          </a:p>
        </p:txBody>
      </p:sp>
    </p:spTree>
    <p:extLst>
      <p:ext uri="{BB962C8B-B14F-4D97-AF65-F5344CB8AC3E}">
        <p14:creationId xmlns:p14="http://schemas.microsoft.com/office/powerpoint/2010/main" val="54708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95775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solidFill>
                  <a:srgbClr val="FF0000"/>
                </a:solidFill>
              </a:rPr>
              <a:t>2024-2025</a:t>
            </a:r>
            <a:r>
              <a:rPr lang="ja-JP" altLang="en-US" dirty="0">
                <a:solidFill>
                  <a:srgbClr val="FF0000"/>
                </a:solidFill>
              </a:rPr>
              <a:t>農学研究院・農学院・農学部概要より</a:t>
            </a:r>
          </a:p>
          <a:p>
            <a:endParaRPr kumimoji="1" lang="ja-JP" altLang="en-US" dirty="0"/>
          </a:p>
        </p:txBody>
      </p:sp>
      <p:sp>
        <p:nvSpPr>
          <p:cNvPr id="4" name="スライド番号プレースホルダー 3"/>
          <p:cNvSpPr>
            <a:spLocks noGrp="1"/>
          </p:cNvSpPr>
          <p:nvPr>
            <p:ph type="sldNum" sz="quarter" idx="10"/>
          </p:nvPr>
        </p:nvSpPr>
        <p:spPr/>
        <p:txBody>
          <a:bodyPr/>
          <a:lstStyle/>
          <a:p>
            <a:fld id="{7025220A-503E-413B-983D-8EE6F7FC54A0}" type="slidenum">
              <a:rPr lang="en-US" altLang="ja-JP" smtClean="0"/>
              <a:pPr/>
              <a:t>21</a:t>
            </a:fld>
            <a:endParaRPr lang="en-US" altLang="ja-JP"/>
          </a:p>
        </p:txBody>
      </p:sp>
    </p:spTree>
    <p:extLst>
      <p:ext uri="{BB962C8B-B14F-4D97-AF65-F5344CB8AC3E}">
        <p14:creationId xmlns:p14="http://schemas.microsoft.com/office/powerpoint/2010/main" val="375154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23</a:t>
            </a:fld>
            <a:endParaRPr lang="en-US" altLang="ja-JP"/>
          </a:p>
        </p:txBody>
      </p:sp>
    </p:spTree>
    <p:extLst>
      <p:ext uri="{BB962C8B-B14F-4D97-AF65-F5344CB8AC3E}">
        <p14:creationId xmlns:p14="http://schemas.microsoft.com/office/powerpoint/2010/main" val="2339455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君たちの多様な興味に応じた学問分野が待っていることが分かると思います。しかし、但興味に応じて学べば良いだけではなく、先程来申しているように、自分の研究は目標達成のための殿部分を担っているのかをしっかり認識して、取り組んでいただきたい。それが農学部学生としての非常に重要な取り組みの姿勢になります。例えば昆虫が好きだとします。昆虫を分類して新種を見つけることだけに没頭してはいけません。それが食料生産の殿部分に貢献できるのかを常に意識しなければなりません。例えば害虫の駆除などで食料生産を増大させることに起用する等です。それが理学部でなく農学部で昆虫学を学ぶ意義です。</a:t>
            </a:r>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24</a:t>
            </a:fld>
            <a:endParaRPr lang="en-US" altLang="ja-JP"/>
          </a:p>
        </p:txBody>
      </p:sp>
    </p:spTree>
    <p:extLst>
      <p:ext uri="{BB962C8B-B14F-4D97-AF65-F5344CB8AC3E}">
        <p14:creationId xmlns:p14="http://schemas.microsoft.com/office/powerpoint/2010/main" val="1912415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lnSpcReduction="10000"/>
          </a:bodyPr>
          <a:lstStyle/>
          <a:p>
            <a:r>
              <a:rPr lang="ja-JP" altLang="en-US" dirty="0"/>
              <a:t>理念意もあったように国際性の涵養に努めるための具体的な仕組みとしてここにあるようなプログラムがあります。</a:t>
            </a:r>
            <a:endParaRPr lang="en-US" altLang="ja-JP" dirty="0"/>
          </a:p>
          <a:p>
            <a:r>
              <a:rPr lang="ja-JP" altLang="en-US" dirty="0"/>
              <a:t>（以下１つ目から４つ目までのご紹介）</a:t>
            </a:r>
            <a:endParaRPr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海外短期語学研修プログラム</a:t>
            </a: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（サマープログラム・スプリングプログラム）は、</a:t>
            </a:r>
            <a:r>
              <a:rPr lang="ja-JP" altLang="en-US" sz="1200" b="0" dirty="0">
                <a:latin typeface="游ゴシック" panose="020B0400000000000000" pitchFamily="50" charset="-128"/>
                <a:ea typeface="游ゴシック" panose="020B0400000000000000" pitchFamily="50" charset="-128"/>
                <a:cs typeface="Meiryo UI" panose="020B0604030504040204" pitchFamily="50" charset="-128"/>
              </a:rPr>
              <a:t>夏休み、春休みを利用した短期留学で、協定大学</a:t>
            </a:r>
            <a:r>
              <a:rPr lang="ja-JP" altLang="en-US" sz="12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等</a:t>
            </a:r>
            <a:r>
              <a:rPr lang="ja-JP" altLang="en-US" sz="1200" b="0" dirty="0">
                <a:latin typeface="游ゴシック" panose="020B0400000000000000" pitchFamily="50" charset="-128"/>
                <a:ea typeface="游ゴシック" panose="020B0400000000000000" pitchFamily="50" charset="-128"/>
                <a:cs typeface="Meiryo UI" panose="020B0604030504040204" pitchFamily="50" charset="-128"/>
              </a:rPr>
              <a:t>が実施するプログラムに参加します。語学研修をはじめ、留学先の国の文化を学ぶなど、充実した内容となっています。</a:t>
            </a:r>
            <a:endParaRPr lang="en-US" altLang="ja-JP" sz="1200" dirty="0">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12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グローバル・キャリア・デザイン（通称</a:t>
            </a:r>
            <a:r>
              <a:rPr lang="en-US" altLang="ja-JP" sz="12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2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ファースト・ステップ・プログラム）は、</a:t>
            </a:r>
            <a:r>
              <a:rPr lang="ja-JP" altLang="en-US" sz="12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春休みに実施される、</a:t>
            </a:r>
            <a:r>
              <a:rPr lang="en-US" altLang="ja-JP" sz="12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2</a:t>
            </a:r>
            <a:r>
              <a:rPr lang="ja-JP" altLang="en-US" sz="12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週間程度の海外研修プログラムです。海外協定校等の教育機関での授業体験や学生交流、グローバルに事業を展開する企業や法人、国際機関等の海外拠点での実務家の講義、グローバルに活躍する社会人との対話、および関連プロジェクトや施設の視察を行います。</a:t>
            </a:r>
            <a:endParaRPr lang="en-US" altLang="ja-JP" sz="12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国際インターンシッププログラムは、</a:t>
            </a:r>
            <a:r>
              <a:rPr lang="en-US" altLang="ja-JP" sz="12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2016</a:t>
            </a:r>
            <a:r>
              <a:rPr lang="ja-JP" altLang="en-US" sz="12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年度より先進的なグローバルリーダー育成として、海外における企業等の活動を体験的に学ぶ研修として実施してまいりました。国際インターンシップを通じて、学生は日常とは異なる状況下（企業等での活動，異なる社会状況・言語等）で、社会の課題へ挑む力、自己を見つめる力を育み、多様な人々とのコミュニケーションを通して、現代社会で活躍するためのスキルとマインドを磨きます。</a:t>
            </a:r>
            <a:endParaRPr lang="en-US" altLang="ja-JP" sz="12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1200" dirty="0">
                <a:latin typeface="游ゴシック" panose="020B0400000000000000" pitchFamily="50" charset="-128"/>
                <a:ea typeface="游ゴシック" panose="020B0400000000000000" pitchFamily="50" charset="-128"/>
                <a:cs typeface="Meiryo UI" panose="020B0604030504040204" pitchFamily="50" charset="-128"/>
              </a:rPr>
              <a:t>交換留学プログラム（協定大学への留学）は、</a:t>
            </a:r>
            <a:r>
              <a:rPr lang="ja-JP" altLang="en-US" sz="1200" b="0" dirty="0">
                <a:latin typeface="游ゴシック" panose="020B0400000000000000" pitchFamily="50" charset="-128"/>
                <a:ea typeface="游ゴシック" panose="020B0400000000000000" pitchFamily="50" charset="-128"/>
                <a:cs typeface="Meiryo UI" panose="020B0604030504040204" pitchFamily="50" charset="-128"/>
              </a:rPr>
              <a:t>交流協定大学に</a:t>
            </a:r>
            <a:r>
              <a:rPr lang="en-US" altLang="ja-JP" sz="1200" b="0" dirty="0">
                <a:latin typeface="游ゴシック" panose="020B0400000000000000" pitchFamily="50" charset="-128"/>
                <a:ea typeface="游ゴシック" panose="020B0400000000000000" pitchFamily="50" charset="-128"/>
                <a:cs typeface="Meiryo UI" panose="020B0604030504040204" pitchFamily="50" charset="-128"/>
              </a:rPr>
              <a:t>1</a:t>
            </a:r>
            <a:r>
              <a:rPr lang="ja-JP" altLang="en-US" sz="1200" b="0" dirty="0">
                <a:latin typeface="游ゴシック" panose="020B0400000000000000" pitchFamily="50" charset="-128"/>
                <a:ea typeface="游ゴシック" panose="020B0400000000000000" pitchFamily="50" charset="-128"/>
                <a:cs typeface="Meiryo UI" panose="020B0604030504040204" pitchFamily="50" charset="-128"/>
              </a:rPr>
              <a:t>学期間あるいは</a:t>
            </a:r>
            <a:r>
              <a:rPr lang="en-US" altLang="ja-JP" sz="1200" b="0" dirty="0">
                <a:latin typeface="游ゴシック" panose="020B0400000000000000" pitchFamily="50" charset="-128"/>
                <a:ea typeface="游ゴシック" panose="020B0400000000000000" pitchFamily="50" charset="-128"/>
                <a:cs typeface="Meiryo UI" panose="020B0604030504040204" pitchFamily="50" charset="-128"/>
              </a:rPr>
              <a:t>1</a:t>
            </a:r>
            <a:r>
              <a:rPr lang="ja-JP" altLang="en-US" sz="1200" b="0" dirty="0">
                <a:latin typeface="游ゴシック" panose="020B0400000000000000" pitchFamily="50" charset="-128"/>
                <a:ea typeface="游ゴシック" panose="020B0400000000000000" pitchFamily="50" charset="-128"/>
                <a:cs typeface="Meiryo UI" panose="020B0604030504040204" pitchFamily="50" charset="-128"/>
              </a:rPr>
              <a:t>年未満留学する制度です。このプログラムで留学する場合には、北海道大学に授業料を納めれば、留学先の大学へは授業料を納める必要はありません。</a:t>
            </a:r>
            <a:endParaRPr lang="en-US" altLang="ja-JP" sz="1200" b="0" dirty="0">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ja-JP" altLang="en-US" sz="1200" dirty="0">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ja-JP" sz="1200" dirty="0">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ja-JP" sz="12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endParaRPr>
          </a:p>
          <a:p>
            <a:endParaRPr lang="ja-JP" altLang="en-US" dirty="0"/>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25</a:t>
            </a:fld>
            <a:endParaRPr lang="en-US" altLang="ja-JP"/>
          </a:p>
        </p:txBody>
      </p:sp>
    </p:spTree>
    <p:extLst>
      <p:ext uri="{BB962C8B-B14F-4D97-AF65-F5344CB8AC3E}">
        <p14:creationId xmlns:p14="http://schemas.microsoft.com/office/powerpoint/2010/main" val="2729010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26</a:t>
            </a:fld>
            <a:endParaRPr lang="en-US" altLang="ja-JP"/>
          </a:p>
        </p:txBody>
      </p:sp>
    </p:spTree>
    <p:extLst>
      <p:ext uri="{BB962C8B-B14F-4D97-AF65-F5344CB8AC3E}">
        <p14:creationId xmlns:p14="http://schemas.microsoft.com/office/powerpoint/2010/main" val="688929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27</a:t>
            </a:fld>
            <a:endParaRPr lang="en-US" altLang="ja-JP"/>
          </a:p>
        </p:txBody>
      </p:sp>
    </p:spTree>
    <p:extLst>
      <p:ext uri="{BB962C8B-B14F-4D97-AF65-F5344CB8AC3E}">
        <p14:creationId xmlns:p14="http://schemas.microsoft.com/office/powerpoint/2010/main" val="277211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游ゴシック" panose="020B0400000000000000" pitchFamily="50" charset="-128"/>
              </a:rPr>
              <a:t>農学部学生便覧「</a:t>
            </a:r>
            <a:r>
              <a:rPr lang="en-US" altLang="ja-JP" dirty="0">
                <a:ea typeface="游ゴシック" panose="020B0400000000000000" pitchFamily="50" charset="-128"/>
              </a:rPr>
              <a:t>IV.</a:t>
            </a:r>
            <a:r>
              <a:rPr lang="ja-JP" altLang="en-US" dirty="0">
                <a:ea typeface="游ゴシック" panose="020B0400000000000000" pitchFamily="50" charset="-128"/>
              </a:rPr>
              <a:t>専門科目の学習と進級 </a:t>
            </a:r>
            <a:r>
              <a:rPr lang="en-US" altLang="ja-JP" dirty="0">
                <a:ea typeface="游ゴシック" panose="020B0400000000000000" pitchFamily="50" charset="-128"/>
              </a:rPr>
              <a:t>1)</a:t>
            </a:r>
            <a:r>
              <a:rPr lang="en-US" altLang="ja-JP" baseline="0" dirty="0">
                <a:ea typeface="游ゴシック" panose="020B0400000000000000" pitchFamily="50" charset="-128"/>
              </a:rPr>
              <a:t> 1.</a:t>
            </a:r>
            <a:r>
              <a:rPr lang="ja-JP" altLang="en-US" baseline="0" dirty="0">
                <a:ea typeface="游ゴシック" panose="020B0400000000000000" pitchFamily="50" charset="-128"/>
              </a:rPr>
              <a:t>受入れ予定人数</a:t>
            </a:r>
            <a:r>
              <a:rPr lang="ja-JP" altLang="en-US" dirty="0">
                <a:ea typeface="游ゴシック" panose="020B0400000000000000" pitchFamily="50" charset="-128"/>
              </a:rPr>
              <a:t>」より</a:t>
            </a:r>
          </a:p>
        </p:txBody>
      </p:sp>
    </p:spTree>
    <p:extLst>
      <p:ext uri="{BB962C8B-B14F-4D97-AF65-F5344CB8AC3E}">
        <p14:creationId xmlns:p14="http://schemas.microsoft.com/office/powerpoint/2010/main" val="3810553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779086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25220A-503E-413B-983D-8EE6F7FC54A0}" type="slidenum">
              <a:rPr lang="en-US" altLang="ja-JP" smtClean="0"/>
              <a:pPr/>
              <a:t>7</a:t>
            </a:fld>
            <a:endParaRPr lang="en-US" altLang="ja-JP"/>
          </a:p>
        </p:txBody>
      </p:sp>
    </p:spTree>
    <p:extLst>
      <p:ext uri="{BB962C8B-B14F-4D97-AF65-F5344CB8AC3E}">
        <p14:creationId xmlns:p14="http://schemas.microsoft.com/office/powerpoint/2010/main" val="3350227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ln/>
        </p:spPr>
      </p:sp>
      <p:sp>
        <p:nvSpPr>
          <p:cNvPr id="5632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ea typeface="游ゴシック" panose="020B0400000000000000" pitchFamily="50" charset="-128"/>
            </a:endParaRPr>
          </a:p>
        </p:txBody>
      </p:sp>
      <p:sp>
        <p:nvSpPr>
          <p:cNvPr id="563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300">
                <a:solidFill>
                  <a:schemeClr val="tx1"/>
                </a:solidFill>
                <a:latin typeface="Arial" panose="020B0604020202020204" pitchFamily="34" charset="0"/>
                <a:ea typeface="ＭＳ Ｐゴシック" panose="020B0600070205080204" pitchFamily="50" charset="-128"/>
              </a:defRPr>
            </a:lvl1pPr>
            <a:lvl2pPr marL="742680" indent="-285646">
              <a:defRPr kumimoji="1" sz="3300">
                <a:solidFill>
                  <a:schemeClr val="tx1"/>
                </a:solidFill>
                <a:latin typeface="Arial" panose="020B0604020202020204" pitchFamily="34" charset="0"/>
                <a:ea typeface="ＭＳ Ｐゴシック" panose="020B0600070205080204" pitchFamily="50" charset="-128"/>
              </a:defRPr>
            </a:lvl2pPr>
            <a:lvl3pPr marL="1142584" indent="-228517">
              <a:defRPr kumimoji="1" sz="3300">
                <a:solidFill>
                  <a:schemeClr val="tx1"/>
                </a:solidFill>
                <a:latin typeface="Arial" panose="020B0604020202020204" pitchFamily="34" charset="0"/>
                <a:ea typeface="ＭＳ Ｐゴシック" panose="020B0600070205080204" pitchFamily="50" charset="-128"/>
              </a:defRPr>
            </a:lvl3pPr>
            <a:lvl4pPr marL="1599619" indent="-228517">
              <a:defRPr kumimoji="1" sz="3300">
                <a:solidFill>
                  <a:schemeClr val="tx1"/>
                </a:solidFill>
                <a:latin typeface="Arial" panose="020B0604020202020204" pitchFamily="34" charset="0"/>
                <a:ea typeface="ＭＳ Ｐゴシック" panose="020B0600070205080204" pitchFamily="50" charset="-128"/>
              </a:defRPr>
            </a:lvl4pPr>
            <a:lvl5pPr marL="2056651" indent="-228517">
              <a:defRPr kumimoji="1" sz="3300">
                <a:solidFill>
                  <a:schemeClr val="tx1"/>
                </a:solidFill>
                <a:latin typeface="Arial" panose="020B0604020202020204" pitchFamily="34" charset="0"/>
                <a:ea typeface="ＭＳ Ｐゴシック" panose="020B0600070205080204" pitchFamily="50" charset="-128"/>
              </a:defRPr>
            </a:lvl5pPr>
            <a:lvl6pPr marL="2513684"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6pPr>
            <a:lvl7pPr marL="2970719"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7pPr>
            <a:lvl8pPr marL="3427751"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8pPr>
            <a:lvl9pPr marL="3884786"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8B154A-A463-4274-84CA-08A41D247C24}" type="slidenum">
              <a:rPr kumimoji="1" lang="ja-JP" altLang="en-US" sz="16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ヒラギノ角ゴ Pro W3"/>
                <a:sym typeface="ヒラギノ角ゴ Pro W3"/>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en-US" altLang="ja-JP"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ヒラギノ角ゴ Pro W3"/>
              <a:sym typeface="ヒラギノ角ゴ Pro W3"/>
            </a:endParaRPr>
          </a:p>
        </p:txBody>
      </p:sp>
    </p:spTree>
    <p:extLst>
      <p:ext uri="{BB962C8B-B14F-4D97-AF65-F5344CB8AC3E}">
        <p14:creationId xmlns:p14="http://schemas.microsoft.com/office/powerpoint/2010/main" val="2717288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040566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850585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149568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497341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437268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659990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621653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農学院での学びの特徴として，まず１つ目として，学院・研究院体制を活用し，農学研究院・北方生物圏フィールド科学センター・総合博物館から教員を結集し，更に学外機関である農業・食品産業技術総合研究機構北海道農業研究センター</a:t>
            </a:r>
          </a:p>
          <a:p>
            <a:r>
              <a:rPr kumimoji="1" lang="ja-JP" altLang="en-US" dirty="0"/>
              <a:t>及び産業技術総合研究所から教員を補強することで，分野横断型の教育を実現している。</a:t>
            </a:r>
            <a:endParaRPr kumimoji="1" lang="en-US" altLang="ja-JP" dirty="0"/>
          </a:p>
          <a:p>
            <a:r>
              <a:rPr kumimoji="1" lang="ja-JP" altLang="en-US" dirty="0"/>
              <a:t>２つ目として，これまでのマンツーマン型指導体制からメンター委員会による多角的指導体制に移行することで，学生の追求する専門性とそれに関わる社会問題等を考慮しつつ，履修指導を実施し，また，研究の立案・実験デザインの段階から多角的視点で研究指導に当たることが可能となった。</a:t>
            </a:r>
            <a:endParaRPr kumimoji="1" lang="en-US" altLang="ja-JP" dirty="0"/>
          </a:p>
          <a:p>
            <a:r>
              <a:rPr kumimoji="1" lang="ja-JP" altLang="en-US" dirty="0"/>
              <a:t>それ以外にも，初期に俯瞰力の育成を行い，その後に専門性の進化を養成する</a:t>
            </a:r>
            <a:r>
              <a:rPr kumimoji="1" lang="en-US" altLang="ja-JP" dirty="0"/>
              <a:t>T</a:t>
            </a:r>
            <a:r>
              <a:rPr kumimoji="1" lang="ja-JP" altLang="en-US" dirty="0"/>
              <a:t>型人材育成システム</a:t>
            </a:r>
            <a:endParaRPr kumimoji="1" lang="en-US" altLang="ja-JP" dirty="0"/>
          </a:p>
          <a:p>
            <a:r>
              <a:rPr kumimoji="1" lang="ja-JP" altLang="en-US" dirty="0"/>
              <a:t>一科目を除く全科目を一単位化することによる留学・フィールド研究への流動性改善</a:t>
            </a:r>
            <a:endParaRPr kumimoji="1" lang="en-US" altLang="ja-JP" dirty="0"/>
          </a:p>
          <a:p>
            <a:r>
              <a:rPr kumimoji="1" lang="ja-JP" altLang="en-US" dirty="0"/>
              <a:t>研究と演習単位の重点化</a:t>
            </a:r>
            <a:endParaRPr kumimoji="1" lang="en-US" altLang="ja-JP" dirty="0"/>
          </a:p>
          <a:p>
            <a:r>
              <a:rPr kumimoji="1" lang="ja-JP" altLang="en-US" dirty="0"/>
              <a:t>といった特色ある教育を行っている。</a:t>
            </a:r>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41</a:t>
            </a:fld>
            <a:endParaRPr lang="en-US" altLang="ja-JP" dirty="0"/>
          </a:p>
        </p:txBody>
      </p:sp>
    </p:spTree>
    <p:extLst>
      <p:ext uri="{BB962C8B-B14F-4D97-AF65-F5344CB8AC3E}">
        <p14:creationId xmlns:p14="http://schemas.microsoft.com/office/powerpoint/2010/main" val="2899168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ea typeface="游ゴシック" panose="020B0400000000000000" pitchFamily="50" charset="-128"/>
              </a:rPr>
              <a:t>　そこで，この度、農学研究院を農学部７学科の上に載る７分野からなる新たな基盤研究部門と，既設の連携研究部門の２部門構成に改組再編することとした。基盤研究部門には７学科に対応する生物資源科学、応用生命科学、生物機能化学、森林科学、畜産科学、生物環境工学、農業経済学の７分野を置き、連携研究部門は従来通り連携推進分野と融合研究分野の２分野から成る。このように、農学研究院の構成を現行の４部門１７分野から２部門９分野へ再編することにより、農学研究院が教育研究の理念を堅固に守りつつ，時代の要請に応じて，教育システム改革にも柔軟に対応しながら，質の高い教育・研究を展開していくことが可能になる。</a:t>
            </a:r>
          </a:p>
          <a:p>
            <a:endParaRPr lang="ja-JP" altLang="en-US" dirty="0"/>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42</a:t>
            </a:fld>
            <a:endParaRPr lang="ja-JP" altLang="en-US"/>
          </a:p>
        </p:txBody>
      </p:sp>
    </p:spTree>
    <p:extLst>
      <p:ext uri="{BB962C8B-B14F-4D97-AF65-F5344CB8AC3E}">
        <p14:creationId xmlns:p14="http://schemas.microsoft.com/office/powerpoint/2010/main" val="1303261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800" dirty="0"/>
              <a:t>皆さんは「農学」に対してどのようなイメージを抱いていますか？</a:t>
            </a:r>
          </a:p>
          <a:p>
            <a:r>
              <a:rPr lang="ja-JP" altLang="en-US" sz="800" dirty="0"/>
              <a:t>　今、農学に究極的に求められているのは「急激に増加する地球上の人口を養う持続的な食料生産技術を確立する」ということです。私たちは、農学部の目指す理念を「生物圏に立脚した生存基盤の確立を通して、人類の持続的繁栄に貢献する」と定め、この困難な課題に応えるべく、日々教育研究にあたっています。農学部というのは学部学生１年から４年までの所属する組織です。皆さんは入学するとここに所属します。学部を終えると７割くらいの方が大学院に進みます。ここは修士課程と博士課程があります。農学研究院は先生方の所属する組織です。この様に３層構造になっています。</a:t>
            </a:r>
          </a:p>
          <a:p>
            <a:endParaRPr lang="ja-JP" altLang="en-US" dirty="0"/>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11</a:t>
            </a:fld>
            <a:endParaRPr lang="en-US" altLang="ja-JP"/>
          </a:p>
        </p:txBody>
      </p:sp>
    </p:spTree>
    <p:extLst>
      <p:ext uri="{BB962C8B-B14F-4D97-AF65-F5344CB8AC3E}">
        <p14:creationId xmlns:p14="http://schemas.microsoft.com/office/powerpoint/2010/main" val="4186686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ea typeface="游ゴシック" panose="020B0400000000000000" pitchFamily="50" charset="-128"/>
              </a:rPr>
              <a:t>　そこで，この度、農学研究院を農学部７学科の上に載る７分野からなる新たな基盤研究部門と，既設の連携研究部門の２部門構成に改組再編することとした。基盤研究部門には７学科に対応する生物資源科学、応用生命科学、生物機能化学、森林科学、畜産科学、生物環境工学、農業経済学の７分野を置き、連携研究部門は従来通り連携推進分野と融合研究分野の２分野から成る。このように、農学研究院の構成を現行の４部門１７分野から２部門９分野へ再編することにより、農学研究院が教育研究の理念を堅固に守りつつ，時代の要請に応じて，教育システム改革にも柔軟に対応しながら，質の高い教育・研究を展開していくことが可能になる。</a:t>
            </a:r>
          </a:p>
          <a:p>
            <a:endParaRPr lang="ja-JP" altLang="en-US" dirty="0"/>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43</a:t>
            </a:fld>
            <a:endParaRPr lang="ja-JP" altLang="en-US"/>
          </a:p>
        </p:txBody>
      </p:sp>
    </p:spTree>
    <p:extLst>
      <p:ext uri="{BB962C8B-B14F-4D97-AF65-F5344CB8AC3E}">
        <p14:creationId xmlns:p14="http://schemas.microsoft.com/office/powerpoint/2010/main" val="941252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ea typeface="游ゴシック" panose="020B0400000000000000" pitchFamily="50" charset="-128"/>
              </a:rPr>
              <a:t>　そこで，この度、農学研究院を農学部７学科の上に載る７分野からなる新たな基盤研究部門と，既設の連携研究部門の２部門構成に改組再編することとした。基盤研究部門には７学科に対応する生物資源科学、応用生命科学、生物機能化学、森林科学、畜産科学、生物環境工学、農業経済学の７分野を置き、連携研究部門は従来通り連携推進分野と融合研究分野の２分野から成る。このように、農学研究院の構成を現行の４部門１７分野から２部門９分野へ再編することにより、農学研究院が教育研究の理念を堅固に守りつつ，時代の要請に応じて，教育システム改革にも柔軟に対応しながら，質の高い教育・研究を展開していくことが可能になる。</a:t>
            </a:r>
          </a:p>
          <a:p>
            <a:endParaRPr lang="ja-JP" altLang="en-US" dirty="0"/>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44</a:t>
            </a:fld>
            <a:endParaRPr lang="ja-JP" altLang="en-US"/>
          </a:p>
        </p:txBody>
      </p:sp>
    </p:spTree>
    <p:extLst>
      <p:ext uri="{BB962C8B-B14F-4D97-AF65-F5344CB8AC3E}">
        <p14:creationId xmlns:p14="http://schemas.microsoft.com/office/powerpoint/2010/main" val="1154481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275003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292154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025220A-503E-413B-983D-8EE6F7FC54A0}" type="slidenum">
              <a:rPr lang="en-US" altLang="ja-JP" smtClean="0"/>
              <a:pPr/>
              <a:t>47</a:t>
            </a:fld>
            <a:endParaRPr lang="en-US" altLang="ja-JP"/>
          </a:p>
        </p:txBody>
      </p:sp>
    </p:spTree>
    <p:extLst>
      <p:ext uri="{BB962C8B-B14F-4D97-AF65-F5344CB8AC3E}">
        <p14:creationId xmlns:p14="http://schemas.microsoft.com/office/powerpoint/2010/main" val="1575027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50</a:t>
            </a:fld>
            <a:endParaRPr lang="en-US" altLang="ja-JP" dirty="0"/>
          </a:p>
        </p:txBody>
      </p:sp>
    </p:spTree>
    <p:extLst>
      <p:ext uri="{BB962C8B-B14F-4D97-AF65-F5344CB8AC3E}">
        <p14:creationId xmlns:p14="http://schemas.microsoft.com/office/powerpoint/2010/main" val="2215970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29392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a:ln/>
        </p:spPr>
      </p:sp>
      <p:sp>
        <p:nvSpPr>
          <p:cNvPr id="532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
        <p:nvSpPr>
          <p:cNvPr id="532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300">
                <a:solidFill>
                  <a:schemeClr val="tx1"/>
                </a:solidFill>
                <a:latin typeface="Arial" panose="020B0604020202020204" pitchFamily="34" charset="0"/>
                <a:ea typeface="ＭＳ Ｐゴシック" panose="020B0600070205080204" pitchFamily="50" charset="-128"/>
              </a:defRPr>
            </a:lvl1pPr>
            <a:lvl2pPr marL="742680" indent="-285646">
              <a:defRPr kumimoji="1" sz="3300">
                <a:solidFill>
                  <a:schemeClr val="tx1"/>
                </a:solidFill>
                <a:latin typeface="Arial" panose="020B0604020202020204" pitchFamily="34" charset="0"/>
                <a:ea typeface="ＭＳ Ｐゴシック" panose="020B0600070205080204" pitchFamily="50" charset="-128"/>
              </a:defRPr>
            </a:lvl2pPr>
            <a:lvl3pPr marL="1142584" indent="-228517">
              <a:defRPr kumimoji="1" sz="3300">
                <a:solidFill>
                  <a:schemeClr val="tx1"/>
                </a:solidFill>
                <a:latin typeface="Arial" panose="020B0604020202020204" pitchFamily="34" charset="0"/>
                <a:ea typeface="ＭＳ Ｐゴシック" panose="020B0600070205080204" pitchFamily="50" charset="-128"/>
              </a:defRPr>
            </a:lvl3pPr>
            <a:lvl4pPr marL="1599619" indent="-228517">
              <a:defRPr kumimoji="1" sz="3300">
                <a:solidFill>
                  <a:schemeClr val="tx1"/>
                </a:solidFill>
                <a:latin typeface="Arial" panose="020B0604020202020204" pitchFamily="34" charset="0"/>
                <a:ea typeface="ＭＳ Ｐゴシック" panose="020B0600070205080204" pitchFamily="50" charset="-128"/>
              </a:defRPr>
            </a:lvl4pPr>
            <a:lvl5pPr marL="2056651" indent="-228517">
              <a:defRPr kumimoji="1" sz="3300">
                <a:solidFill>
                  <a:schemeClr val="tx1"/>
                </a:solidFill>
                <a:latin typeface="Arial" panose="020B0604020202020204" pitchFamily="34" charset="0"/>
                <a:ea typeface="ＭＳ Ｐゴシック" panose="020B0600070205080204" pitchFamily="50" charset="-128"/>
              </a:defRPr>
            </a:lvl5pPr>
            <a:lvl6pPr marL="2513684"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6pPr>
            <a:lvl7pPr marL="2970719"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7pPr>
            <a:lvl8pPr marL="3427751"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8pPr>
            <a:lvl9pPr marL="3884786" indent="-228517" eaLnBrk="0" fontAlgn="base" hangingPunct="0">
              <a:spcBef>
                <a:spcPct val="0"/>
              </a:spcBef>
              <a:spcAft>
                <a:spcPct val="0"/>
              </a:spcAft>
              <a:defRPr kumimoji="1" sz="3300">
                <a:solidFill>
                  <a:schemeClr val="tx1"/>
                </a:solidFill>
                <a:latin typeface="Arial" panose="020B0604020202020204" pitchFamily="34" charset="0"/>
                <a:ea typeface="ＭＳ Ｐゴシック" panose="020B0600070205080204" pitchFamily="50" charset="-128"/>
              </a:defRPr>
            </a:lvl9pPr>
          </a:lstStyle>
          <a:p>
            <a:fld id="{AE2AD16E-740A-495F-9E01-FEF4D35FAAA2}" type="slidenum">
              <a:rPr lang="en-US" altLang="ja-JP" sz="1200">
                <a:latin typeface="游ゴシック" panose="020B0400000000000000" pitchFamily="50" charset="-128"/>
                <a:ea typeface="游ゴシック" panose="020B0400000000000000" pitchFamily="50" charset="-128"/>
              </a:rPr>
              <a:pPr/>
              <a:t>53</a:t>
            </a:fld>
            <a:endParaRPr lang="en-US" altLang="ja-JP"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01778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161897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58</a:t>
            </a:fld>
            <a:endParaRPr lang="en-US" altLang="ja-JP" dirty="0"/>
          </a:p>
        </p:txBody>
      </p:sp>
    </p:spTree>
    <p:extLst>
      <p:ext uri="{BB962C8B-B14F-4D97-AF65-F5344CB8AC3E}">
        <p14:creationId xmlns:p14="http://schemas.microsoft.com/office/powerpoint/2010/main" val="722391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800" dirty="0"/>
              <a:t>皆さんは「農学」に対してどのようなイメージを抱いていますか？</a:t>
            </a:r>
          </a:p>
          <a:p>
            <a:r>
              <a:rPr lang="ja-JP" altLang="en-US" sz="800" dirty="0"/>
              <a:t>　今、農学に究極的に求められているのは「急激に増加する地球上の人口を養う持続的な食料生産技術を確立する」ということです。私たちは、農学部の目指す理念を「生物圏に立脚した生存基盤の確立を通して、人類の持続的繁栄に貢献する」と定め、この困難な課題に応えるべく、日々教育研究にあたっています。</a:t>
            </a:r>
          </a:p>
          <a:p>
            <a:endParaRPr lang="ja-JP" altLang="en-US" dirty="0"/>
          </a:p>
        </p:txBody>
      </p:sp>
      <p:sp>
        <p:nvSpPr>
          <p:cNvPr id="4" name="スライド番号プレースホルダ 3"/>
          <p:cNvSpPr>
            <a:spLocks noGrp="1"/>
          </p:cNvSpPr>
          <p:nvPr>
            <p:ph type="sldNum" sz="quarter" idx="10"/>
          </p:nvPr>
        </p:nvSpPr>
        <p:spPr/>
        <p:txBody>
          <a:bodyPr/>
          <a:lstStyle/>
          <a:p>
            <a:fld id="{7025220A-503E-413B-983D-8EE6F7FC54A0}" type="slidenum">
              <a:rPr lang="en-US" altLang="ja-JP" smtClean="0"/>
              <a:pPr/>
              <a:t>12</a:t>
            </a:fld>
            <a:endParaRPr lang="en-US" altLang="ja-JP"/>
          </a:p>
        </p:txBody>
      </p:sp>
    </p:spTree>
    <p:extLst>
      <p:ext uri="{BB962C8B-B14F-4D97-AF65-F5344CB8AC3E}">
        <p14:creationId xmlns:p14="http://schemas.microsoft.com/office/powerpoint/2010/main" val="406975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2797307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3881117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832437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1616496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441915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游ゴシック" panose="020B0400000000000000" pitchFamily="50" charset="-128"/>
            </a:endParaRPr>
          </a:p>
        </p:txBody>
      </p:sp>
    </p:spTree>
    <p:extLst>
      <p:ext uri="{BB962C8B-B14F-4D97-AF65-F5344CB8AC3E}">
        <p14:creationId xmlns:p14="http://schemas.microsoft.com/office/powerpoint/2010/main" val="34498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14</a:t>
            </a:fld>
            <a:endParaRPr lang="en-US" altLang="ja-JP" dirty="0"/>
          </a:p>
        </p:txBody>
      </p:sp>
    </p:spTree>
    <p:extLst>
      <p:ext uri="{BB962C8B-B14F-4D97-AF65-F5344CB8AC3E}">
        <p14:creationId xmlns:p14="http://schemas.microsoft.com/office/powerpoint/2010/main" val="291746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15</a:t>
            </a:fld>
            <a:endParaRPr lang="en-US" altLang="ja-JP" dirty="0"/>
          </a:p>
        </p:txBody>
      </p:sp>
    </p:spTree>
    <p:extLst>
      <p:ext uri="{BB962C8B-B14F-4D97-AF65-F5344CB8AC3E}">
        <p14:creationId xmlns:p14="http://schemas.microsoft.com/office/powerpoint/2010/main" val="277620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721">
              <a:defRPr/>
            </a:pPr>
            <a:r>
              <a:rPr lang="ja-JP" altLang="en-US" dirty="0">
                <a:ea typeface="游ゴシック" panose="020B0400000000000000" pitchFamily="50" charset="-128"/>
              </a:rPr>
              <a:t>農学研究院は当初、「生物資源生産学部門」，「環境資源学部門」，「応用生命科学部門」の３部門で構成されていたが，これに加えて、国内外の多様な組織との連携を促進するとともに、基幹研究領域で得られた成果のアウトリーチを促進し、農学研究院をさらに活性化するためのプラットホームとして、平成２３年４月に「流動研究部門」が新設された。その後、「流動研究部門」は平成２５年４月に「連携研究部門」に発展的に拡充改組され、４部門１７分野で組織されていた。</a:t>
            </a:r>
            <a:r>
              <a:rPr lang="ja-JP" altLang="ja-JP" dirty="0"/>
              <a:t> </a:t>
            </a:r>
            <a:endParaRPr lang="ja-JP" altLang="en-US" dirty="0"/>
          </a:p>
        </p:txBody>
      </p:sp>
      <p:sp>
        <p:nvSpPr>
          <p:cNvPr id="4" name="スライド番号プレースホルダー 3"/>
          <p:cNvSpPr>
            <a:spLocks noGrp="1"/>
          </p:cNvSpPr>
          <p:nvPr>
            <p:ph type="sldNum" sz="quarter" idx="5"/>
          </p:nvPr>
        </p:nvSpPr>
        <p:spPr/>
        <p:txBody>
          <a:bodyPr/>
          <a:lstStyle/>
          <a:p>
            <a:fld id="{7025220A-503E-413B-983D-8EE6F7FC54A0}" type="slidenum">
              <a:rPr lang="en-US" altLang="ja-JP" smtClean="0"/>
              <a:pPr/>
              <a:t>16</a:t>
            </a:fld>
            <a:endParaRPr lang="en-US" altLang="ja-JP" dirty="0"/>
          </a:p>
        </p:txBody>
      </p:sp>
    </p:spTree>
    <p:extLst>
      <p:ext uri="{BB962C8B-B14F-4D97-AF65-F5344CB8AC3E}">
        <p14:creationId xmlns:p14="http://schemas.microsoft.com/office/powerpoint/2010/main" val="117995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457035" fontAlgn="auto">
              <a:spcBef>
                <a:spcPts val="0"/>
              </a:spcBef>
              <a:spcAft>
                <a:spcPts val="0"/>
              </a:spcAft>
              <a:defRPr/>
            </a:pPr>
            <a:r>
              <a:rPr lang="ja-JP" altLang="en-US" dirty="0">
                <a:ea typeface="游ゴシック" panose="020B0400000000000000" pitchFamily="50" charset="-128"/>
              </a:rPr>
              <a:t>しかし，農学研究院の４部門１７分野は学問分野に基づいて括られており、学部を構成する７学科とは対応しておらず、農学院の４専攻も加えると組織が非常に複雑化し、しかも学部</a:t>
            </a:r>
            <a:r>
              <a:rPr lang="en-US" altLang="ja-JP" dirty="0">
                <a:ea typeface="游ゴシック" panose="020B0400000000000000" pitchFamily="50" charset="-128"/>
              </a:rPr>
              <a:t>−</a:t>
            </a:r>
            <a:r>
              <a:rPr lang="ja-JP" altLang="en-US" dirty="0">
                <a:ea typeface="游ゴシック" panose="020B0400000000000000" pitchFamily="50" charset="-128"/>
              </a:rPr>
              <a:t>学院</a:t>
            </a:r>
            <a:r>
              <a:rPr lang="en-US" altLang="ja-JP" dirty="0">
                <a:ea typeface="游ゴシック" panose="020B0400000000000000" pitchFamily="50" charset="-128"/>
              </a:rPr>
              <a:t>—</a:t>
            </a:r>
            <a:r>
              <a:rPr lang="ja-JP" altLang="en-US" dirty="0">
                <a:ea typeface="游ゴシック" panose="020B0400000000000000" pitchFamily="50" charset="-128"/>
              </a:rPr>
              <a:t>研究院の３層構造のねじれが、一貫性を持った教育並びに教員人事を難しくしている。加えて教員の減員（教員人事ポイント削減）により研究室単位での適切な教員配置が難しくなっており、教員の業務の増加・多様化と相まって、教育負担等の公平かつ効率的な配分、学部・大学院の教育・研究に支障がでてきている。また、人事ポイント削減により人事が停滞し，教員年齢の高齢化が進行している。また、より複雑化・混迷化する学生の精神衛生面への配慮の観点からも、指導責任体制を明確にすることが重要となっている。</a:t>
            </a:r>
          </a:p>
          <a:p>
            <a:endParaRPr lang="ja-JP" altLang="en-US" dirty="0"/>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17</a:t>
            </a:fld>
            <a:endParaRPr lang="ja-JP" altLang="en-US"/>
          </a:p>
        </p:txBody>
      </p:sp>
    </p:spTree>
    <p:extLst>
      <p:ext uri="{BB962C8B-B14F-4D97-AF65-F5344CB8AC3E}">
        <p14:creationId xmlns:p14="http://schemas.microsoft.com/office/powerpoint/2010/main" val="127220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ea typeface="游ゴシック" panose="020B0400000000000000" pitchFamily="50" charset="-128"/>
              </a:rPr>
              <a:t>　そこで，平成</a:t>
            </a:r>
            <a:r>
              <a:rPr lang="en-US" altLang="ja-JP" dirty="0">
                <a:ea typeface="游ゴシック" panose="020B0400000000000000" pitchFamily="50" charset="-128"/>
              </a:rPr>
              <a:t>27</a:t>
            </a:r>
            <a:r>
              <a:rPr lang="ja-JP" altLang="en-US" dirty="0">
                <a:ea typeface="游ゴシック" panose="020B0400000000000000" pitchFamily="50" charset="-128"/>
              </a:rPr>
              <a:t>年に農学研究院を農学部７学科の上に載る７分野からなる新たな基盤研究部門と，既設の連携研究部門の２部門構成に改組再編することとした。基盤研究部門には７学科に対応する生物資源科学、応用生命科学、生物機能化学、森林科学、畜産科学、生物環境工学、農業経済学の７分野を置き、連携研究部門は従来通り連携推進分野と融合研究分野の２分野から成る。このように、農学研究院の構成を現行の４部門１７分野から２部門９分野へ再編することにより、農学研究院が教育研究の理念を堅固に守りつつ，時代の要請に応じて，教育システム改革にも柔軟に対応しながら，質の高い教育・研究を展開していくことが可能になる。</a:t>
            </a:r>
          </a:p>
          <a:p>
            <a:endParaRPr lang="ja-JP" altLang="en-US" dirty="0"/>
          </a:p>
        </p:txBody>
      </p:sp>
      <p:sp>
        <p:nvSpPr>
          <p:cNvPr id="4" name="スライド番号プレースホルダ 3"/>
          <p:cNvSpPr>
            <a:spLocks noGrp="1"/>
          </p:cNvSpPr>
          <p:nvPr>
            <p:ph type="sldNum" sz="quarter" idx="10"/>
          </p:nvPr>
        </p:nvSpPr>
        <p:spPr/>
        <p:txBody>
          <a:bodyPr/>
          <a:lstStyle/>
          <a:p>
            <a:fld id="{FA165C96-5AF2-4041-9E24-1DA8416CBAD9}" type="slidenum">
              <a:rPr lang="ja-JP" altLang="en-US" smtClean="0"/>
              <a:pPr/>
              <a:t>18</a:t>
            </a:fld>
            <a:endParaRPr lang="ja-JP" altLang="en-US"/>
          </a:p>
        </p:txBody>
      </p:sp>
    </p:spTree>
    <p:extLst>
      <p:ext uri="{BB962C8B-B14F-4D97-AF65-F5344CB8AC3E}">
        <p14:creationId xmlns:p14="http://schemas.microsoft.com/office/powerpoint/2010/main" val="64817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2296" name="Rectangle 8"/>
          <p:cNvSpPr>
            <a:spLocks noChangeArrowheads="1"/>
          </p:cNvSpPr>
          <p:nvPr/>
        </p:nvSpPr>
        <p:spPr bwMode="auto">
          <a:xfrm>
            <a:off x="0" y="0"/>
            <a:ext cx="9144000" cy="6858000"/>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solidFill>
                <a:prstClr val="black"/>
              </a:solidFill>
              <a:latin typeface="游ゴシック" panose="020B0400000000000000" pitchFamily="50" charset="-128"/>
              <a:ea typeface="游ゴシック" panose="020B0400000000000000" pitchFamily="50" charset="-128"/>
            </a:endParaRPr>
          </a:p>
        </p:txBody>
      </p:sp>
      <p:pic>
        <p:nvPicPr>
          <p:cNvPr id="12311" name="Picture 23" descr="t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3919537"/>
          </a:xfrm>
          <a:prstGeom prst="rect">
            <a:avLst/>
          </a:prstGeom>
          <a:noFill/>
          <a:extLst>
            <a:ext uri="{909E8E84-426E-40DD-AFC4-6F175D3DCCD1}">
              <a14:hiddenFill xmlns:a14="http://schemas.microsoft.com/office/drawing/2010/main">
                <a:solidFill>
                  <a:srgbClr val="FFFFFF"/>
                </a:solidFill>
              </a14:hiddenFill>
            </a:ext>
          </a:extLst>
        </p:spPr>
      </p:pic>
      <p:sp>
        <p:nvSpPr>
          <p:cNvPr id="12295" name="Rectangle 7"/>
          <p:cNvSpPr>
            <a:spLocks noChangeArrowheads="1"/>
          </p:cNvSpPr>
          <p:nvPr/>
        </p:nvSpPr>
        <p:spPr bwMode="auto">
          <a:xfrm>
            <a:off x="0" y="2133600"/>
            <a:ext cx="9144000" cy="2232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290" name="Rectangle 2"/>
          <p:cNvSpPr>
            <a:spLocks noGrp="1" noChangeArrowheads="1"/>
          </p:cNvSpPr>
          <p:nvPr>
            <p:ph type="ctrTitle"/>
          </p:nvPr>
        </p:nvSpPr>
        <p:spPr>
          <a:xfrm>
            <a:off x="395288" y="2349500"/>
            <a:ext cx="8353425" cy="1152525"/>
          </a:xfrm>
          <a:prstGeom prst="rect">
            <a:avLst/>
          </a:prstGeom>
        </p:spPr>
        <p:txBody>
          <a:bodyPr anchor="t"/>
          <a:lstStyle>
            <a:lvl1pPr algn="ctr">
              <a:defRPr sz="3800">
                <a:solidFill>
                  <a:srgbClr val="1C1C1C"/>
                </a:solidFill>
                <a:latin typeface="游ゴシック" panose="020B0400000000000000" pitchFamily="50" charset="-128"/>
                <a:ea typeface="游ゴシック" panose="020B0400000000000000" pitchFamily="50" charset="-128"/>
                <a:cs typeface="游ゴシック" panose="020B0400000000000000" pitchFamily="50" charset="-128"/>
              </a:defRPr>
            </a:lvl1pPr>
          </a:lstStyle>
          <a:p>
            <a:pPr lvl="0"/>
            <a:r>
              <a:rPr lang="ja-JP" altLang="en-US" noProof="0" dirty="0"/>
              <a:t>マスター タイトルの書式設定</a:t>
            </a:r>
          </a:p>
        </p:txBody>
      </p:sp>
      <p:sp>
        <p:nvSpPr>
          <p:cNvPr id="12291" name="Rectangle 3"/>
          <p:cNvSpPr>
            <a:spLocks noGrp="1" noChangeArrowheads="1"/>
          </p:cNvSpPr>
          <p:nvPr>
            <p:ph type="subTitle" idx="1"/>
          </p:nvPr>
        </p:nvSpPr>
        <p:spPr>
          <a:xfrm>
            <a:off x="396875" y="3573463"/>
            <a:ext cx="8351838" cy="576262"/>
          </a:xfrm>
          <a:prstGeom prst="rect">
            <a:avLst/>
          </a:prstGeom>
        </p:spPr>
        <p:txBody>
          <a:bodyPr/>
          <a:lstStyle>
            <a:lvl1pPr marL="0" indent="0" algn="ctr">
              <a:defRPr sz="2400">
                <a:solidFill>
                  <a:srgbClr val="1C1C1C"/>
                </a:solidFill>
                <a:latin typeface="游ゴシック" panose="020B0400000000000000" pitchFamily="50" charset="-128"/>
                <a:ea typeface="游ゴシック" panose="020B0400000000000000" pitchFamily="50" charset="-128"/>
                <a:cs typeface="游ゴシック" panose="020B0400000000000000" pitchFamily="50" charset="-128"/>
              </a:defRPr>
            </a:lvl1pPr>
          </a:lstStyle>
          <a:p>
            <a:pPr lvl="0"/>
            <a:r>
              <a:rPr lang="ja-JP" altLang="en-US" noProof="0" dirty="0"/>
              <a:t>マスター サブタイトルの書式設定</a:t>
            </a:r>
          </a:p>
        </p:txBody>
      </p:sp>
      <p:sp>
        <p:nvSpPr>
          <p:cNvPr id="12313" name="Rectangle 25"/>
          <p:cNvSpPr>
            <a:spLocks noChangeArrowheads="1"/>
          </p:cNvSpPr>
          <p:nvPr/>
        </p:nvSpPr>
        <p:spPr bwMode="auto">
          <a:xfrm>
            <a:off x="0" y="206057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314" name="Rectangle 26"/>
          <p:cNvSpPr>
            <a:spLocks noChangeArrowheads="1"/>
          </p:cNvSpPr>
          <p:nvPr/>
        </p:nvSpPr>
        <p:spPr bwMode="auto">
          <a:xfrm>
            <a:off x="0" y="4365625"/>
            <a:ext cx="9144000" cy="73025"/>
          </a:xfrm>
          <a:prstGeom prst="rect">
            <a:avLst/>
          </a:prstGeom>
          <a:solidFill>
            <a:srgbClr val="9CB66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0" name="Rectangle 6"/>
          <p:cNvSpPr>
            <a:spLocks noGrp="1" noChangeArrowheads="1"/>
          </p:cNvSpPr>
          <p:nvPr>
            <p:ph type="sldNum" sz="quarter" idx="4"/>
          </p:nvPr>
        </p:nvSpPr>
        <p:spPr bwMode="auto">
          <a:xfrm>
            <a:off x="179512" y="6279054"/>
            <a:ext cx="801687"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400">
                <a:solidFill>
                  <a:srgbClr val="FF00FF"/>
                </a:solidFill>
              </a:defRPr>
            </a:lvl1pPr>
          </a:lstStyle>
          <a:p>
            <a:fld id="{537CFF2E-86D7-40D6-8B0C-BC19FF007F5E}" type="slidenum">
              <a:rPr lang="en-US" altLang="ja-JP" smtClean="0"/>
              <a:pPr/>
              <a:t>‹#›</a:t>
            </a:fld>
            <a:endParaRPr lang="en-US" altLang="ja-JP"/>
          </a:p>
        </p:txBody>
      </p:sp>
      <p:grpSp>
        <p:nvGrpSpPr>
          <p:cNvPr id="5" name="グループ化 4">
            <a:extLst>
              <a:ext uri="{FF2B5EF4-FFF2-40B4-BE49-F238E27FC236}">
                <a16:creationId xmlns:a16="http://schemas.microsoft.com/office/drawing/2014/main" id="{EC6DE6C1-251E-45F2-A370-5F38172187C2}"/>
              </a:ext>
            </a:extLst>
          </p:cNvPr>
          <p:cNvGrpSpPr/>
          <p:nvPr userDrawn="1"/>
        </p:nvGrpSpPr>
        <p:grpSpPr>
          <a:xfrm>
            <a:off x="251520" y="188640"/>
            <a:ext cx="4000500" cy="609600"/>
            <a:chOff x="364115" y="236175"/>
            <a:chExt cx="4000500" cy="609600"/>
          </a:xfrm>
        </p:grpSpPr>
        <p:pic>
          <p:nvPicPr>
            <p:cNvPr id="4" name="グラフィックス 3">
              <a:extLst>
                <a:ext uri="{FF2B5EF4-FFF2-40B4-BE49-F238E27FC236}">
                  <a16:creationId xmlns:a16="http://schemas.microsoft.com/office/drawing/2014/main" id="{F9C8948D-CC00-41D4-A355-167843B4A5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4115" y="236175"/>
              <a:ext cx="4000500" cy="609600"/>
            </a:xfrm>
            <a:prstGeom prst="rect">
              <a:avLst/>
            </a:prstGeom>
          </p:spPr>
        </p:pic>
        <p:pic>
          <p:nvPicPr>
            <p:cNvPr id="3" name="図 2">
              <a:extLst>
                <a:ext uri="{FF2B5EF4-FFF2-40B4-BE49-F238E27FC236}">
                  <a16:creationId xmlns:a16="http://schemas.microsoft.com/office/drawing/2014/main" id="{5FE47A3F-0795-42D9-8A7C-34FAFDC0458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4850" y="270975"/>
              <a:ext cx="540000" cy="540000"/>
            </a:xfrm>
            <a:prstGeom prst="rect">
              <a:avLst/>
            </a:prstGeom>
          </p:spPr>
        </p:pic>
      </p:grpSp>
    </p:spTree>
    <p:extLst>
      <p:ext uri="{BB962C8B-B14F-4D97-AF65-F5344CB8AC3E}">
        <p14:creationId xmlns:p14="http://schemas.microsoft.com/office/powerpoint/2010/main" val="212503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Rectangle 6"/>
          <p:cNvSpPr txBox="1">
            <a:spLocks noChangeArrowheads="1"/>
          </p:cNvSpPr>
          <p:nvPr userDrawn="1"/>
        </p:nvSpPr>
        <p:spPr bwMode="auto">
          <a:xfrm>
            <a:off x="179512" y="6279054"/>
            <a:ext cx="801687"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2400" kern="1200">
                <a:solidFill>
                  <a:srgbClr val="FF00FF"/>
                </a:solidFill>
                <a:latin typeface="Arial" charset="0"/>
                <a:ea typeface="ＭＳ Ｐゴシック" pitchFamily="50" charset="-128"/>
                <a:cs typeface="+mn-cs"/>
              </a:defRPr>
            </a:lvl1pPr>
            <a:lvl2pPr marL="457200" algn="r"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r"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r"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r"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fld id="{537CFF2E-86D7-40D6-8B0C-BC19FF007F5E}" type="slidenum">
              <a:rPr lang="en-US" altLang="ja-JP" smtClean="0">
                <a:latin typeface="游ゴシック" panose="020B0400000000000000" pitchFamily="50" charset="-128"/>
                <a:ea typeface="游ゴシック" panose="020B0400000000000000" pitchFamily="50" charset="-128"/>
              </a:rPr>
              <a:pPr/>
              <a:t>‹#›</a:t>
            </a:fld>
            <a:endParaRPr lang="en-US" altLang="ja-JP"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27629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B4D4F3-B355-4B18-B65F-001A0208F60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0087B99-E84A-4EEC-A974-EE7A81EED6C5}"/>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8A0271A7-49A6-45BC-A026-C4BC092D3BFB}"/>
              </a:ext>
            </a:extLst>
          </p:cNvPr>
          <p:cNvSpPr>
            <a:spLocks noGrp="1"/>
          </p:cNvSpPr>
          <p:nvPr>
            <p:ph type="dt" sz="half" idx="10"/>
          </p:nvPr>
        </p:nvSpPr>
        <p:spPr/>
        <p:txBody>
          <a:bodyPr/>
          <a:lstStyle/>
          <a:p>
            <a:fld id="{637F1AE8-59B2-4185-94E8-F3FDB4BA70D5}" type="datetimeFigureOut">
              <a:rPr kumimoji="1" lang="ja-JP" altLang="en-US" smtClean="0"/>
              <a:t>2024/10/10</a:t>
            </a:fld>
            <a:endParaRPr kumimoji="1" lang="ja-JP" altLang="en-US" dirty="0"/>
          </a:p>
        </p:txBody>
      </p:sp>
      <p:sp>
        <p:nvSpPr>
          <p:cNvPr id="5" name="フッター プレースホルダー 4">
            <a:extLst>
              <a:ext uri="{FF2B5EF4-FFF2-40B4-BE49-F238E27FC236}">
                <a16:creationId xmlns:a16="http://schemas.microsoft.com/office/drawing/2014/main" id="{0D5CBA0C-CB05-4055-8F6A-EF1CF44BF6A7}"/>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02D73E47-3A55-4261-B556-0FA940B85173}"/>
              </a:ext>
            </a:extLst>
          </p:cNvPr>
          <p:cNvSpPr>
            <a:spLocks noGrp="1"/>
          </p:cNvSpPr>
          <p:nvPr>
            <p:ph type="sldNum" sz="quarter" idx="12"/>
          </p:nvPr>
        </p:nvSpPr>
        <p:spPr/>
        <p:txBody>
          <a:bodyPr/>
          <a:lstStyle/>
          <a:p>
            <a:fld id="{EB3D47CD-CD40-4281-94A8-FB766212185D}" type="slidenum">
              <a:rPr lang="en-US" altLang="ja-JP" smtClean="0"/>
              <a:pPr/>
              <a:t>‹#›</a:t>
            </a:fld>
            <a:endParaRPr lang="en-US" altLang="ja-JP"/>
          </a:p>
        </p:txBody>
      </p:sp>
    </p:spTree>
    <p:extLst>
      <p:ext uri="{BB962C8B-B14F-4D97-AF65-F5344CB8AC3E}">
        <p14:creationId xmlns:p14="http://schemas.microsoft.com/office/powerpoint/2010/main" val="307767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5D17B90-31BD-4584-A777-581F8F84113B}"/>
              </a:ext>
            </a:extLst>
          </p:cNvPr>
          <p:cNvSpPr>
            <a:spLocks noGrp="1"/>
          </p:cNvSpPr>
          <p:nvPr>
            <p:ph type="dt" sz="half" idx="10"/>
          </p:nvPr>
        </p:nvSpPr>
        <p:spPr/>
        <p:txBody>
          <a:bodyPr/>
          <a:lstStyle/>
          <a:p>
            <a:fld id="{637F1AE8-59B2-4185-94E8-F3FDB4BA70D5}" type="datetimeFigureOut">
              <a:rPr kumimoji="1" lang="ja-JP" altLang="en-US" smtClean="0"/>
              <a:t>2024/10/10</a:t>
            </a:fld>
            <a:endParaRPr kumimoji="1" lang="ja-JP" altLang="en-US"/>
          </a:p>
        </p:txBody>
      </p:sp>
      <p:sp>
        <p:nvSpPr>
          <p:cNvPr id="3" name="フッター プレースホルダー 2">
            <a:extLst>
              <a:ext uri="{FF2B5EF4-FFF2-40B4-BE49-F238E27FC236}">
                <a16:creationId xmlns:a16="http://schemas.microsoft.com/office/drawing/2014/main" id="{46612CC1-7E9A-4A61-86CE-E72A71AA31E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1C5F21-292F-4EC8-A6FD-8BFAAABEAFC3}"/>
              </a:ext>
            </a:extLst>
          </p:cNvPr>
          <p:cNvSpPr>
            <a:spLocks noGrp="1"/>
          </p:cNvSpPr>
          <p:nvPr>
            <p:ph type="sldNum" sz="quarter" idx="12"/>
          </p:nvPr>
        </p:nvSpPr>
        <p:spPr/>
        <p:txBody>
          <a:bodyPr/>
          <a:lstStyle/>
          <a:p>
            <a:fld id="{19CBCD14-DB47-4A26-93C4-2130C1873D99}" type="slidenum">
              <a:rPr lang="en-US" altLang="ja-JP" smtClean="0"/>
              <a:pPr/>
              <a:t>‹#›</a:t>
            </a:fld>
            <a:endParaRPr lang="en-US" altLang="ja-JP"/>
          </a:p>
        </p:txBody>
      </p:sp>
    </p:spTree>
    <p:extLst>
      <p:ext uri="{BB962C8B-B14F-4D97-AF65-F5344CB8AC3E}">
        <p14:creationId xmlns:p14="http://schemas.microsoft.com/office/powerpoint/2010/main" val="3726533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25897" y="6309320"/>
            <a:ext cx="801687" cy="484188"/>
          </a:xfrm>
        </p:spPr>
        <p:txBody>
          <a:bodyPr/>
          <a:lstStyle>
            <a:lvl1pPr algn="l">
              <a:defRPr/>
            </a:lvl1pPr>
          </a:lstStyle>
          <a:p>
            <a:fld id="{19CBCD14-DB47-4A26-93C4-2130C1873D99}" type="slidenum">
              <a:rPr lang="en-US" altLang="ja-JP" smtClean="0"/>
              <a:pPr/>
              <a:t>‹#›</a:t>
            </a:fld>
            <a:endParaRPr lang="en-US" altLang="ja-JP"/>
          </a:p>
        </p:txBody>
      </p:sp>
    </p:spTree>
    <p:extLst>
      <p:ext uri="{BB962C8B-B14F-4D97-AF65-F5344CB8AC3E}">
        <p14:creationId xmlns:p14="http://schemas.microsoft.com/office/powerpoint/2010/main" val="393632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
      <p:bgRef idx="1001">
        <a:schemeClr val="bg1"/>
      </p:bgRef>
    </p:bg>
    <p:spTree>
      <p:nvGrpSpPr>
        <p:cNvPr id="1" name=""/>
        <p:cNvGrpSpPr/>
        <p:nvPr/>
      </p:nvGrpSpPr>
      <p:grpSpPr>
        <a:xfrm>
          <a:off x="0" y="0"/>
          <a:ext cx="0" cy="0"/>
          <a:chOff x="0" y="0"/>
          <a:chExt cx="0" cy="0"/>
        </a:xfrm>
      </p:grpSpPr>
      <p:sp>
        <p:nvSpPr>
          <p:cNvPr id="11278" name="Text Box 14"/>
          <p:cNvSpPr txBox="1">
            <a:spLocks noChangeArrowheads="1"/>
          </p:cNvSpPr>
          <p:nvPr/>
        </p:nvSpPr>
        <p:spPr bwMode="auto">
          <a:xfrm>
            <a:off x="4264025" y="-282575"/>
            <a:ext cx="3116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ja-JP" altLang="ja-JP" dirty="0">
              <a:solidFill>
                <a:prstClr val="black"/>
              </a:solidFill>
              <a:latin typeface="游ゴシック" panose="020B0400000000000000" pitchFamily="50" charset="-128"/>
              <a:ea typeface="游ゴシック" panose="020B0400000000000000" pitchFamily="50" charset="-128"/>
            </a:endParaRPr>
          </a:p>
        </p:txBody>
      </p:sp>
      <p:sp>
        <p:nvSpPr>
          <p:cNvPr id="7" name="Rectangle 6"/>
          <p:cNvSpPr>
            <a:spLocks noGrp="1" noChangeArrowheads="1"/>
          </p:cNvSpPr>
          <p:nvPr>
            <p:ph type="sldNum" sz="quarter" idx="4"/>
          </p:nvPr>
        </p:nvSpPr>
        <p:spPr bwMode="auto">
          <a:xfrm>
            <a:off x="-36512" y="6279054"/>
            <a:ext cx="801687"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2400">
                <a:solidFill>
                  <a:srgbClr val="FF00FF"/>
                </a:solidFill>
                <a:latin typeface="游ゴシック" panose="020B0400000000000000" pitchFamily="50" charset="-128"/>
                <a:ea typeface="游ゴシック" panose="020B0400000000000000" pitchFamily="50" charset="-128"/>
              </a:defRPr>
            </a:lvl1pPr>
          </a:lstStyle>
          <a:p>
            <a:fld id="{537CFF2E-86D7-40D6-8B0C-BC19FF007F5E}" type="slidenum">
              <a:rPr lang="en-US" altLang="ja-JP" smtClean="0"/>
              <a:pPr/>
              <a:t>‹#›</a:t>
            </a:fld>
            <a:endParaRPr lang="en-US" altLang="ja-JP" dirty="0"/>
          </a:p>
        </p:txBody>
      </p:sp>
      <p:sp>
        <p:nvSpPr>
          <p:cNvPr id="10" name="Rectangle 15">
            <a:extLst>
              <a:ext uri="{FF2B5EF4-FFF2-40B4-BE49-F238E27FC236}">
                <a16:creationId xmlns:a16="http://schemas.microsoft.com/office/drawing/2014/main" id="{74DCC6E6-2F9E-46BF-AE25-5CAE3E6811AB}"/>
              </a:ext>
            </a:extLst>
          </p:cNvPr>
          <p:cNvSpPr>
            <a:spLocks noChangeArrowheads="1"/>
          </p:cNvSpPr>
          <p:nvPr userDrawn="1"/>
        </p:nvSpPr>
        <p:spPr bwMode="auto">
          <a:xfrm flipV="1">
            <a:off x="0" y="6165850"/>
            <a:ext cx="9144000" cy="36513"/>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ja-JP" altLang="ja-JP" dirty="0">
              <a:latin typeface="游ゴシック" panose="020B0400000000000000" pitchFamily="50" charset="-128"/>
              <a:ea typeface="游ゴシック" panose="020B0400000000000000" pitchFamily="50" charset="-128"/>
            </a:endParaRPr>
          </a:p>
        </p:txBody>
      </p:sp>
      <p:sp>
        <p:nvSpPr>
          <p:cNvPr id="11" name="Rectangle 7">
            <a:extLst>
              <a:ext uri="{FF2B5EF4-FFF2-40B4-BE49-F238E27FC236}">
                <a16:creationId xmlns:a16="http://schemas.microsoft.com/office/drawing/2014/main" id="{80964DEB-2022-4238-A342-4A9A96EA1FCE}"/>
              </a:ext>
            </a:extLst>
          </p:cNvPr>
          <p:cNvSpPr>
            <a:spLocks noChangeArrowheads="1"/>
          </p:cNvSpPr>
          <p:nvPr userDrawn="1"/>
        </p:nvSpPr>
        <p:spPr bwMode="auto">
          <a:xfrm>
            <a:off x="0" y="-46167"/>
            <a:ext cx="9144000" cy="619125"/>
          </a:xfrm>
          <a:prstGeom prst="rect">
            <a:avLst/>
          </a:prstGeom>
          <a:solidFill>
            <a:srgbClr val="23651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dirty="0">
              <a:latin typeface="游ゴシック" panose="020B0400000000000000" pitchFamily="50" charset="-128"/>
              <a:ea typeface="游ゴシック" panose="020B0400000000000000" pitchFamily="50" charset="-128"/>
            </a:endParaRPr>
          </a:p>
        </p:txBody>
      </p:sp>
      <p:pic>
        <p:nvPicPr>
          <p:cNvPr id="12" name="Picture 16" descr="tmp2">
            <a:extLst>
              <a:ext uri="{FF2B5EF4-FFF2-40B4-BE49-F238E27FC236}">
                <a16:creationId xmlns:a16="http://schemas.microsoft.com/office/drawing/2014/main" id="{66356FEA-9BB7-42F4-A268-4ADD875AB7A8}"/>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9716" y="-31388"/>
            <a:ext cx="5435600" cy="3937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F1A66A69-2D13-43D8-BD42-8184F18F195D}"/>
              </a:ext>
            </a:extLst>
          </p:cNvPr>
          <p:cNvGrpSpPr/>
          <p:nvPr userDrawn="1"/>
        </p:nvGrpSpPr>
        <p:grpSpPr>
          <a:xfrm>
            <a:off x="5364088" y="6237312"/>
            <a:ext cx="3605171" cy="548640"/>
            <a:chOff x="5431325" y="6237312"/>
            <a:chExt cx="3605171" cy="548640"/>
          </a:xfrm>
        </p:grpSpPr>
        <p:pic>
          <p:nvPicPr>
            <p:cNvPr id="16" name="グラフィックス 15">
              <a:extLst>
                <a:ext uri="{FF2B5EF4-FFF2-40B4-BE49-F238E27FC236}">
                  <a16:creationId xmlns:a16="http://schemas.microsoft.com/office/drawing/2014/main" id="{1E60634A-54B8-4CBB-8763-D83F2A996B7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436046" y="6237312"/>
              <a:ext cx="3600450" cy="548640"/>
            </a:xfrm>
            <a:prstGeom prst="rect">
              <a:avLst/>
            </a:prstGeom>
          </p:spPr>
        </p:pic>
        <p:pic>
          <p:nvPicPr>
            <p:cNvPr id="17" name="図 16">
              <a:extLst>
                <a:ext uri="{FF2B5EF4-FFF2-40B4-BE49-F238E27FC236}">
                  <a16:creationId xmlns:a16="http://schemas.microsoft.com/office/drawing/2014/main" id="{32AE4B9F-D45D-46BD-826B-50BA725900E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431325" y="6240029"/>
              <a:ext cx="540000" cy="540000"/>
            </a:xfrm>
            <a:prstGeom prst="rect">
              <a:avLst/>
            </a:prstGeom>
          </p:spPr>
        </p:pic>
      </p:grpSp>
    </p:spTree>
    <p:extLst>
      <p:ext uri="{BB962C8B-B14F-4D97-AF65-F5344CB8AC3E}">
        <p14:creationId xmlns:p14="http://schemas.microsoft.com/office/powerpoint/2010/main" val="69654406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6" r:id="rId3"/>
    <p:sldLayoutId id="2147483687" r:id="rId4"/>
    <p:sldLayoutId id="2147483658" r:id="rId5"/>
  </p:sldLayoutIdLst>
  <p:hf hdr="0" ftr="0" dt="0"/>
  <p:txStyles>
    <p:titleStyle>
      <a:lvl1pPr algn="l" rtl="0" eaLnBrk="1" fontAlgn="base" hangingPunct="1">
        <a:spcBef>
          <a:spcPct val="0"/>
        </a:spcBef>
        <a:spcAft>
          <a:spcPct val="0"/>
        </a:spcAft>
        <a:defRPr kumimoji="1" sz="2400">
          <a:solidFill>
            <a:schemeClr val="tx1"/>
          </a:solidFill>
          <a:latin typeface="+mj-lt"/>
          <a:ea typeface="+mj-ea"/>
          <a:cs typeface="+mj-cs"/>
        </a:defRPr>
      </a:lvl1pPr>
      <a:lvl2pPr algn="l" rtl="0" eaLnBrk="1" fontAlgn="base" hangingPunct="1">
        <a:spcBef>
          <a:spcPct val="0"/>
        </a:spcBef>
        <a:spcAft>
          <a:spcPct val="0"/>
        </a:spcAft>
        <a:defRPr kumimoji="1" sz="2400">
          <a:solidFill>
            <a:schemeClr val="tx1"/>
          </a:solidFill>
          <a:latin typeface="Arial" charset="0"/>
          <a:ea typeface="ＭＳ Ｐゴシック" pitchFamily="50" charset="-128"/>
        </a:defRPr>
      </a:lvl2pPr>
      <a:lvl3pPr algn="l" rtl="0" eaLnBrk="1" fontAlgn="base" hangingPunct="1">
        <a:spcBef>
          <a:spcPct val="0"/>
        </a:spcBef>
        <a:spcAft>
          <a:spcPct val="0"/>
        </a:spcAft>
        <a:defRPr kumimoji="1" sz="2400">
          <a:solidFill>
            <a:schemeClr val="tx1"/>
          </a:solidFill>
          <a:latin typeface="Arial" charset="0"/>
          <a:ea typeface="ＭＳ Ｐゴシック" pitchFamily="50" charset="-128"/>
        </a:defRPr>
      </a:lvl3pPr>
      <a:lvl4pPr algn="l" rtl="0" eaLnBrk="1" fontAlgn="base" hangingPunct="1">
        <a:spcBef>
          <a:spcPct val="0"/>
        </a:spcBef>
        <a:spcAft>
          <a:spcPct val="0"/>
        </a:spcAft>
        <a:defRPr kumimoji="1" sz="2400">
          <a:solidFill>
            <a:schemeClr val="tx1"/>
          </a:solidFill>
          <a:latin typeface="Arial" charset="0"/>
          <a:ea typeface="ＭＳ Ｐゴシック" pitchFamily="50" charset="-128"/>
        </a:defRPr>
      </a:lvl4pPr>
      <a:lvl5pPr algn="l" rtl="0" eaLnBrk="1" fontAlgn="base" hangingPunct="1">
        <a:spcBef>
          <a:spcPct val="0"/>
        </a:spcBef>
        <a:spcAft>
          <a:spcPct val="0"/>
        </a:spcAft>
        <a:defRPr kumimoji="1" sz="2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2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2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2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2400">
          <a:solidFill>
            <a:schemeClr val="tx1"/>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har char="•"/>
        <a:defRPr kumimoji="1" sz="20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emf"/><Relationship Id="rId7"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emf"/></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082"/>
          <a:stretch/>
        </p:blipFill>
        <p:spPr bwMode="auto">
          <a:xfrm>
            <a:off x="323528" y="4936919"/>
            <a:ext cx="1505135"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936920"/>
            <a:ext cx="249160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クリックすると新しいウィンドウで開きます"/>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5997" y="4936919"/>
            <a:ext cx="270000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クリックすると新しいウィンドウで開きます"/>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5104" y="4936919"/>
            <a:ext cx="1259999" cy="1800000"/>
          </a:xfrm>
          <a:prstGeom prst="rect">
            <a:avLst/>
          </a:prstGeom>
          <a:noFill/>
          <a:extLst>
            <a:ext uri="{909E8E84-426E-40DD-AFC4-6F175D3DCCD1}">
              <a14:hiddenFill xmlns:a14="http://schemas.microsoft.com/office/drawing/2010/main">
                <a:solidFill>
                  <a:srgbClr val="FFFFFF"/>
                </a:solidFill>
              </a14:hiddenFill>
            </a:ext>
          </a:extLst>
        </p:spPr>
      </p:pic>
      <p:sp>
        <p:nvSpPr>
          <p:cNvPr id="11" name="スライド番号プレースホル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641F8BCD-B571-4245-8072-CAD3F08E0E94}" type="slidenum">
              <a:rPr lang="en-US" altLang="ja-JP" sz="1400">
                <a:latin typeface="游ゴシック" panose="020B0400000000000000" pitchFamily="50" charset="-128"/>
                <a:ea typeface="游ゴシック" panose="020B0400000000000000" pitchFamily="50" charset="-128"/>
              </a:rPr>
              <a:pPr algn="r">
                <a:defRPr/>
              </a:pPr>
              <a:t>1</a:t>
            </a:fld>
            <a:endParaRPr lang="en-US" altLang="ja-JP" sz="1400" dirty="0">
              <a:latin typeface="游ゴシック" panose="020B0400000000000000" pitchFamily="50" charset="-128"/>
              <a:ea typeface="游ゴシック" panose="020B0400000000000000" pitchFamily="50" charset="-128"/>
            </a:endParaRPr>
          </a:p>
        </p:txBody>
      </p:sp>
      <p:sp>
        <p:nvSpPr>
          <p:cNvPr id="12" name="Rectangle 5"/>
          <p:cNvSpPr>
            <a:spLocks noChangeArrowheads="1"/>
          </p:cNvSpPr>
          <p:nvPr/>
        </p:nvSpPr>
        <p:spPr bwMode="auto">
          <a:xfrm>
            <a:off x="390277" y="3147661"/>
            <a:ext cx="8352928" cy="769441"/>
          </a:xfrm>
          <a:prstGeom prst="rect">
            <a:avLst/>
          </a:prstGeom>
          <a:noFill/>
          <a:ln>
            <a:noFill/>
          </a:ln>
          <a:extLst>
            <a:ext uri="{909E8E84-426E-40DD-AFC4-6F175D3DCCD1}">
              <a14:hiddenFill xmlns:a14="http://schemas.microsoft.com/office/drawing/2010/main">
                <a:solidFill>
                  <a:srgbClr val="283B13"/>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ctr">
              <a:spcBef>
                <a:spcPct val="20000"/>
              </a:spcBef>
              <a:buClr>
                <a:schemeClr val="bg2"/>
              </a:buClr>
              <a:buSzPct val="75000"/>
              <a:defRPr/>
            </a:pPr>
            <a:r>
              <a:rPr lang="ja-JP" altLang="en-US" sz="2000" b="1" kern="0" dirty="0">
                <a:latin typeface="游ゴシック" panose="020B0400000000000000" pitchFamily="50" charset="-128"/>
                <a:ea typeface="游ゴシック" panose="020B0400000000000000" pitchFamily="50" charset="-128"/>
                <a:cs typeface="Arial" panose="020B0604020202020204" pitchFamily="34" charset="0"/>
              </a:rPr>
              <a:t>北海道大学大学院 </a:t>
            </a:r>
            <a:endParaRPr lang="en-US" altLang="ja-JP" sz="2000" b="1" kern="0" dirty="0">
              <a:latin typeface="游ゴシック" panose="020B0400000000000000" pitchFamily="50" charset="-128"/>
              <a:ea typeface="游ゴシック" panose="020B0400000000000000" pitchFamily="50" charset="-128"/>
              <a:cs typeface="Arial" panose="020B0604020202020204" pitchFamily="34" charset="0"/>
            </a:endParaRPr>
          </a:p>
          <a:p>
            <a:pPr marL="342900" indent="-342900" algn="ctr">
              <a:spcBef>
                <a:spcPct val="20000"/>
              </a:spcBef>
              <a:buClr>
                <a:schemeClr val="bg2"/>
              </a:buClr>
              <a:buSzPct val="75000"/>
              <a:defRPr/>
            </a:pPr>
            <a:r>
              <a:rPr lang="ja-JP" altLang="en-US" sz="2000" b="1" kern="0" dirty="0">
                <a:latin typeface="游ゴシック" panose="020B0400000000000000" pitchFamily="50" charset="-128"/>
                <a:ea typeface="游ゴシック" panose="020B0400000000000000" pitchFamily="50" charset="-128"/>
                <a:cs typeface="Arial" panose="020B0604020202020204" pitchFamily="34" charset="0"/>
              </a:rPr>
              <a:t>農学研究院・農学院・農学部</a:t>
            </a:r>
            <a:endParaRPr lang="en-US" altLang="ja-JP" sz="2000" b="1" kern="0"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2" name="タイトル 1">
            <a:extLst>
              <a:ext uri="{FF2B5EF4-FFF2-40B4-BE49-F238E27FC236}">
                <a16:creationId xmlns:a16="http://schemas.microsoft.com/office/drawing/2014/main" id="{AB84F56F-C734-43F8-B849-68910A1AFF9D}"/>
              </a:ext>
            </a:extLst>
          </p:cNvPr>
          <p:cNvSpPr>
            <a:spLocks noGrp="1"/>
          </p:cNvSpPr>
          <p:nvPr>
            <p:ph type="ctrTitle"/>
          </p:nvPr>
        </p:nvSpPr>
        <p:spPr>
          <a:xfrm>
            <a:off x="400298" y="2366422"/>
            <a:ext cx="8353425" cy="1152525"/>
          </a:xfrm>
        </p:spPr>
        <p:txBody>
          <a:bodyPr/>
          <a:lstStyle/>
          <a:p>
            <a:r>
              <a:rPr kumimoji="1" lang="ja-JP" altLang="en-US" sz="3600" b="1" dirty="0"/>
              <a:t>北海道大学農学部</a:t>
            </a:r>
            <a:r>
              <a:rPr kumimoji="1" lang="en-US" altLang="ja-JP" sz="3600" b="1" dirty="0"/>
              <a:t>140</a:t>
            </a:r>
            <a:r>
              <a:rPr kumimoji="1" lang="ja-JP" altLang="en-US" sz="3600" b="1" dirty="0"/>
              <a:t>年の歴史と未来</a:t>
            </a:r>
          </a:p>
        </p:txBody>
      </p:sp>
    </p:spTree>
    <p:extLst>
      <p:ext uri="{BB962C8B-B14F-4D97-AF65-F5344CB8AC3E}">
        <p14:creationId xmlns:p14="http://schemas.microsoft.com/office/powerpoint/2010/main" val="3701608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10</a:t>
            </a:fld>
            <a:endParaRPr lang="en-US" altLang="ja-JP"/>
          </a:p>
        </p:txBody>
      </p:sp>
      <p:sp>
        <p:nvSpPr>
          <p:cNvPr id="3" name="正方形/長方形 2"/>
          <p:cNvSpPr/>
          <p:nvPr/>
        </p:nvSpPr>
        <p:spPr>
          <a:xfrm>
            <a:off x="0" y="1105694"/>
            <a:ext cx="9144000" cy="523220"/>
          </a:xfrm>
          <a:prstGeom prst="rect">
            <a:avLst/>
          </a:prstGeom>
        </p:spPr>
        <p:txBody>
          <a:bodyPr wrap="square">
            <a:spAutoFit/>
          </a:bodyPr>
          <a:lstStyle/>
          <a:p>
            <a:pPr algn="ct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食料、水、環境、エネルギー：</a:t>
            </a:r>
            <a:r>
              <a:rPr lang="ja-JP" altLang="en-US" sz="28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人類は生き残れるか？</a:t>
            </a:r>
          </a:p>
        </p:txBody>
      </p:sp>
      <p:sp>
        <p:nvSpPr>
          <p:cNvPr id="5" name="正方形/長方形 4"/>
          <p:cNvSpPr/>
          <p:nvPr/>
        </p:nvSpPr>
        <p:spPr>
          <a:xfrm>
            <a:off x="107504" y="2235056"/>
            <a:ext cx="8928992" cy="3570208"/>
          </a:xfrm>
          <a:prstGeom prst="rect">
            <a:avLst/>
          </a:prstGeom>
        </p:spPr>
        <p:txBody>
          <a:bodyPr wrap="square">
            <a:spAutoFit/>
          </a:bodyPr>
          <a:lstStyle/>
          <a:p>
            <a:pPr marL="180000" indent="-187200" algn="l">
              <a:spcAft>
                <a:spcPts val="1200"/>
              </a:spcAft>
              <a:buFont typeface="Arial"/>
              <a:buChar char="•"/>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日本の食料自給率：</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38% </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（先進国最低）　</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l">
              <a:spcAft>
                <a:spcPts val="1200"/>
              </a:spcAft>
              <a:buFont typeface="Arial"/>
              <a:buChar char="•"/>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世界的な気候変動、水枯渇</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l">
              <a:spcAft>
                <a:spcPts val="1200"/>
              </a:spcAft>
              <a:buFont typeface="Arial"/>
              <a:buChar char="•"/>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エネルギー危機　：バイオ燃料</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エネルギー</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 vs </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食料</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a:t>
            </a:r>
          </a:p>
          <a:p>
            <a:pPr marL="180000" indent="-187200" algn="l">
              <a:spcAft>
                <a:spcPts val="1200"/>
              </a:spcAft>
              <a:buFont typeface="Arial"/>
              <a:buChar char="•"/>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リスク社会：全ての領域（行財政システムの綻び、食糧危機、経済など社会の変動、保健衛生劣化、感染症、水資源やエネルギー枯渇、巨大自然災害、放射能汚染など）</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 name="タイトル 5">
            <a:extLst>
              <a:ext uri="{FF2B5EF4-FFF2-40B4-BE49-F238E27FC236}">
                <a16:creationId xmlns:a16="http://schemas.microsoft.com/office/drawing/2014/main" id="{891ED10A-5A37-405A-BA54-6955AF8916E0}"/>
              </a:ext>
            </a:extLst>
          </p:cNvPr>
          <p:cNvSpPr>
            <a:spLocks noGrp="1"/>
          </p:cNvSpPr>
          <p:nvPr>
            <p:ph type="title"/>
          </p:nvPr>
        </p:nvSpPr>
        <p:spPr/>
        <p:txBody>
          <a:bodyPr/>
          <a:lstStyle/>
          <a:p>
            <a:pPr rtl="0" fontAlgn="base"/>
            <a:r>
              <a:rPr kumimoji="1" lang="en-US"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21</a:t>
            </a:r>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世紀の農学の課題</a:t>
            </a:r>
            <a:endParaRPr kumimoji="1" lang="ja-JP" altLang="en-US" dirty="0"/>
          </a:p>
        </p:txBody>
      </p:sp>
    </p:spTree>
    <p:extLst>
      <p:ext uri="{BB962C8B-B14F-4D97-AF65-F5344CB8AC3E}">
        <p14:creationId xmlns:p14="http://schemas.microsoft.com/office/powerpoint/2010/main" val="2873660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11</a:t>
            </a:fld>
            <a:endParaRPr lang="en-US" altLang="ja-JP"/>
          </a:p>
        </p:txBody>
      </p:sp>
      <p:sp>
        <p:nvSpPr>
          <p:cNvPr id="5" name="二等辺三角形 4"/>
          <p:cNvSpPr/>
          <p:nvPr/>
        </p:nvSpPr>
        <p:spPr>
          <a:xfrm>
            <a:off x="1473636" y="1788270"/>
            <a:ext cx="4282281" cy="3406775"/>
          </a:xfrm>
          <a:prstGeom prst="triangle">
            <a:avLst/>
          </a:prstGeom>
          <a:noFill/>
          <a:ln w="1270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dirty="0">
              <a:latin typeface="游ゴシック" panose="020B0400000000000000" pitchFamily="50" charset="-128"/>
              <a:ea typeface="游ゴシック" panose="020B0400000000000000" pitchFamily="50" charset="-128"/>
            </a:endParaRPr>
          </a:p>
        </p:txBody>
      </p:sp>
      <p:sp>
        <p:nvSpPr>
          <p:cNvPr id="6" name="円/楕円 5"/>
          <p:cNvSpPr/>
          <p:nvPr/>
        </p:nvSpPr>
        <p:spPr>
          <a:xfrm>
            <a:off x="4646102" y="3744000"/>
            <a:ext cx="2246048" cy="2130362"/>
          </a:xfrm>
          <a:prstGeom prst="ellipse">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0" tIns="36000" rIns="0" bIns="36000" anchor="ctr">
            <a:noAutofit/>
          </a:bodyPr>
          <a:lstStyle/>
          <a:p>
            <a:pPr algn="ctr" fontAlgn="auto">
              <a:spcBef>
                <a:spcPts val="0"/>
              </a:spcBef>
              <a:spcAft>
                <a:spcPts val="0"/>
              </a:spcAft>
              <a:defRPr/>
            </a:pPr>
            <a:r>
              <a:rPr lang="ja-JP" alt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農学院</a:t>
            </a:r>
            <a:endParaRPr lang="en-US" altLang="ja-JP"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endParaRPr>
          </a:p>
          <a:p>
            <a:pPr algn="ctr" fontAlgn="auto">
              <a:spcBef>
                <a:spcPts val="0"/>
              </a:spcBef>
              <a:spcAft>
                <a:spcPts val="0"/>
              </a:spcAft>
              <a:defRPr/>
            </a:pPr>
            <a:r>
              <a:rPr lang="ja-JP" alt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（大学院生）</a:t>
            </a:r>
            <a:endParaRPr lang="en-US" altLang="ja-JP"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7" name="円/楕円 6"/>
          <p:cNvSpPr/>
          <p:nvPr/>
        </p:nvSpPr>
        <p:spPr>
          <a:xfrm>
            <a:off x="305614" y="3744000"/>
            <a:ext cx="2258086" cy="2140458"/>
          </a:xfrm>
          <a:prstGeom prst="ellipse">
            <a:avLst/>
          </a:prstGeom>
          <a:solidFill>
            <a:srgbClr val="006600"/>
          </a:solidFill>
          <a:ln>
            <a:solidFill>
              <a:srgbClr val="003300"/>
            </a:solidFill>
          </a:ln>
        </p:spPr>
        <p:style>
          <a:lnRef idx="1">
            <a:schemeClr val="accent1"/>
          </a:lnRef>
          <a:fillRef idx="3">
            <a:schemeClr val="accent1"/>
          </a:fillRef>
          <a:effectRef idx="2">
            <a:schemeClr val="accent1"/>
          </a:effectRef>
          <a:fontRef idx="minor">
            <a:schemeClr val="lt1"/>
          </a:fontRef>
        </p:style>
        <p:txBody>
          <a:bodyPr lIns="0" tIns="36000" rIns="0" bIns="36000" anchor="ctr"/>
          <a:lstStyle/>
          <a:p>
            <a:pPr algn="ctr" fontAlgn="auto">
              <a:spcBef>
                <a:spcPts val="0"/>
              </a:spcBef>
              <a:spcAft>
                <a:spcPts val="0"/>
              </a:spcAft>
              <a:defRPr/>
            </a:pPr>
            <a:r>
              <a:rPr lang="ja-JP" alt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農学部</a:t>
            </a:r>
            <a:endParaRPr lang="en-US" altLang="ja-JP"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endParaRPr>
          </a:p>
          <a:p>
            <a:pPr algn="ctr" fontAlgn="auto">
              <a:spcBef>
                <a:spcPts val="0"/>
              </a:spcBef>
              <a:spcAft>
                <a:spcPts val="0"/>
              </a:spcAft>
              <a:defRPr/>
            </a:pPr>
            <a:r>
              <a:rPr lang="ja-JP" alt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（学部学生）</a:t>
            </a:r>
            <a:endParaRPr lang="en-US" altLang="ja-JP"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8" name="円/楕円 7"/>
          <p:cNvSpPr/>
          <p:nvPr/>
        </p:nvSpPr>
        <p:spPr>
          <a:xfrm>
            <a:off x="2270154" y="831051"/>
            <a:ext cx="2493698" cy="2364264"/>
          </a:xfrm>
          <a:prstGeom prst="ellipse">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ja-JP" altLang="en-US" sz="20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rPr>
              <a:t>農学研究院</a:t>
            </a:r>
            <a:endParaRPr lang="en-US" altLang="ja-JP" sz="20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endParaRPr>
          </a:p>
          <a:p>
            <a:pPr algn="ctr" fontAlgn="auto">
              <a:spcBef>
                <a:spcPts val="0"/>
              </a:spcBef>
              <a:spcAft>
                <a:spcPts val="0"/>
              </a:spcAft>
              <a:defRPr/>
            </a:pPr>
            <a:r>
              <a:rPr lang="ja-JP" altLang="en-US" sz="20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rPr>
              <a:t>（教員）</a:t>
            </a:r>
            <a:endParaRPr lang="en-US" altLang="ja-JP" sz="20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9" name="テキスト ボックス 13"/>
          <p:cNvSpPr txBox="1">
            <a:spLocks noChangeArrowheads="1"/>
          </p:cNvSpPr>
          <p:nvPr/>
        </p:nvSpPr>
        <p:spPr bwMode="auto">
          <a:xfrm>
            <a:off x="2529717" y="3392745"/>
            <a:ext cx="2186299" cy="1569660"/>
          </a:xfrm>
          <a:prstGeom prst="rect">
            <a:avLst/>
          </a:prstGeom>
          <a:noFill/>
          <a:ln w="9525">
            <a:noFill/>
            <a:miter lim="800000"/>
            <a:headEnd/>
            <a:tailEnd/>
          </a:ln>
        </p:spPr>
        <p:txBody>
          <a:bodyPr wrap="square">
            <a:prstTxWarp prst="textNoShape">
              <a:avLst/>
            </a:prstTxWarp>
            <a:spAutoFit/>
          </a:bodyPr>
          <a:lstStyle/>
          <a:p>
            <a:pPr algn="ctr"/>
            <a:r>
              <a:rPr lang="en-US" altLang="ja-JP" sz="16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6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農学の理念：</a:t>
            </a:r>
            <a:endParaRPr lang="en-US" altLang="ja-JP" sz="16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endParaRPr>
          </a:p>
          <a:p>
            <a:pPr algn="ctr"/>
            <a:r>
              <a:rPr lang="ja-JP" altLang="en-US" sz="16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共通認識</a:t>
            </a:r>
            <a:r>
              <a:rPr lang="en-US" altLang="ja-JP" sz="16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a:t>
            </a:r>
          </a:p>
          <a:p>
            <a:pPr algn="ctr"/>
            <a:r>
              <a:rPr lang="ja-JP" altLang="en-US" sz="16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「生物圏に立脚した生存基盤の確立を通して人類の持続的繁栄に貢献する」</a:t>
            </a:r>
            <a:endParaRPr lang="en-US" altLang="ja-JP" sz="16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2" name="雲 11"/>
          <p:cNvSpPr/>
          <p:nvPr/>
        </p:nvSpPr>
        <p:spPr bwMode="auto">
          <a:xfrm>
            <a:off x="5220072" y="831051"/>
            <a:ext cx="3754480" cy="2669957"/>
          </a:xfrm>
          <a:prstGeom prst="cloud">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5724128" y="1426834"/>
            <a:ext cx="2736304" cy="1477328"/>
          </a:xfrm>
          <a:prstGeom prst="rect">
            <a:avLst/>
          </a:prstGeom>
          <a:noFill/>
        </p:spPr>
        <p:txBody>
          <a:bodyPr wrap="square" rtlCol="0">
            <a:spAutoFit/>
          </a:bodyPr>
          <a:lstStyle/>
          <a:p>
            <a:pPr algn="l"/>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今、農学に究極的に求められていること：</a:t>
            </a:r>
            <a:endParaRPr lang="en-US" altLang="ja-JP" b="1" dirty="0">
              <a:latin typeface="游ゴシック" panose="020B0400000000000000" pitchFamily="50" charset="-128"/>
              <a:ea typeface="游ゴシック" panose="020B0400000000000000" pitchFamily="50" charset="-128"/>
              <a:cs typeface="Meiryo UI" panose="020B0604030504040204" pitchFamily="50" charset="-128"/>
            </a:endParaRPr>
          </a:p>
          <a:p>
            <a:pPr algn="l"/>
            <a:r>
              <a:rPr lang="ja-JP" alt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「急激に増加する地球上の人口を養う持続的な食料生産技術を確立する」</a:t>
            </a:r>
            <a:endParaRPr kumimoji="1" lang="ja-JP" alt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 name="タイトル 1">
            <a:extLst>
              <a:ext uri="{FF2B5EF4-FFF2-40B4-BE49-F238E27FC236}">
                <a16:creationId xmlns:a16="http://schemas.microsoft.com/office/drawing/2014/main" id="{7A2A5DA1-6CA5-429B-8606-4F3C2A7E77C2}"/>
              </a:ext>
            </a:extLst>
          </p:cNvPr>
          <p:cNvSpPr>
            <a:spLocks noGrp="1"/>
          </p:cNvSpPr>
          <p:nvPr>
            <p:ph type="title"/>
          </p:nvPr>
        </p:nvSpPr>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北大農学部の今</a:t>
            </a:r>
            <a:endParaRPr kumimoji="1" lang="ja-JP" altLang="en-US" dirty="0"/>
          </a:p>
        </p:txBody>
      </p:sp>
    </p:spTree>
    <p:extLst>
      <p:ext uri="{BB962C8B-B14F-4D97-AF65-F5344CB8AC3E}">
        <p14:creationId xmlns:p14="http://schemas.microsoft.com/office/powerpoint/2010/main" val="1860335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12</a:t>
            </a:fld>
            <a:endParaRPr lang="en-US" altLang="ja-JP"/>
          </a:p>
        </p:txBody>
      </p:sp>
      <p:sp>
        <p:nvSpPr>
          <p:cNvPr id="13" name="テキスト ボックス 12"/>
          <p:cNvSpPr txBox="1"/>
          <p:nvPr/>
        </p:nvSpPr>
        <p:spPr>
          <a:xfrm>
            <a:off x="179512" y="755236"/>
            <a:ext cx="8784976" cy="772199"/>
          </a:xfrm>
          <a:prstGeom prst="rect">
            <a:avLst/>
          </a:prstGeom>
          <a:noFill/>
        </p:spPr>
        <p:txBody>
          <a:bodyPr wrap="square" rtlCol="0">
            <a:spAutoFit/>
          </a:bodyPr>
          <a:lstStyle/>
          <a:p>
            <a:pPr algn="l">
              <a:lnSpc>
                <a:spcPts val="2400"/>
              </a:lnSpc>
              <a:spcAft>
                <a:spcPts val="600"/>
              </a:spcAft>
            </a:pPr>
            <a:r>
              <a:rPr lang="ja-JP" alt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理念：生物圏に立脚した生存基盤の確立を通して人類の持続的繁栄に貢献する</a:t>
            </a:r>
            <a:endParaRPr lang="en-US" altLang="ja-JP"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endParaRPr>
          </a:p>
          <a:p>
            <a:pPr algn="l">
              <a:lnSpc>
                <a:spcPts val="2400"/>
              </a:lnSpc>
              <a:spcAft>
                <a:spcPts val="600"/>
              </a:spcAft>
            </a:pPr>
            <a:r>
              <a:rPr kumimoji="1" lang="ja-JP" alt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喫緊の課題：</a:t>
            </a:r>
            <a:r>
              <a:rPr lang="ja-JP" alt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急激に増加する地球上の人口を養う持続的な食料生産技術を確立する</a:t>
            </a:r>
          </a:p>
        </p:txBody>
      </p:sp>
      <p:grpSp>
        <p:nvGrpSpPr>
          <p:cNvPr id="14" name="グループ化 9"/>
          <p:cNvGrpSpPr/>
          <p:nvPr/>
        </p:nvGrpSpPr>
        <p:grpSpPr>
          <a:xfrm>
            <a:off x="1514475" y="2969977"/>
            <a:ext cx="5904000" cy="1431071"/>
            <a:chOff x="1990781" y="3140106"/>
            <a:chExt cx="5904000" cy="1431071"/>
          </a:xfrm>
        </p:grpSpPr>
        <p:sp>
          <p:nvSpPr>
            <p:cNvPr id="15" name="台形 14"/>
            <p:cNvSpPr/>
            <p:nvPr/>
          </p:nvSpPr>
          <p:spPr>
            <a:xfrm>
              <a:off x="1990781" y="4031177"/>
              <a:ext cx="5904000" cy="540000"/>
            </a:xfrm>
            <a:prstGeom prst="trapezoid">
              <a:avLst/>
            </a:prstGeom>
            <a:solidFill>
              <a:srgbClr val="65D7FF"/>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基礎生物科学</a:t>
              </a:r>
            </a:p>
          </p:txBody>
        </p:sp>
        <p:sp>
          <p:nvSpPr>
            <p:cNvPr id="16" name="正方形/長方形 15"/>
            <p:cNvSpPr/>
            <p:nvPr/>
          </p:nvSpPr>
          <p:spPr>
            <a:xfrm>
              <a:off x="2124131" y="3140117"/>
              <a:ext cx="1872000" cy="900000"/>
            </a:xfrm>
            <a:prstGeom prst="rect">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食料生産</a:t>
              </a:r>
              <a:endParaRPr kumimoji="1" lang="ja-JP" alt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7" name="正方形/長方形 16"/>
            <p:cNvSpPr/>
            <p:nvPr/>
          </p:nvSpPr>
          <p:spPr>
            <a:xfrm>
              <a:off x="5886591" y="3140112"/>
              <a:ext cx="1872000" cy="900000"/>
            </a:xfrm>
            <a:prstGeom prst="rect">
              <a:avLst/>
            </a:prstGeom>
            <a:solidFill>
              <a:srgbClr val="0000CC"/>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食品流通・利用</a:t>
              </a:r>
            </a:p>
          </p:txBody>
        </p:sp>
        <p:sp>
          <p:nvSpPr>
            <p:cNvPr id="18" name="正方形/長方形 17"/>
            <p:cNvSpPr/>
            <p:nvPr/>
          </p:nvSpPr>
          <p:spPr>
            <a:xfrm>
              <a:off x="4005352" y="3140106"/>
              <a:ext cx="1872000" cy="900000"/>
            </a:xfrm>
            <a:prstGeom prst="rect">
              <a:avLst/>
            </a:prstGeom>
            <a:solidFill>
              <a:srgbClr val="00B05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effectLst>
                    <a:outerShdw blurRad="50800" dist="38100" dir="2700000" algn="tl" rotWithShape="0">
                      <a:prstClr val="black">
                        <a:alpha val="40000"/>
                      </a:prstClr>
                    </a:outerShdw>
                  </a:effectLst>
                  <a:latin typeface="游ゴシック" panose="020B0400000000000000" pitchFamily="50" charset="-128"/>
                  <a:ea typeface="游ゴシック" panose="020B0400000000000000" pitchFamily="50" charset="-128"/>
                  <a:cs typeface="Meiryo UI" panose="020B0604030504040204" pitchFamily="50" charset="-128"/>
                </a:rPr>
                <a:t>環境</a:t>
              </a:r>
            </a:p>
          </p:txBody>
        </p:sp>
      </p:grpSp>
      <p:sp>
        <p:nvSpPr>
          <p:cNvPr id="26" name="テキスト ボックス 25"/>
          <p:cNvSpPr txBox="1"/>
          <p:nvPr/>
        </p:nvSpPr>
        <p:spPr>
          <a:xfrm>
            <a:off x="1066800" y="4648200"/>
            <a:ext cx="6673552" cy="1297791"/>
          </a:xfrm>
          <a:prstGeom prst="rect">
            <a:avLst/>
          </a:prstGeom>
          <a:noFill/>
        </p:spPr>
        <p:txBody>
          <a:bodyPr wrap="square" rtlCol="0">
            <a:spAutoFit/>
          </a:bodyPr>
          <a:lstStyle/>
          <a:p>
            <a:pPr marL="180000" indent="-187200" algn="l">
              <a:lnSpc>
                <a:spcPts val="2160"/>
              </a:lnSpc>
              <a:spcAft>
                <a:spcPts val="600"/>
              </a:spcAft>
              <a:buFont typeface="Arial"/>
              <a:buChar char="•"/>
            </a:pPr>
            <a:r>
              <a:rPr lang="ja-JP" alt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各領域は相互に密接に関連</a:t>
            </a:r>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し、それぞれの力を結集することで、初めて上述の課題に応えることができる。</a:t>
            </a:r>
            <a:endParaRPr lang="en-US" altLang="ja-JP" b="1"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l">
              <a:lnSpc>
                <a:spcPts val="2160"/>
              </a:lnSpc>
              <a:spcAft>
                <a:spcPts val="600"/>
              </a:spcAft>
              <a:buFont typeface="Arial"/>
              <a:buChar char="•"/>
            </a:pPr>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このように</a:t>
            </a:r>
            <a:r>
              <a:rPr lang="ja-JP" alt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「農学」</a:t>
            </a:r>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は農業生産に限らず、</a:t>
            </a:r>
            <a:r>
              <a:rPr lang="ja-JP" altLang="en-US"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非常に多岐にわたる関連領域を扱う学問分野</a:t>
            </a:r>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です。</a:t>
            </a:r>
          </a:p>
        </p:txBody>
      </p:sp>
      <p:sp>
        <p:nvSpPr>
          <p:cNvPr id="12" name="雲 11"/>
          <p:cNvSpPr/>
          <p:nvPr/>
        </p:nvSpPr>
        <p:spPr bwMode="auto">
          <a:xfrm>
            <a:off x="6096000" y="1716524"/>
            <a:ext cx="2652464" cy="1453019"/>
          </a:xfrm>
          <a:prstGeom prst="cloud">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7" name="テキスト ボックス 26"/>
          <p:cNvSpPr txBox="1"/>
          <p:nvPr/>
        </p:nvSpPr>
        <p:spPr>
          <a:xfrm>
            <a:off x="6342150" y="2085527"/>
            <a:ext cx="2243248" cy="646331"/>
          </a:xfrm>
          <a:prstGeom prst="rect">
            <a:avLst/>
          </a:prstGeom>
          <a:noFill/>
        </p:spPr>
        <p:txBody>
          <a:bodyPr wrap="square" rtlCol="0">
            <a:spAutoFit/>
          </a:bodyPr>
          <a:lstStyle/>
          <a:p>
            <a:pPr algn="l"/>
            <a:r>
              <a:rPr kumimoji="1" lang="ja-JP" altLang="en-US" b="1" dirty="0">
                <a:latin typeface="游ゴシック" panose="020B0400000000000000" pitchFamily="50" charset="-128"/>
                <a:ea typeface="游ゴシック" panose="020B0400000000000000" pitchFamily="50" charset="-128"/>
                <a:cs typeface="Meiryo UI" panose="020B0604030504040204" pitchFamily="50" charset="-128"/>
              </a:rPr>
              <a:t>課題達成のために</a:t>
            </a:r>
            <a:endParaRPr kumimoji="1" lang="en-US" altLang="ja-JP" b="1" dirty="0">
              <a:latin typeface="游ゴシック" panose="020B0400000000000000" pitchFamily="50" charset="-128"/>
              <a:ea typeface="游ゴシック" panose="020B0400000000000000" pitchFamily="50" charset="-128"/>
              <a:cs typeface="Meiryo UI" panose="020B0604030504040204" pitchFamily="50" charset="-128"/>
            </a:endParaRPr>
          </a:p>
          <a:p>
            <a:pPr algn="l"/>
            <a:r>
              <a:rPr kumimoji="1" lang="ja-JP" altLang="en-US" b="1" dirty="0">
                <a:latin typeface="游ゴシック" panose="020B0400000000000000" pitchFamily="50" charset="-128"/>
                <a:ea typeface="游ゴシック" panose="020B0400000000000000" pitchFamily="50" charset="-128"/>
                <a:cs typeface="Meiryo UI" panose="020B0604030504040204" pitchFamily="50" charset="-128"/>
              </a:rPr>
              <a:t>重視する４研究分野</a:t>
            </a:r>
          </a:p>
        </p:txBody>
      </p:sp>
      <p:sp>
        <p:nvSpPr>
          <p:cNvPr id="2" name="タイトル 1">
            <a:extLst>
              <a:ext uri="{FF2B5EF4-FFF2-40B4-BE49-F238E27FC236}">
                <a16:creationId xmlns:a16="http://schemas.microsoft.com/office/drawing/2014/main" id="{95B86814-5D60-470C-9B99-10F5E68AD6D7}"/>
              </a:ext>
            </a:extLst>
          </p:cNvPr>
          <p:cNvSpPr>
            <a:spLocks noGrp="1"/>
          </p:cNvSpPr>
          <p:nvPr>
            <p:ph type="title"/>
          </p:nvPr>
        </p:nvSpPr>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北大農学部の今</a:t>
            </a:r>
            <a:endParaRPr lang="ja-JP" altLang="ja-JP" dirty="0">
              <a:effectLst/>
            </a:endParaRPr>
          </a:p>
        </p:txBody>
      </p:sp>
    </p:spTree>
    <p:extLst>
      <p:ext uri="{BB962C8B-B14F-4D97-AF65-F5344CB8AC3E}">
        <p14:creationId xmlns:p14="http://schemas.microsoft.com/office/powerpoint/2010/main" val="3907303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75756" y="3140968"/>
            <a:ext cx="4392488" cy="576064"/>
          </a:xfrm>
        </p:spPr>
        <p:txBody>
          <a:bodyPr anchor="ctr">
            <a:normAutofit fontScale="90000"/>
          </a:bodyPr>
          <a:lstStyle/>
          <a:p>
            <a:r>
              <a:rPr lang="en-US" altLang="ja-JP" sz="4400" b="1" dirty="0">
                <a:ea typeface="游ゴシック" panose="020B0400000000000000" pitchFamily="50" charset="-128"/>
                <a:cs typeface="Meiryo UI" panose="020B0604030504040204" pitchFamily="50" charset="-128"/>
              </a:rPr>
              <a:t>2. </a:t>
            </a:r>
            <a:r>
              <a:rPr lang="ja-JP" altLang="en-US" sz="4400" b="1" dirty="0">
                <a:ea typeface="游ゴシック" panose="020B0400000000000000" pitchFamily="50" charset="-128"/>
                <a:cs typeface="Meiryo UI" panose="020B0604030504040204" pitchFamily="50" charset="-128"/>
              </a:rPr>
              <a:t>組織構成と人数</a:t>
            </a:r>
            <a:endParaRPr kumimoji="1" lang="ja-JP" altLang="en-US" sz="4400" b="1" dirty="0">
              <a:ea typeface="游ゴシック" panose="020B0400000000000000"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13</a:t>
            </a:fld>
            <a:endParaRPr lang="en-US" altLang="ja-JP"/>
          </a:p>
        </p:txBody>
      </p:sp>
    </p:spTree>
    <p:extLst>
      <p:ext uri="{BB962C8B-B14F-4D97-AF65-F5344CB8AC3E}">
        <p14:creationId xmlns:p14="http://schemas.microsoft.com/office/powerpoint/2010/main" val="92150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77">
            <a:extLst>
              <a:ext uri="{FF2B5EF4-FFF2-40B4-BE49-F238E27FC236}">
                <a16:creationId xmlns:a16="http://schemas.microsoft.com/office/drawing/2014/main" id="{AF0661F3-0188-4FC0-B56C-9116B4BFA1BE}"/>
              </a:ext>
            </a:extLst>
          </p:cNvPr>
          <p:cNvSpPr/>
          <p:nvPr/>
        </p:nvSpPr>
        <p:spPr>
          <a:xfrm>
            <a:off x="24500" y="1163582"/>
            <a:ext cx="9094993" cy="3921601"/>
          </a:xfrm>
          <a:prstGeom prst="roundRect">
            <a:avLst>
              <a:gd name="adj" fmla="val 9571"/>
            </a:avLst>
          </a:prstGeom>
          <a:gradFill>
            <a:gsLst>
              <a:gs pos="50000">
                <a:schemeClr val="bg1"/>
              </a:gs>
              <a:gs pos="100000">
                <a:schemeClr val="accent3">
                  <a:lumMod val="35000"/>
                  <a:lumOff val="65000"/>
                </a:schemeClr>
              </a:gs>
              <a:gs pos="0">
                <a:schemeClr val="accent6">
                  <a:lumMod val="35000"/>
                  <a:lumOff val="65000"/>
                </a:schemeClr>
              </a:gs>
            </a:gsLst>
            <a:lin ang="5400000" scaled="0"/>
          </a:gra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t>　　　　　　　</a:t>
            </a: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14</a:t>
            </a:fld>
            <a:endParaRPr lang="en-US" altLang="ja-JP"/>
          </a:p>
        </p:txBody>
      </p:sp>
      <p:sp>
        <p:nvSpPr>
          <p:cNvPr id="46" name="テキスト ボックス 45"/>
          <p:cNvSpPr txBox="1"/>
          <p:nvPr/>
        </p:nvSpPr>
        <p:spPr>
          <a:xfrm>
            <a:off x="138249" y="1268760"/>
            <a:ext cx="278499" cy="1464225"/>
          </a:xfrm>
          <a:prstGeom prst="rect">
            <a:avLst/>
          </a:prstGeom>
          <a:noFill/>
        </p:spPr>
        <p:txBody>
          <a:bodyPr wrap="square" lIns="78464" tIns="39232" rIns="78464" bIns="39232" rtlCol="0">
            <a:spAutoFit/>
          </a:bodyPr>
          <a:lstStyle/>
          <a:p>
            <a:pPr algn="l" fontAlgn="auto">
              <a:spcBef>
                <a:spcPts val="0"/>
              </a:spcBef>
              <a:spcAft>
                <a:spcPts val="0"/>
              </a:spcAft>
            </a:pPr>
            <a:r>
              <a:rPr lang="ja-JP" altLang="en-US"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農学研究科</a:t>
            </a:r>
          </a:p>
        </p:txBody>
      </p:sp>
      <p:sp>
        <p:nvSpPr>
          <p:cNvPr id="47" name="テキスト ボックス 46"/>
          <p:cNvSpPr txBox="1"/>
          <p:nvPr/>
        </p:nvSpPr>
        <p:spPr>
          <a:xfrm>
            <a:off x="147646" y="3933055"/>
            <a:ext cx="278499" cy="910227"/>
          </a:xfrm>
          <a:prstGeom prst="rect">
            <a:avLst/>
          </a:prstGeom>
          <a:noFill/>
        </p:spPr>
        <p:txBody>
          <a:bodyPr wrap="square" lIns="78464" tIns="39232" rIns="78464" bIns="39232" rtlCol="0">
            <a:spAutoFit/>
          </a:bodyPr>
          <a:lstStyle/>
          <a:p>
            <a:pPr algn="l" fontAlgn="auto">
              <a:spcBef>
                <a:spcPts val="0"/>
              </a:spcBef>
              <a:spcAft>
                <a:spcPts val="0"/>
              </a:spcAft>
            </a:pPr>
            <a:r>
              <a:rPr lang="ja-JP" altLang="en-US"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農学部</a:t>
            </a:r>
          </a:p>
        </p:txBody>
      </p:sp>
      <p:sp>
        <p:nvSpPr>
          <p:cNvPr id="49" name="正方形/長方形 48"/>
          <p:cNvSpPr/>
          <p:nvPr/>
        </p:nvSpPr>
        <p:spPr>
          <a:xfrm>
            <a:off x="2951895" y="4125016"/>
            <a:ext cx="858127" cy="523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8464" tIns="39232" rIns="78464" bIns="39232" rtlCol="0" anchor="ctr"/>
          <a:lstStyle/>
          <a:p>
            <a:pPr algn="ctr" fontAlgn="auto">
              <a:spcBef>
                <a:spcPts val="0"/>
              </a:spcBef>
              <a:spcAft>
                <a:spcPts val="0"/>
              </a:spcAft>
            </a:pPr>
            <a:endParaRPr lang="ja-JP" altLang="en-US" sz="1477" dirty="0">
              <a:solidFill>
                <a:prstClr val="black"/>
              </a:solidFill>
              <a:latin typeface="游ゴシック" panose="020B0400000000000000" pitchFamily="50" charset="-128"/>
              <a:ea typeface="游ゴシック" panose="020B0400000000000000" pitchFamily="50" charset="-128"/>
              <a:cs typeface="Osaka"/>
            </a:endParaRPr>
          </a:p>
        </p:txBody>
      </p:sp>
      <p:sp>
        <p:nvSpPr>
          <p:cNvPr id="57" name="テキスト ボックス 56"/>
          <p:cNvSpPr txBox="1"/>
          <p:nvPr/>
        </p:nvSpPr>
        <p:spPr>
          <a:xfrm>
            <a:off x="426145" y="1349014"/>
            <a:ext cx="877163" cy="369332"/>
          </a:xfrm>
          <a:prstGeom prst="rect">
            <a:avLst/>
          </a:prstGeom>
          <a:noFill/>
        </p:spPr>
        <p:txBody>
          <a:bodyPr wrap="none" rtlCol="0">
            <a:spAutoFit/>
          </a:bodyPr>
          <a:lstStyle/>
          <a:p>
            <a:pPr algn="l" fontAlgn="auto">
              <a:spcBef>
                <a:spcPts val="0"/>
              </a:spcBef>
              <a:spcAft>
                <a:spcPts val="0"/>
              </a:spcAft>
            </a:pPr>
            <a:r>
              <a:rPr lang="ja-JP" altLang="en-US" dirty="0">
                <a:solidFill>
                  <a:srgbClr val="0000FF"/>
                </a:solidFill>
                <a:latin typeface="游ゴシック" panose="020B0400000000000000" pitchFamily="50" charset="-128"/>
                <a:ea typeface="游ゴシック" panose="020B0400000000000000" pitchFamily="50" charset="-128"/>
              </a:rPr>
              <a:t>８専攻</a:t>
            </a:r>
          </a:p>
        </p:txBody>
      </p:sp>
      <p:cxnSp>
        <p:nvCxnSpPr>
          <p:cNvPr id="60" name="直線コネクタ 59"/>
          <p:cNvCxnSpPr/>
          <p:nvPr/>
        </p:nvCxnSpPr>
        <p:spPr>
          <a:xfrm>
            <a:off x="4535895"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5463256" y="2293728"/>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2123895"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3383895"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6433053" y="2293728"/>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7379895" y="2286198"/>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043895"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8423895" y="2276872"/>
            <a:ext cx="0" cy="187200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45313" y="3567130"/>
            <a:ext cx="877163" cy="369332"/>
          </a:xfrm>
          <a:prstGeom prst="rect">
            <a:avLst/>
          </a:prstGeom>
          <a:noFill/>
        </p:spPr>
        <p:txBody>
          <a:bodyPr wrap="none" rtlCol="0">
            <a:spAutoFit/>
          </a:bodyPr>
          <a:lstStyle/>
          <a:p>
            <a:pPr algn="l" fontAlgn="auto">
              <a:spcBef>
                <a:spcPts val="0"/>
              </a:spcBef>
              <a:spcAft>
                <a:spcPts val="0"/>
              </a:spcAft>
            </a:pPr>
            <a:r>
              <a:rPr lang="ja-JP" altLang="en-US" dirty="0">
                <a:solidFill>
                  <a:prstClr val="black"/>
                </a:solidFill>
                <a:latin typeface="游ゴシック" panose="020B0400000000000000" pitchFamily="50" charset="-128"/>
                <a:ea typeface="游ゴシック" panose="020B0400000000000000" pitchFamily="50" charset="-128"/>
              </a:rPr>
              <a:t>８学科</a:t>
            </a:r>
          </a:p>
        </p:txBody>
      </p:sp>
      <p:sp>
        <p:nvSpPr>
          <p:cNvPr id="48" name="正方形/長方形 47"/>
          <p:cNvSpPr/>
          <p:nvPr/>
        </p:nvSpPr>
        <p:spPr>
          <a:xfrm>
            <a:off x="611895" y="4125016"/>
            <a:ext cx="849426" cy="52331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農学科</a:t>
            </a:r>
          </a:p>
        </p:txBody>
      </p:sp>
      <p:sp>
        <p:nvSpPr>
          <p:cNvPr id="41" name="正方形/長方形 40"/>
          <p:cNvSpPr/>
          <p:nvPr/>
        </p:nvSpPr>
        <p:spPr>
          <a:xfrm>
            <a:off x="1655895" y="4125016"/>
            <a:ext cx="940076" cy="52331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農業経済学科</a:t>
            </a:r>
          </a:p>
        </p:txBody>
      </p:sp>
      <p:sp>
        <p:nvSpPr>
          <p:cNvPr id="50" name="テキスト ボックス 49"/>
          <p:cNvSpPr txBox="1"/>
          <p:nvPr/>
        </p:nvSpPr>
        <p:spPr>
          <a:xfrm>
            <a:off x="2897864" y="4107249"/>
            <a:ext cx="977849" cy="54694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defPPr>
              <a:defRPr lang="ja-JP"/>
            </a:defPPr>
            <a:lvl1pPr algn="ctr" fontAlgn="auto">
              <a:spcBef>
                <a:spcPts val="0"/>
              </a:spcBef>
              <a:spcAft>
                <a:spcPts val="0"/>
              </a:spcAft>
              <a:defRPr sz="1480" b="1">
                <a:solidFill>
                  <a:schemeClr val="bg1"/>
                </a:solidFill>
                <a:latin typeface="游ゴシック" panose="020B0400000000000000" pitchFamily="50" charset="-128"/>
                <a:ea typeface="游ゴシック" panose="020B0400000000000000"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effectLst>
                  <a:outerShdw blurRad="38100" dist="38100" dir="2700000" algn="tl">
                    <a:srgbClr val="000000">
                      <a:alpha val="43137"/>
                    </a:srgbClr>
                  </a:outerShdw>
                </a:effectLst>
              </a:rPr>
              <a:t>農業生物学科</a:t>
            </a:r>
          </a:p>
        </p:txBody>
      </p:sp>
      <p:sp>
        <p:nvSpPr>
          <p:cNvPr id="51" name="正方形/長方形 50"/>
          <p:cNvSpPr/>
          <p:nvPr/>
        </p:nvSpPr>
        <p:spPr>
          <a:xfrm>
            <a:off x="3995895" y="4125016"/>
            <a:ext cx="984573" cy="52331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農芸化</a:t>
            </a:r>
            <a:endParaRPr lang="en-US" altLang="ja-JP"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学科</a:t>
            </a:r>
          </a:p>
        </p:txBody>
      </p:sp>
      <p:sp>
        <p:nvSpPr>
          <p:cNvPr id="43" name="正方形/長方形 42"/>
          <p:cNvSpPr/>
          <p:nvPr/>
        </p:nvSpPr>
        <p:spPr>
          <a:xfrm>
            <a:off x="5075895" y="4125016"/>
            <a:ext cx="793460" cy="52331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林学科</a:t>
            </a:r>
          </a:p>
        </p:txBody>
      </p:sp>
      <p:sp>
        <p:nvSpPr>
          <p:cNvPr id="45" name="正方形/長方形 44"/>
          <p:cNvSpPr/>
          <p:nvPr/>
        </p:nvSpPr>
        <p:spPr>
          <a:xfrm>
            <a:off x="6032254" y="4134249"/>
            <a:ext cx="818890" cy="52331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林産化学科</a:t>
            </a:r>
          </a:p>
        </p:txBody>
      </p:sp>
      <p:sp>
        <p:nvSpPr>
          <p:cNvPr id="42" name="正方形/長方形 41"/>
          <p:cNvSpPr/>
          <p:nvPr/>
        </p:nvSpPr>
        <p:spPr>
          <a:xfrm>
            <a:off x="6911895" y="4136693"/>
            <a:ext cx="1002127" cy="51400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畜産学科</a:t>
            </a:r>
          </a:p>
        </p:txBody>
      </p:sp>
      <p:sp>
        <p:nvSpPr>
          <p:cNvPr id="44" name="正方形/長方形 43"/>
          <p:cNvSpPr/>
          <p:nvPr/>
        </p:nvSpPr>
        <p:spPr>
          <a:xfrm>
            <a:off x="8027895" y="4125016"/>
            <a:ext cx="819495" cy="52331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農業工学科</a:t>
            </a:r>
          </a:p>
        </p:txBody>
      </p:sp>
      <p:sp>
        <p:nvSpPr>
          <p:cNvPr id="36" name="角丸四角形 35"/>
          <p:cNvSpPr/>
          <p:nvPr/>
        </p:nvSpPr>
        <p:spPr>
          <a:xfrm>
            <a:off x="683895" y="1785016"/>
            <a:ext cx="756000" cy="540000"/>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農学専攻</a:t>
            </a:r>
          </a:p>
        </p:txBody>
      </p:sp>
      <p:sp>
        <p:nvSpPr>
          <p:cNvPr id="38" name="角丸四角形 37"/>
          <p:cNvSpPr/>
          <p:nvPr/>
        </p:nvSpPr>
        <p:spPr>
          <a:xfrm>
            <a:off x="1475895" y="1785016"/>
            <a:ext cx="1243175" cy="531759"/>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農業経済学専攻</a:t>
            </a:r>
          </a:p>
        </p:txBody>
      </p:sp>
      <p:sp>
        <p:nvSpPr>
          <p:cNvPr id="39" name="角丸四角形 38"/>
          <p:cNvSpPr/>
          <p:nvPr/>
        </p:nvSpPr>
        <p:spPr>
          <a:xfrm>
            <a:off x="5147895" y="1785016"/>
            <a:ext cx="713618" cy="531759"/>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林学専攻</a:t>
            </a:r>
          </a:p>
        </p:txBody>
      </p:sp>
      <p:sp>
        <p:nvSpPr>
          <p:cNvPr id="40" name="角丸四角形 39"/>
          <p:cNvSpPr/>
          <p:nvPr/>
        </p:nvSpPr>
        <p:spPr>
          <a:xfrm>
            <a:off x="7847895" y="1785016"/>
            <a:ext cx="1127499" cy="531759"/>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農業工学専攻</a:t>
            </a:r>
          </a:p>
        </p:txBody>
      </p:sp>
      <p:sp>
        <p:nvSpPr>
          <p:cNvPr id="53" name="角丸四角形 52"/>
          <p:cNvSpPr/>
          <p:nvPr/>
        </p:nvSpPr>
        <p:spPr>
          <a:xfrm>
            <a:off x="2758516" y="1785016"/>
            <a:ext cx="1213305" cy="531759"/>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農業生物学専攻</a:t>
            </a:r>
          </a:p>
        </p:txBody>
      </p:sp>
      <p:sp>
        <p:nvSpPr>
          <p:cNvPr id="54" name="角丸四角形 53"/>
          <p:cNvSpPr/>
          <p:nvPr/>
        </p:nvSpPr>
        <p:spPr>
          <a:xfrm>
            <a:off x="3995895" y="1785016"/>
            <a:ext cx="1101352" cy="531759"/>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農芸化学専攻</a:t>
            </a:r>
          </a:p>
        </p:txBody>
      </p:sp>
      <p:sp>
        <p:nvSpPr>
          <p:cNvPr id="55" name="角丸四角形 54"/>
          <p:cNvSpPr/>
          <p:nvPr/>
        </p:nvSpPr>
        <p:spPr>
          <a:xfrm>
            <a:off x="5903895" y="1785016"/>
            <a:ext cx="1018460" cy="531759"/>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林産化学専攻</a:t>
            </a:r>
          </a:p>
        </p:txBody>
      </p:sp>
      <p:sp>
        <p:nvSpPr>
          <p:cNvPr id="56" name="角丸四角形 55"/>
          <p:cNvSpPr/>
          <p:nvPr/>
        </p:nvSpPr>
        <p:spPr>
          <a:xfrm>
            <a:off x="6947895" y="1785016"/>
            <a:ext cx="867970" cy="531759"/>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畜産学専攻</a:t>
            </a:r>
          </a:p>
        </p:txBody>
      </p:sp>
      <p:sp>
        <p:nvSpPr>
          <p:cNvPr id="3" name="タイトル 2">
            <a:extLst>
              <a:ext uri="{FF2B5EF4-FFF2-40B4-BE49-F238E27FC236}">
                <a16:creationId xmlns:a16="http://schemas.microsoft.com/office/drawing/2014/main" id="{8824C4BE-C2CF-4901-A1A2-9686DC012DD0}"/>
              </a:ext>
            </a:extLst>
          </p:cNvPr>
          <p:cNvSpPr>
            <a:spLocks noGrp="1"/>
          </p:cNvSpPr>
          <p:nvPr>
            <p:ph type="title" idx="4294967295"/>
          </p:nvPr>
        </p:nvSpPr>
        <p:spPr>
          <a:xfrm>
            <a:off x="49074" y="14567"/>
            <a:ext cx="8627382" cy="1325563"/>
          </a:xfrm>
          <a:prstGeom prst="rect">
            <a:avLst/>
          </a:prstGeom>
        </p:spPr>
        <p:txBody>
          <a:bodyPr/>
          <a:lstStyle/>
          <a:p>
            <a:pPr rtl="0" fontAlgn="auto"/>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農学部の組織変遷：各専攻の設置（昭和</a:t>
            </a:r>
            <a:r>
              <a:rPr lang="en-US" altLang="ja-JP" sz="2800" b="1" kern="1200" dirty="0">
                <a:solidFill>
                  <a:srgbClr val="FFFFFF"/>
                </a:solidFill>
                <a:latin typeface="游ゴシック" panose="020B0400000000000000" pitchFamily="50" charset="-128"/>
                <a:ea typeface="游ゴシック" panose="020B0400000000000000" pitchFamily="50" charset="-128"/>
                <a:cs typeface="Meiryo UI" panose="020B0604030504040204" pitchFamily="50" charset="-128"/>
              </a:rPr>
              <a:t>28</a:t>
            </a:r>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年</a:t>
            </a:r>
            <a:r>
              <a:rPr kumimoji="1" lang="en-US"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endParaRPr kumimoji="1" lang="ja-JP" altLang="en-US" sz="2800" dirty="0"/>
          </a:p>
        </p:txBody>
      </p:sp>
    </p:spTree>
    <p:extLst>
      <p:ext uri="{BB962C8B-B14F-4D97-AF65-F5344CB8AC3E}">
        <p14:creationId xmlns:p14="http://schemas.microsoft.com/office/powerpoint/2010/main" val="2174244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78">
            <a:extLst>
              <a:ext uri="{FF2B5EF4-FFF2-40B4-BE49-F238E27FC236}">
                <a16:creationId xmlns:a16="http://schemas.microsoft.com/office/drawing/2014/main" id="{F645988B-7097-4663-81BD-71DF2A7B4856}"/>
              </a:ext>
            </a:extLst>
          </p:cNvPr>
          <p:cNvSpPr/>
          <p:nvPr/>
        </p:nvSpPr>
        <p:spPr>
          <a:xfrm>
            <a:off x="214743" y="4440490"/>
            <a:ext cx="8794864" cy="1690235"/>
          </a:xfrm>
          <a:prstGeom prst="roundRect">
            <a:avLst>
              <a:gd name="adj" fmla="val 2309"/>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p>
        </p:txBody>
      </p:sp>
      <p:sp>
        <p:nvSpPr>
          <p:cNvPr id="39" name="角丸四角形 78">
            <a:extLst>
              <a:ext uri="{FF2B5EF4-FFF2-40B4-BE49-F238E27FC236}">
                <a16:creationId xmlns:a16="http://schemas.microsoft.com/office/drawing/2014/main" id="{856E2202-ED86-426F-A0DB-935AF2295BDE}"/>
              </a:ext>
            </a:extLst>
          </p:cNvPr>
          <p:cNvSpPr/>
          <p:nvPr/>
        </p:nvSpPr>
        <p:spPr>
          <a:xfrm>
            <a:off x="207004" y="2613188"/>
            <a:ext cx="8794864" cy="1597110"/>
          </a:xfrm>
          <a:prstGeom prst="roundRect">
            <a:avLst>
              <a:gd name="adj" fmla="val 2309"/>
            </a:avLst>
          </a:prstGeom>
          <a:solidFill>
            <a:schemeClr val="accent5">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8" name="角丸四角形 78">
            <a:extLst>
              <a:ext uri="{FF2B5EF4-FFF2-40B4-BE49-F238E27FC236}">
                <a16:creationId xmlns:a16="http://schemas.microsoft.com/office/drawing/2014/main" id="{6CADAA27-AC57-4554-9FDD-2A0DAE492086}"/>
              </a:ext>
            </a:extLst>
          </p:cNvPr>
          <p:cNvSpPr/>
          <p:nvPr/>
        </p:nvSpPr>
        <p:spPr>
          <a:xfrm>
            <a:off x="207004" y="625001"/>
            <a:ext cx="8794864" cy="1781985"/>
          </a:xfrm>
          <a:prstGeom prst="roundRect">
            <a:avLst>
              <a:gd name="adj" fmla="val 2309"/>
            </a:avLst>
          </a:prstGeom>
          <a:solidFill>
            <a:schemeClr val="accent6">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3" name="角丸四角形 12"/>
          <p:cNvSpPr/>
          <p:nvPr/>
        </p:nvSpPr>
        <p:spPr>
          <a:xfrm>
            <a:off x="3580437" y="3131421"/>
            <a:ext cx="1548000"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生物資源科学専攻</a:t>
            </a:r>
          </a:p>
        </p:txBody>
      </p:sp>
      <p:sp>
        <p:nvSpPr>
          <p:cNvPr id="24" name="正方形/長方形 23"/>
          <p:cNvSpPr/>
          <p:nvPr/>
        </p:nvSpPr>
        <p:spPr>
          <a:xfrm>
            <a:off x="2469628" y="5054186"/>
            <a:ext cx="922688"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農業経済学科</a:t>
            </a:r>
          </a:p>
        </p:txBody>
      </p:sp>
      <p:sp>
        <p:nvSpPr>
          <p:cNvPr id="25" name="正方形/長方形 24"/>
          <p:cNvSpPr/>
          <p:nvPr/>
        </p:nvSpPr>
        <p:spPr>
          <a:xfrm>
            <a:off x="7073751" y="5054186"/>
            <a:ext cx="833160"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畜産科学科</a:t>
            </a:r>
          </a:p>
        </p:txBody>
      </p:sp>
      <p:sp>
        <p:nvSpPr>
          <p:cNvPr id="27" name="正方形/長方形 26"/>
          <p:cNvSpPr/>
          <p:nvPr/>
        </p:nvSpPr>
        <p:spPr>
          <a:xfrm>
            <a:off x="6106476" y="5054186"/>
            <a:ext cx="793460"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森林科学科</a:t>
            </a:r>
          </a:p>
        </p:txBody>
      </p:sp>
      <p:sp>
        <p:nvSpPr>
          <p:cNvPr id="28" name="正方形/長方形 27"/>
          <p:cNvSpPr/>
          <p:nvPr/>
        </p:nvSpPr>
        <p:spPr>
          <a:xfrm>
            <a:off x="8080724" y="5054186"/>
            <a:ext cx="822609"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農業工学科</a:t>
            </a:r>
          </a:p>
        </p:txBody>
      </p:sp>
      <p:sp>
        <p:nvSpPr>
          <p:cNvPr id="9" name="テキスト ボックス 8"/>
          <p:cNvSpPr txBox="1"/>
          <p:nvPr/>
        </p:nvSpPr>
        <p:spPr>
          <a:xfrm>
            <a:off x="486623" y="804786"/>
            <a:ext cx="278499" cy="1470827"/>
          </a:xfrm>
          <a:prstGeom prst="rect">
            <a:avLst/>
          </a:prstGeom>
          <a:noFill/>
        </p:spPr>
        <p:txBody>
          <a:bodyPr wrap="square" lIns="85003" tIns="42501" rIns="85003" bIns="42501" rtlCol="0">
            <a:spAutoFit/>
          </a:bodyPr>
          <a:lstStyle/>
          <a:p>
            <a:r>
              <a:rPr kumimoji="1" lang="ja-JP" altLang="en-US" b="1" dirty="0">
                <a:latin typeface="游ゴシック" panose="020B0400000000000000" pitchFamily="50" charset="-128"/>
                <a:ea typeface="游ゴシック" panose="020B0400000000000000" pitchFamily="50" charset="-128"/>
                <a:cs typeface="Meiryo UI" panose="020B0604030504040204" pitchFamily="50" charset="-128"/>
              </a:rPr>
              <a:t>農学研究院</a:t>
            </a:r>
          </a:p>
        </p:txBody>
      </p:sp>
      <p:sp>
        <p:nvSpPr>
          <p:cNvPr id="58" name="テキスト ボックス 57"/>
          <p:cNvSpPr txBox="1"/>
          <p:nvPr/>
        </p:nvSpPr>
        <p:spPr>
          <a:xfrm>
            <a:off x="492856" y="4868190"/>
            <a:ext cx="278499" cy="916829"/>
          </a:xfrm>
          <a:prstGeom prst="rect">
            <a:avLst/>
          </a:prstGeom>
          <a:noFill/>
        </p:spPr>
        <p:txBody>
          <a:bodyPr wrap="square" lIns="85003" tIns="42501" rIns="85003" bIns="42501" rtlCol="0">
            <a:spAutoFit/>
          </a:bodyPr>
          <a:lstStyle/>
          <a:p>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農学部</a:t>
            </a:r>
            <a:endParaRPr kumimoji="1" lang="ja-JP" altLang="en-US"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9" name="正方形/長方形 58"/>
          <p:cNvSpPr/>
          <p:nvPr/>
        </p:nvSpPr>
        <p:spPr>
          <a:xfrm>
            <a:off x="1305287" y="5054186"/>
            <a:ext cx="990526"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生物資源科学科</a:t>
            </a:r>
          </a:p>
        </p:txBody>
      </p:sp>
      <p:sp>
        <p:nvSpPr>
          <p:cNvPr id="26" name="正方形/長方形 25"/>
          <p:cNvSpPr/>
          <p:nvPr/>
        </p:nvSpPr>
        <p:spPr>
          <a:xfrm>
            <a:off x="4848182" y="5054186"/>
            <a:ext cx="1031226" cy="58073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生物機能化学科</a:t>
            </a:r>
          </a:p>
        </p:txBody>
      </p:sp>
      <p:sp>
        <p:nvSpPr>
          <p:cNvPr id="17" name="テキスト ボックス 16"/>
          <p:cNvSpPr txBox="1"/>
          <p:nvPr/>
        </p:nvSpPr>
        <p:spPr>
          <a:xfrm>
            <a:off x="-1764451" y="4390899"/>
            <a:ext cx="1118067" cy="599012"/>
          </a:xfrm>
          <a:prstGeom prst="rect">
            <a:avLst/>
          </a:prstGeom>
          <a:noFill/>
          <a:ln w="28575">
            <a:noFill/>
          </a:ln>
        </p:spPr>
        <p:txBody>
          <a:bodyPr wrap="square" rtlCol="0">
            <a:spAutoFit/>
          </a:bodyPr>
          <a:lstStyle/>
          <a:p>
            <a:pPr algn="ctr"/>
            <a:r>
              <a:rPr lang="ja-JP" altLang="en-US" sz="1600" dirty="0">
                <a:latin typeface="游ゴシック" panose="020B0400000000000000" pitchFamily="50" charset="-128"/>
                <a:ea typeface="游ゴシック" panose="020B0400000000000000" pitchFamily="50" charset="-128"/>
                <a:cs typeface="Osaka"/>
              </a:rPr>
              <a:t>生物機能化学科</a:t>
            </a:r>
          </a:p>
        </p:txBody>
      </p:sp>
      <p:sp>
        <p:nvSpPr>
          <p:cNvPr id="18" name="角丸四角形 17"/>
          <p:cNvSpPr/>
          <p:nvPr/>
        </p:nvSpPr>
        <p:spPr>
          <a:xfrm>
            <a:off x="5360324" y="3131421"/>
            <a:ext cx="1548000"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環境資源学</a:t>
            </a:r>
            <a:endParaRPr lang="en-US" altLang="ja-JP"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専攻</a:t>
            </a:r>
          </a:p>
        </p:txBody>
      </p:sp>
      <p:sp>
        <p:nvSpPr>
          <p:cNvPr id="19" name="角丸四角形 18"/>
          <p:cNvSpPr/>
          <p:nvPr/>
        </p:nvSpPr>
        <p:spPr>
          <a:xfrm>
            <a:off x="7140212" y="3131421"/>
            <a:ext cx="1548000"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応用生物科学専攻</a:t>
            </a:r>
          </a:p>
        </p:txBody>
      </p:sp>
      <p:sp>
        <p:nvSpPr>
          <p:cNvPr id="30" name="正方形/長方形 29"/>
          <p:cNvSpPr/>
          <p:nvPr/>
        </p:nvSpPr>
        <p:spPr>
          <a:xfrm>
            <a:off x="3643449" y="5054186"/>
            <a:ext cx="955689" cy="580731"/>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応用生命科学科</a:t>
            </a:r>
          </a:p>
        </p:txBody>
      </p:sp>
      <p:sp>
        <p:nvSpPr>
          <p:cNvPr id="22" name="テキスト ボックス 21"/>
          <p:cNvSpPr txBox="1"/>
          <p:nvPr/>
        </p:nvSpPr>
        <p:spPr>
          <a:xfrm>
            <a:off x="494180" y="2997099"/>
            <a:ext cx="278499" cy="916829"/>
          </a:xfrm>
          <a:prstGeom prst="rect">
            <a:avLst/>
          </a:prstGeom>
          <a:noFill/>
        </p:spPr>
        <p:txBody>
          <a:bodyPr wrap="square" lIns="85003" tIns="42501" rIns="85003" bIns="42501" rtlCol="0">
            <a:spAutoFit/>
          </a:bodyPr>
          <a:lstStyle/>
          <a:p>
            <a:r>
              <a:rPr kumimoji="1" lang="ja-JP" altLang="en-US" b="1" dirty="0">
                <a:latin typeface="游ゴシック" panose="020B0400000000000000" pitchFamily="50" charset="-128"/>
                <a:ea typeface="游ゴシック" panose="020B0400000000000000" pitchFamily="50" charset="-128"/>
                <a:cs typeface="Meiryo UI" panose="020B0604030504040204" pitchFamily="50" charset="-128"/>
              </a:rPr>
              <a:t>農学院</a:t>
            </a:r>
          </a:p>
        </p:txBody>
      </p:sp>
      <p:sp>
        <p:nvSpPr>
          <p:cNvPr id="29" name="角丸四角形 28"/>
          <p:cNvSpPr/>
          <p:nvPr/>
        </p:nvSpPr>
        <p:spPr>
          <a:xfrm>
            <a:off x="1800550" y="3131421"/>
            <a:ext cx="1548000"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共生基盤学</a:t>
            </a:r>
            <a:endParaRPr lang="en-US" altLang="ja-JP"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専攻</a:t>
            </a:r>
          </a:p>
        </p:txBody>
      </p:sp>
      <p:sp>
        <p:nvSpPr>
          <p:cNvPr id="33" name="角丸四角形 32"/>
          <p:cNvSpPr/>
          <p:nvPr/>
        </p:nvSpPr>
        <p:spPr>
          <a:xfrm>
            <a:off x="2060347" y="1263731"/>
            <a:ext cx="1809007"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生物資源生産学</a:t>
            </a:r>
            <a:endParaRPr lang="en-US" altLang="ja-JP"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部門</a:t>
            </a:r>
          </a:p>
        </p:txBody>
      </p:sp>
      <p:sp>
        <p:nvSpPr>
          <p:cNvPr id="35" name="角丸四角形 34"/>
          <p:cNvSpPr/>
          <p:nvPr/>
        </p:nvSpPr>
        <p:spPr>
          <a:xfrm>
            <a:off x="4220396" y="1263731"/>
            <a:ext cx="1810800"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環境資源学</a:t>
            </a:r>
            <a:endParaRPr lang="en-US" altLang="ja-JP"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部門</a:t>
            </a:r>
          </a:p>
        </p:txBody>
      </p:sp>
      <p:sp>
        <p:nvSpPr>
          <p:cNvPr id="37" name="角丸四角形 36"/>
          <p:cNvSpPr/>
          <p:nvPr/>
        </p:nvSpPr>
        <p:spPr>
          <a:xfrm>
            <a:off x="6382239" y="1252163"/>
            <a:ext cx="1810800"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応用生命科学</a:t>
            </a:r>
            <a:endParaRPr lang="en-US" altLang="ja-JP"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部門</a:t>
            </a:r>
          </a:p>
        </p:txBody>
      </p:sp>
      <p:sp>
        <p:nvSpPr>
          <p:cNvPr id="23" name="テキスト ボックス 22"/>
          <p:cNvSpPr txBox="1"/>
          <p:nvPr/>
        </p:nvSpPr>
        <p:spPr>
          <a:xfrm>
            <a:off x="1183184" y="859587"/>
            <a:ext cx="877163" cy="369332"/>
          </a:xfrm>
          <a:prstGeom prst="rect">
            <a:avLst/>
          </a:prstGeom>
          <a:noFill/>
        </p:spPr>
        <p:txBody>
          <a:bodyPr wrap="none" rtlCol="0">
            <a:spAutoFit/>
          </a:bodyPr>
          <a:lstStyle/>
          <a:p>
            <a:r>
              <a:rPr kumimoji="1" lang="ja-JP" altLang="en-US" dirty="0">
                <a:solidFill>
                  <a:srgbClr val="0000FF"/>
                </a:solidFill>
                <a:latin typeface="游ゴシック" panose="020B0400000000000000" pitchFamily="50" charset="-128"/>
                <a:ea typeface="游ゴシック" panose="020B0400000000000000" pitchFamily="50" charset="-128"/>
              </a:rPr>
              <a:t>３部門</a:t>
            </a:r>
          </a:p>
        </p:txBody>
      </p:sp>
      <p:sp>
        <p:nvSpPr>
          <p:cNvPr id="32" name="テキスト ボックス 31"/>
          <p:cNvSpPr txBox="1"/>
          <p:nvPr/>
        </p:nvSpPr>
        <p:spPr>
          <a:xfrm>
            <a:off x="1181286" y="2677907"/>
            <a:ext cx="877163" cy="369332"/>
          </a:xfrm>
          <a:prstGeom prst="rect">
            <a:avLst/>
          </a:prstGeom>
          <a:noFill/>
        </p:spPr>
        <p:txBody>
          <a:bodyPr wrap="none" rtlCol="0">
            <a:spAutoFit/>
          </a:bodyPr>
          <a:lstStyle/>
          <a:p>
            <a:r>
              <a:rPr kumimoji="1" lang="ja-JP" altLang="en-US" dirty="0">
                <a:solidFill>
                  <a:srgbClr val="0000FF"/>
                </a:solidFill>
                <a:latin typeface="游ゴシック" panose="020B0400000000000000" pitchFamily="50" charset="-128"/>
                <a:ea typeface="游ゴシック" panose="020B0400000000000000" pitchFamily="50" charset="-128"/>
              </a:rPr>
              <a:t>４専攻</a:t>
            </a:r>
          </a:p>
        </p:txBody>
      </p:sp>
      <p:sp>
        <p:nvSpPr>
          <p:cNvPr id="34" name="テキスト ボックス 33"/>
          <p:cNvSpPr txBox="1"/>
          <p:nvPr/>
        </p:nvSpPr>
        <p:spPr>
          <a:xfrm>
            <a:off x="1178201" y="4586568"/>
            <a:ext cx="877163" cy="369332"/>
          </a:xfrm>
          <a:prstGeom prst="rect">
            <a:avLst/>
          </a:prstGeom>
          <a:noFill/>
        </p:spPr>
        <p:txBody>
          <a:bodyPr wrap="none" rtlCol="0">
            <a:spAutoFit/>
          </a:bodyPr>
          <a:lstStyle/>
          <a:p>
            <a:r>
              <a:rPr lang="ja-JP" altLang="en-US" dirty="0">
                <a:solidFill>
                  <a:srgbClr val="0000FF"/>
                </a:solidFill>
                <a:latin typeface="游ゴシック" panose="020B0400000000000000" pitchFamily="50" charset="-128"/>
                <a:ea typeface="游ゴシック" panose="020B0400000000000000" pitchFamily="50" charset="-128"/>
              </a:rPr>
              <a:t>７学科</a:t>
            </a:r>
            <a:endParaRPr kumimoji="1" lang="ja-JP" altLang="en-US" dirty="0">
              <a:solidFill>
                <a:srgbClr val="0000FF"/>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15</a:t>
            </a:fld>
            <a:endParaRPr lang="en-US" altLang="ja-JP"/>
          </a:p>
        </p:txBody>
      </p:sp>
      <p:sp>
        <p:nvSpPr>
          <p:cNvPr id="3" name="タイトル 2">
            <a:extLst>
              <a:ext uri="{FF2B5EF4-FFF2-40B4-BE49-F238E27FC236}">
                <a16:creationId xmlns:a16="http://schemas.microsoft.com/office/drawing/2014/main" id="{216BAE7B-F033-4744-9A4A-590CF53137B2}"/>
              </a:ext>
            </a:extLst>
          </p:cNvPr>
          <p:cNvSpPr>
            <a:spLocks noGrp="1"/>
          </p:cNvSpPr>
          <p:nvPr>
            <p:ph type="title" idx="4294967295"/>
          </p:nvPr>
        </p:nvSpPr>
        <p:spPr>
          <a:xfrm>
            <a:off x="30649" y="33766"/>
            <a:ext cx="8978957" cy="1325563"/>
          </a:xfrm>
          <a:prstGeom prst="rect">
            <a:avLst/>
          </a:prstGeom>
        </p:spPr>
        <p:txBody>
          <a:bodyPr/>
          <a:lstStyle/>
          <a:p>
            <a:pPr rtl="0" fontAlgn="base"/>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農学部の組織変遷：研究院・学院制（平成</a:t>
            </a:r>
            <a:r>
              <a:rPr kumimoji="1" lang="en-US"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18</a:t>
            </a:r>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年</a:t>
            </a:r>
            <a:r>
              <a:rPr kumimoji="1" lang="en-US"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endParaRPr kumimoji="1" lang="ja-JP" altLang="en-US" sz="2800" dirty="0"/>
          </a:p>
        </p:txBody>
      </p:sp>
    </p:spTree>
    <p:extLst>
      <p:ext uri="{BB962C8B-B14F-4D97-AF65-F5344CB8AC3E}">
        <p14:creationId xmlns:p14="http://schemas.microsoft.com/office/powerpoint/2010/main" val="130258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78">
            <a:extLst>
              <a:ext uri="{FF2B5EF4-FFF2-40B4-BE49-F238E27FC236}">
                <a16:creationId xmlns:a16="http://schemas.microsoft.com/office/drawing/2014/main" id="{F645988B-7097-4663-81BD-71DF2A7B4856}"/>
              </a:ext>
            </a:extLst>
          </p:cNvPr>
          <p:cNvSpPr/>
          <p:nvPr/>
        </p:nvSpPr>
        <p:spPr>
          <a:xfrm>
            <a:off x="214743" y="4440490"/>
            <a:ext cx="8794864" cy="1690235"/>
          </a:xfrm>
          <a:prstGeom prst="roundRect">
            <a:avLst>
              <a:gd name="adj" fmla="val 2309"/>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p>
        </p:txBody>
      </p:sp>
      <p:sp>
        <p:nvSpPr>
          <p:cNvPr id="39" name="角丸四角形 78">
            <a:extLst>
              <a:ext uri="{FF2B5EF4-FFF2-40B4-BE49-F238E27FC236}">
                <a16:creationId xmlns:a16="http://schemas.microsoft.com/office/drawing/2014/main" id="{856E2202-ED86-426F-A0DB-935AF2295BDE}"/>
              </a:ext>
            </a:extLst>
          </p:cNvPr>
          <p:cNvSpPr/>
          <p:nvPr/>
        </p:nvSpPr>
        <p:spPr>
          <a:xfrm>
            <a:off x="207004" y="2613188"/>
            <a:ext cx="8794864" cy="1597110"/>
          </a:xfrm>
          <a:prstGeom prst="roundRect">
            <a:avLst>
              <a:gd name="adj" fmla="val 2309"/>
            </a:avLst>
          </a:prstGeom>
          <a:solidFill>
            <a:schemeClr val="accent5">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8" name="角丸四角形 78">
            <a:extLst>
              <a:ext uri="{FF2B5EF4-FFF2-40B4-BE49-F238E27FC236}">
                <a16:creationId xmlns:a16="http://schemas.microsoft.com/office/drawing/2014/main" id="{6CADAA27-AC57-4554-9FDD-2A0DAE492086}"/>
              </a:ext>
            </a:extLst>
          </p:cNvPr>
          <p:cNvSpPr/>
          <p:nvPr/>
        </p:nvSpPr>
        <p:spPr>
          <a:xfrm>
            <a:off x="207004" y="625001"/>
            <a:ext cx="8794864" cy="1781985"/>
          </a:xfrm>
          <a:prstGeom prst="roundRect">
            <a:avLst>
              <a:gd name="adj" fmla="val 2309"/>
            </a:avLst>
          </a:prstGeom>
          <a:solidFill>
            <a:schemeClr val="accent6">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3" name="角丸四角形 12"/>
          <p:cNvSpPr/>
          <p:nvPr/>
        </p:nvSpPr>
        <p:spPr>
          <a:xfrm>
            <a:off x="3580437" y="3131421"/>
            <a:ext cx="1548000"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生物資源科学専攻</a:t>
            </a:r>
          </a:p>
        </p:txBody>
      </p:sp>
      <p:sp>
        <p:nvSpPr>
          <p:cNvPr id="24" name="正方形/長方形 23"/>
          <p:cNvSpPr/>
          <p:nvPr/>
        </p:nvSpPr>
        <p:spPr>
          <a:xfrm>
            <a:off x="2469628" y="5054186"/>
            <a:ext cx="922688"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農業経済学科</a:t>
            </a:r>
          </a:p>
        </p:txBody>
      </p:sp>
      <p:sp>
        <p:nvSpPr>
          <p:cNvPr id="25" name="正方形/長方形 24"/>
          <p:cNvSpPr/>
          <p:nvPr/>
        </p:nvSpPr>
        <p:spPr>
          <a:xfrm>
            <a:off x="7073751" y="5054186"/>
            <a:ext cx="833160"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畜産科学科</a:t>
            </a:r>
          </a:p>
        </p:txBody>
      </p:sp>
      <p:sp>
        <p:nvSpPr>
          <p:cNvPr id="27" name="正方形/長方形 26"/>
          <p:cNvSpPr/>
          <p:nvPr/>
        </p:nvSpPr>
        <p:spPr>
          <a:xfrm>
            <a:off x="6106476" y="5054186"/>
            <a:ext cx="793460"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森林科学科</a:t>
            </a:r>
          </a:p>
        </p:txBody>
      </p:sp>
      <p:sp>
        <p:nvSpPr>
          <p:cNvPr id="28" name="正方形/長方形 27"/>
          <p:cNvSpPr/>
          <p:nvPr/>
        </p:nvSpPr>
        <p:spPr>
          <a:xfrm>
            <a:off x="8080724" y="5054186"/>
            <a:ext cx="822609"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農業工学科</a:t>
            </a:r>
          </a:p>
        </p:txBody>
      </p:sp>
      <p:sp>
        <p:nvSpPr>
          <p:cNvPr id="9" name="テキスト ボックス 8"/>
          <p:cNvSpPr txBox="1"/>
          <p:nvPr/>
        </p:nvSpPr>
        <p:spPr>
          <a:xfrm>
            <a:off x="486623" y="804786"/>
            <a:ext cx="278499" cy="1470827"/>
          </a:xfrm>
          <a:prstGeom prst="rect">
            <a:avLst/>
          </a:prstGeom>
          <a:noFill/>
        </p:spPr>
        <p:txBody>
          <a:bodyPr wrap="square" lIns="85003" tIns="42501" rIns="85003" bIns="42501" rtlCol="0">
            <a:spAutoFit/>
          </a:bodyPr>
          <a:lstStyle/>
          <a:p>
            <a:r>
              <a:rPr kumimoji="1" lang="ja-JP" altLang="en-US" b="1" dirty="0">
                <a:latin typeface="游ゴシック" panose="020B0400000000000000" pitchFamily="50" charset="-128"/>
                <a:ea typeface="游ゴシック" panose="020B0400000000000000" pitchFamily="50" charset="-128"/>
                <a:cs typeface="Meiryo UI" panose="020B0604030504040204" pitchFamily="50" charset="-128"/>
              </a:rPr>
              <a:t>農学研究院</a:t>
            </a:r>
          </a:p>
        </p:txBody>
      </p:sp>
      <p:sp>
        <p:nvSpPr>
          <p:cNvPr id="58" name="テキスト ボックス 57"/>
          <p:cNvSpPr txBox="1"/>
          <p:nvPr/>
        </p:nvSpPr>
        <p:spPr>
          <a:xfrm>
            <a:off x="492856" y="4868190"/>
            <a:ext cx="278499" cy="916829"/>
          </a:xfrm>
          <a:prstGeom prst="rect">
            <a:avLst/>
          </a:prstGeom>
          <a:noFill/>
        </p:spPr>
        <p:txBody>
          <a:bodyPr wrap="square" lIns="85003" tIns="42501" rIns="85003" bIns="42501" rtlCol="0">
            <a:spAutoFit/>
          </a:bodyPr>
          <a:lstStyle/>
          <a:p>
            <a:r>
              <a:rPr lang="ja-JP" altLang="en-US" b="1" dirty="0">
                <a:latin typeface="游ゴシック" panose="020B0400000000000000" pitchFamily="50" charset="-128"/>
                <a:ea typeface="游ゴシック" panose="020B0400000000000000" pitchFamily="50" charset="-128"/>
                <a:cs typeface="Meiryo UI" panose="020B0604030504040204" pitchFamily="50" charset="-128"/>
              </a:rPr>
              <a:t>農学部</a:t>
            </a:r>
            <a:endParaRPr kumimoji="1" lang="ja-JP" altLang="en-US"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9" name="正方形/長方形 58"/>
          <p:cNvSpPr/>
          <p:nvPr/>
        </p:nvSpPr>
        <p:spPr>
          <a:xfrm>
            <a:off x="1305287" y="5054186"/>
            <a:ext cx="990526" cy="61200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生物資源科学科</a:t>
            </a:r>
          </a:p>
        </p:txBody>
      </p:sp>
      <p:sp>
        <p:nvSpPr>
          <p:cNvPr id="26" name="正方形/長方形 25"/>
          <p:cNvSpPr/>
          <p:nvPr/>
        </p:nvSpPr>
        <p:spPr>
          <a:xfrm>
            <a:off x="4848182" y="5054186"/>
            <a:ext cx="1031226" cy="580730"/>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生物機能化学科</a:t>
            </a:r>
          </a:p>
        </p:txBody>
      </p:sp>
      <p:sp>
        <p:nvSpPr>
          <p:cNvPr id="18" name="角丸四角形 17"/>
          <p:cNvSpPr/>
          <p:nvPr/>
        </p:nvSpPr>
        <p:spPr>
          <a:xfrm>
            <a:off x="5360324" y="3131421"/>
            <a:ext cx="1548000"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環境資源学</a:t>
            </a:r>
            <a:endParaRPr lang="en-US" altLang="ja-JP"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専攻</a:t>
            </a:r>
          </a:p>
        </p:txBody>
      </p:sp>
      <p:sp>
        <p:nvSpPr>
          <p:cNvPr id="19" name="角丸四角形 18"/>
          <p:cNvSpPr/>
          <p:nvPr/>
        </p:nvSpPr>
        <p:spPr>
          <a:xfrm>
            <a:off x="7140212" y="3131421"/>
            <a:ext cx="1548000"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応用生物科学専攻</a:t>
            </a:r>
          </a:p>
        </p:txBody>
      </p:sp>
      <p:sp>
        <p:nvSpPr>
          <p:cNvPr id="30" name="正方形/長方形 29"/>
          <p:cNvSpPr/>
          <p:nvPr/>
        </p:nvSpPr>
        <p:spPr>
          <a:xfrm>
            <a:off x="3643449" y="5054186"/>
            <a:ext cx="955689" cy="580731"/>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応用生命科学科</a:t>
            </a:r>
          </a:p>
        </p:txBody>
      </p:sp>
      <p:sp>
        <p:nvSpPr>
          <p:cNvPr id="22" name="テキスト ボックス 21"/>
          <p:cNvSpPr txBox="1"/>
          <p:nvPr/>
        </p:nvSpPr>
        <p:spPr>
          <a:xfrm>
            <a:off x="494180" y="2997099"/>
            <a:ext cx="278499" cy="916829"/>
          </a:xfrm>
          <a:prstGeom prst="rect">
            <a:avLst/>
          </a:prstGeom>
          <a:noFill/>
        </p:spPr>
        <p:txBody>
          <a:bodyPr wrap="square" lIns="85003" tIns="42501" rIns="85003" bIns="42501" rtlCol="0">
            <a:spAutoFit/>
          </a:bodyPr>
          <a:lstStyle/>
          <a:p>
            <a:r>
              <a:rPr kumimoji="1" lang="ja-JP" altLang="en-US" b="1" dirty="0">
                <a:latin typeface="游ゴシック" panose="020B0400000000000000" pitchFamily="50" charset="-128"/>
                <a:ea typeface="游ゴシック" panose="020B0400000000000000" pitchFamily="50" charset="-128"/>
                <a:cs typeface="Meiryo UI" panose="020B0604030504040204" pitchFamily="50" charset="-128"/>
              </a:rPr>
              <a:t>農学院</a:t>
            </a:r>
          </a:p>
        </p:txBody>
      </p:sp>
      <p:sp>
        <p:nvSpPr>
          <p:cNvPr id="29" name="角丸四角形 28"/>
          <p:cNvSpPr/>
          <p:nvPr/>
        </p:nvSpPr>
        <p:spPr>
          <a:xfrm>
            <a:off x="1800550" y="3131421"/>
            <a:ext cx="1548000"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共生基盤学</a:t>
            </a:r>
            <a:endParaRPr lang="en-US" altLang="ja-JP"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専攻</a:t>
            </a:r>
          </a:p>
        </p:txBody>
      </p:sp>
      <p:sp>
        <p:nvSpPr>
          <p:cNvPr id="32" name="テキスト ボックス 31"/>
          <p:cNvSpPr txBox="1"/>
          <p:nvPr/>
        </p:nvSpPr>
        <p:spPr>
          <a:xfrm>
            <a:off x="1181286" y="2677907"/>
            <a:ext cx="877163" cy="369332"/>
          </a:xfrm>
          <a:prstGeom prst="rect">
            <a:avLst/>
          </a:prstGeom>
          <a:noFill/>
        </p:spPr>
        <p:txBody>
          <a:bodyPr wrap="none" rtlCol="0">
            <a:spAutoFit/>
          </a:bodyPr>
          <a:lstStyle/>
          <a:p>
            <a:r>
              <a:rPr kumimoji="1" lang="ja-JP" altLang="en-US" dirty="0">
                <a:solidFill>
                  <a:srgbClr val="0000FF"/>
                </a:solidFill>
                <a:latin typeface="游ゴシック" panose="020B0400000000000000" pitchFamily="50" charset="-128"/>
                <a:ea typeface="游ゴシック" panose="020B0400000000000000" pitchFamily="50" charset="-128"/>
              </a:rPr>
              <a:t>４専攻</a:t>
            </a:r>
          </a:p>
        </p:txBody>
      </p:sp>
      <p:sp>
        <p:nvSpPr>
          <p:cNvPr id="34" name="テキスト ボックス 33"/>
          <p:cNvSpPr txBox="1"/>
          <p:nvPr/>
        </p:nvSpPr>
        <p:spPr>
          <a:xfrm>
            <a:off x="1178201" y="4586568"/>
            <a:ext cx="877163" cy="369332"/>
          </a:xfrm>
          <a:prstGeom prst="rect">
            <a:avLst/>
          </a:prstGeom>
          <a:noFill/>
        </p:spPr>
        <p:txBody>
          <a:bodyPr wrap="none" rtlCol="0">
            <a:spAutoFit/>
          </a:bodyPr>
          <a:lstStyle/>
          <a:p>
            <a:r>
              <a:rPr lang="ja-JP" altLang="en-US" dirty="0">
                <a:solidFill>
                  <a:srgbClr val="0000FF"/>
                </a:solidFill>
                <a:latin typeface="游ゴシック" panose="020B0400000000000000" pitchFamily="50" charset="-128"/>
                <a:ea typeface="游ゴシック" panose="020B0400000000000000" pitchFamily="50" charset="-128"/>
              </a:rPr>
              <a:t>７学科</a:t>
            </a:r>
            <a:endParaRPr kumimoji="1" lang="ja-JP" altLang="en-US" dirty="0">
              <a:solidFill>
                <a:srgbClr val="0000FF"/>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16</a:t>
            </a:fld>
            <a:endParaRPr lang="en-US" altLang="ja-JP"/>
          </a:p>
        </p:txBody>
      </p:sp>
      <p:sp>
        <p:nvSpPr>
          <p:cNvPr id="31" name="角丸四角形 22">
            <a:extLst>
              <a:ext uri="{FF2B5EF4-FFF2-40B4-BE49-F238E27FC236}">
                <a16:creationId xmlns:a16="http://schemas.microsoft.com/office/drawing/2014/main" id="{64D679A1-6E27-4BF0-A12E-849DEC95CDF9}"/>
              </a:ext>
            </a:extLst>
          </p:cNvPr>
          <p:cNvSpPr/>
          <p:nvPr/>
        </p:nvSpPr>
        <p:spPr>
          <a:xfrm>
            <a:off x="1295467" y="1215046"/>
            <a:ext cx="1710000"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連携研究部門</a:t>
            </a:r>
          </a:p>
        </p:txBody>
      </p:sp>
      <p:sp>
        <p:nvSpPr>
          <p:cNvPr id="36" name="角丸四角形 31">
            <a:extLst>
              <a:ext uri="{FF2B5EF4-FFF2-40B4-BE49-F238E27FC236}">
                <a16:creationId xmlns:a16="http://schemas.microsoft.com/office/drawing/2014/main" id="{802CC246-9967-4903-BFF0-005A785B2EAE}"/>
              </a:ext>
            </a:extLst>
          </p:cNvPr>
          <p:cNvSpPr/>
          <p:nvPr/>
        </p:nvSpPr>
        <p:spPr>
          <a:xfrm>
            <a:off x="3204017" y="1215046"/>
            <a:ext cx="1710000"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生物資源生産学部門</a:t>
            </a:r>
          </a:p>
        </p:txBody>
      </p:sp>
      <p:sp>
        <p:nvSpPr>
          <p:cNvPr id="41" name="角丸四角形 33">
            <a:extLst>
              <a:ext uri="{FF2B5EF4-FFF2-40B4-BE49-F238E27FC236}">
                <a16:creationId xmlns:a16="http://schemas.microsoft.com/office/drawing/2014/main" id="{359923CC-D7CB-475B-9D9A-C7231701B9D4}"/>
              </a:ext>
            </a:extLst>
          </p:cNvPr>
          <p:cNvSpPr/>
          <p:nvPr/>
        </p:nvSpPr>
        <p:spPr>
          <a:xfrm>
            <a:off x="5112567" y="1215046"/>
            <a:ext cx="1710000"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環境資源学部門</a:t>
            </a:r>
          </a:p>
        </p:txBody>
      </p:sp>
      <p:sp>
        <p:nvSpPr>
          <p:cNvPr id="42" name="角丸四角形 35">
            <a:extLst>
              <a:ext uri="{FF2B5EF4-FFF2-40B4-BE49-F238E27FC236}">
                <a16:creationId xmlns:a16="http://schemas.microsoft.com/office/drawing/2014/main" id="{EDF5EBCD-642F-4298-8DD0-2F4D761CF510}"/>
              </a:ext>
            </a:extLst>
          </p:cNvPr>
          <p:cNvSpPr/>
          <p:nvPr/>
        </p:nvSpPr>
        <p:spPr>
          <a:xfrm>
            <a:off x="7021116" y="1215046"/>
            <a:ext cx="1710000"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応用生命科学部門</a:t>
            </a:r>
          </a:p>
        </p:txBody>
      </p:sp>
      <p:sp>
        <p:nvSpPr>
          <p:cNvPr id="43" name="テキスト ボックス 42">
            <a:extLst>
              <a:ext uri="{FF2B5EF4-FFF2-40B4-BE49-F238E27FC236}">
                <a16:creationId xmlns:a16="http://schemas.microsoft.com/office/drawing/2014/main" id="{2DEE5859-CF6E-497F-9B95-21DDF71C1B81}"/>
              </a:ext>
            </a:extLst>
          </p:cNvPr>
          <p:cNvSpPr txBox="1"/>
          <p:nvPr/>
        </p:nvSpPr>
        <p:spPr>
          <a:xfrm>
            <a:off x="1018613" y="810902"/>
            <a:ext cx="877163" cy="369332"/>
          </a:xfrm>
          <a:prstGeom prst="rect">
            <a:avLst/>
          </a:prstGeom>
          <a:noFill/>
        </p:spPr>
        <p:txBody>
          <a:bodyPr wrap="none" rtlCol="0">
            <a:spAutoFit/>
          </a:bodyPr>
          <a:lstStyle/>
          <a:p>
            <a:r>
              <a:rPr kumimoji="1" lang="ja-JP" altLang="en-US" dirty="0">
                <a:solidFill>
                  <a:srgbClr val="0000FF"/>
                </a:solidFill>
                <a:latin typeface="游ゴシック" panose="020B0400000000000000" pitchFamily="50" charset="-128"/>
                <a:ea typeface="游ゴシック" panose="020B0400000000000000" pitchFamily="50" charset="-128"/>
              </a:rPr>
              <a:t>４部門</a:t>
            </a:r>
          </a:p>
        </p:txBody>
      </p:sp>
      <p:sp>
        <p:nvSpPr>
          <p:cNvPr id="3" name="タイトル 2">
            <a:extLst>
              <a:ext uri="{FF2B5EF4-FFF2-40B4-BE49-F238E27FC236}">
                <a16:creationId xmlns:a16="http://schemas.microsoft.com/office/drawing/2014/main" id="{4A5D3456-65C0-4D41-A54B-E7E829FADB64}"/>
              </a:ext>
            </a:extLst>
          </p:cNvPr>
          <p:cNvSpPr>
            <a:spLocks noGrp="1"/>
          </p:cNvSpPr>
          <p:nvPr>
            <p:ph type="title" idx="4294967295"/>
          </p:nvPr>
        </p:nvSpPr>
        <p:spPr>
          <a:xfrm>
            <a:off x="27511" y="26909"/>
            <a:ext cx="8982095" cy="1325563"/>
          </a:xfrm>
          <a:prstGeom prst="rect">
            <a:avLst/>
          </a:prstGeom>
        </p:spPr>
        <p:txBody>
          <a:bodyPr/>
          <a:lstStyle/>
          <a:p>
            <a:pPr rtl="0" fontAlgn="base"/>
            <a:r>
              <a:rPr kumimoji="1" lang="ja-JP" altLang="ja-JP"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農学部の組織変遷：流動（連携）研究部門設置（平成</a:t>
            </a:r>
            <a:r>
              <a:rPr kumimoji="1" lang="en-US" altLang="ja-JP"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23</a:t>
            </a:r>
            <a:r>
              <a:rPr kumimoji="1" lang="ja-JP" altLang="ja-JP"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年</a:t>
            </a:r>
            <a:r>
              <a:rPr kumimoji="1" lang="en-US" altLang="ja-JP"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r>
              <a:rPr kumimoji="1" lang="ja-JP" altLang="ja-JP"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endParaRPr kumimoji="1" lang="ja-JP" altLang="en-US" dirty="0"/>
          </a:p>
        </p:txBody>
      </p:sp>
    </p:spTree>
    <p:extLst>
      <p:ext uri="{BB962C8B-B14F-4D97-AF65-F5344CB8AC3E}">
        <p14:creationId xmlns:p14="http://schemas.microsoft.com/office/powerpoint/2010/main" val="1336934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78">
            <a:extLst>
              <a:ext uri="{FF2B5EF4-FFF2-40B4-BE49-F238E27FC236}">
                <a16:creationId xmlns:a16="http://schemas.microsoft.com/office/drawing/2014/main" id="{E54864F5-1F28-4E8E-9723-850B8784D739}"/>
              </a:ext>
            </a:extLst>
          </p:cNvPr>
          <p:cNvSpPr/>
          <p:nvPr/>
        </p:nvSpPr>
        <p:spPr>
          <a:xfrm>
            <a:off x="214743" y="3578841"/>
            <a:ext cx="8794864" cy="1056166"/>
          </a:xfrm>
          <a:prstGeom prst="roundRect">
            <a:avLst>
              <a:gd name="adj" fmla="val 2309"/>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p>
        </p:txBody>
      </p:sp>
      <p:sp>
        <p:nvSpPr>
          <p:cNvPr id="59" name="角丸四角形 78">
            <a:extLst>
              <a:ext uri="{FF2B5EF4-FFF2-40B4-BE49-F238E27FC236}">
                <a16:creationId xmlns:a16="http://schemas.microsoft.com/office/drawing/2014/main" id="{8BD47A3B-068D-45B9-9B05-1D17CF189537}"/>
              </a:ext>
            </a:extLst>
          </p:cNvPr>
          <p:cNvSpPr/>
          <p:nvPr/>
        </p:nvSpPr>
        <p:spPr>
          <a:xfrm>
            <a:off x="207004" y="2492896"/>
            <a:ext cx="8794864" cy="974971"/>
          </a:xfrm>
          <a:prstGeom prst="roundRect">
            <a:avLst>
              <a:gd name="adj" fmla="val 2309"/>
            </a:avLst>
          </a:prstGeom>
          <a:solidFill>
            <a:schemeClr val="accent5">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8" name="角丸四角形 78">
            <a:extLst>
              <a:ext uri="{FF2B5EF4-FFF2-40B4-BE49-F238E27FC236}">
                <a16:creationId xmlns:a16="http://schemas.microsoft.com/office/drawing/2014/main" id="{B8C26F12-AB7E-4647-A3D7-9076CC22AC24}"/>
              </a:ext>
            </a:extLst>
          </p:cNvPr>
          <p:cNvSpPr/>
          <p:nvPr/>
        </p:nvSpPr>
        <p:spPr>
          <a:xfrm>
            <a:off x="207004" y="620688"/>
            <a:ext cx="8794864" cy="1754791"/>
          </a:xfrm>
          <a:prstGeom prst="roundRect">
            <a:avLst>
              <a:gd name="adj" fmla="val 2309"/>
            </a:avLst>
          </a:prstGeom>
          <a:solidFill>
            <a:schemeClr val="accent6">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4" name="正方形/長方形 33"/>
          <p:cNvSpPr/>
          <p:nvPr/>
        </p:nvSpPr>
        <p:spPr>
          <a:xfrm>
            <a:off x="2041856" y="1131265"/>
            <a:ext cx="2398963" cy="804903"/>
          </a:xfrm>
          <a:prstGeom prst="rect">
            <a:avLst/>
          </a:prstGeom>
          <a:solidFill>
            <a:schemeClr val="accent6">
              <a:lumMod val="40000"/>
              <a:lumOff val="60000"/>
              <a:alpha val="49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endPar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3" name="角丸四角形 12"/>
          <p:cNvSpPr/>
          <p:nvPr/>
        </p:nvSpPr>
        <p:spPr>
          <a:xfrm>
            <a:off x="3780169" y="2662519"/>
            <a:ext cx="1544769"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生物資源科学専攻</a:t>
            </a:r>
          </a:p>
        </p:txBody>
      </p:sp>
      <p:sp>
        <p:nvSpPr>
          <p:cNvPr id="9" name="テキスト ボックス 8"/>
          <p:cNvSpPr txBox="1"/>
          <p:nvPr/>
        </p:nvSpPr>
        <p:spPr>
          <a:xfrm>
            <a:off x="233917" y="907106"/>
            <a:ext cx="278499" cy="1470827"/>
          </a:xfrm>
          <a:prstGeom prst="rect">
            <a:avLst/>
          </a:prstGeom>
          <a:noFill/>
        </p:spPr>
        <p:txBody>
          <a:bodyPr wrap="square" lIns="85003" tIns="42501" rIns="85003" bIns="42501" rtlCol="0">
            <a:spAutoFit/>
          </a:bodyPr>
          <a:lstStyle/>
          <a:p>
            <a:r>
              <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rPr>
              <a:t>農学研究院</a:t>
            </a:r>
          </a:p>
        </p:txBody>
      </p:sp>
      <p:sp>
        <p:nvSpPr>
          <p:cNvPr id="18" name="角丸四角形 17"/>
          <p:cNvSpPr/>
          <p:nvPr/>
        </p:nvSpPr>
        <p:spPr>
          <a:xfrm>
            <a:off x="5521684" y="2662519"/>
            <a:ext cx="1324305"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環境資源学専攻</a:t>
            </a:r>
          </a:p>
        </p:txBody>
      </p:sp>
      <p:sp>
        <p:nvSpPr>
          <p:cNvPr id="19" name="角丸四角形 18"/>
          <p:cNvSpPr/>
          <p:nvPr/>
        </p:nvSpPr>
        <p:spPr>
          <a:xfrm>
            <a:off x="6958135" y="2662519"/>
            <a:ext cx="1516114"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応用生物科学専攻</a:t>
            </a:r>
          </a:p>
        </p:txBody>
      </p:sp>
      <p:sp>
        <p:nvSpPr>
          <p:cNvPr id="22" name="テキスト ボックス 21"/>
          <p:cNvSpPr txBox="1"/>
          <p:nvPr/>
        </p:nvSpPr>
        <p:spPr>
          <a:xfrm>
            <a:off x="232166" y="2492923"/>
            <a:ext cx="278499" cy="916829"/>
          </a:xfrm>
          <a:prstGeom prst="rect">
            <a:avLst/>
          </a:prstGeom>
          <a:noFill/>
        </p:spPr>
        <p:txBody>
          <a:bodyPr wrap="square" lIns="85003" tIns="42501" rIns="85003" bIns="42501" rtlCol="0">
            <a:spAutoFit/>
          </a:bodyPr>
          <a:lstStyle/>
          <a:p>
            <a:r>
              <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rPr>
              <a:t>農学院</a:t>
            </a:r>
          </a:p>
        </p:txBody>
      </p:sp>
      <p:sp>
        <p:nvSpPr>
          <p:cNvPr id="29" name="角丸四角形 28"/>
          <p:cNvSpPr/>
          <p:nvPr/>
        </p:nvSpPr>
        <p:spPr>
          <a:xfrm>
            <a:off x="2237541" y="2660619"/>
            <a:ext cx="1356378" cy="576072"/>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共生基盤学専攻</a:t>
            </a:r>
          </a:p>
        </p:txBody>
      </p:sp>
      <p:sp>
        <p:nvSpPr>
          <p:cNvPr id="32" name="正方形/長方形 31"/>
          <p:cNvSpPr/>
          <p:nvPr/>
        </p:nvSpPr>
        <p:spPr>
          <a:xfrm>
            <a:off x="2895792"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6" name="正方形/長方形 35"/>
          <p:cNvSpPr/>
          <p:nvPr/>
        </p:nvSpPr>
        <p:spPr>
          <a:xfrm>
            <a:off x="4601627" y="1131265"/>
            <a:ext cx="1608562" cy="804903"/>
          </a:xfrm>
          <a:prstGeom prst="rect">
            <a:avLst/>
          </a:prstGeom>
          <a:solidFill>
            <a:schemeClr val="accent6">
              <a:lumMod val="40000"/>
              <a:lumOff val="60000"/>
              <a:alpha val="49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8" name="正方形/長方形 37"/>
          <p:cNvSpPr/>
          <p:nvPr/>
        </p:nvSpPr>
        <p:spPr>
          <a:xfrm>
            <a:off x="6295015" y="1131265"/>
            <a:ext cx="2432440" cy="804903"/>
          </a:xfrm>
          <a:prstGeom prst="rect">
            <a:avLst/>
          </a:prstGeom>
          <a:solidFill>
            <a:schemeClr val="accent6">
              <a:lumMod val="40000"/>
              <a:lumOff val="60000"/>
              <a:alpha val="48000"/>
            </a:schemeClr>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9" name="正方形/長方形 38"/>
          <p:cNvSpPr/>
          <p:nvPr/>
        </p:nvSpPr>
        <p:spPr>
          <a:xfrm>
            <a:off x="3276984"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0" name="正方形/長方形 39"/>
          <p:cNvSpPr/>
          <p:nvPr/>
        </p:nvSpPr>
        <p:spPr>
          <a:xfrm>
            <a:off x="3666460"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4" name="正方形/長方形 43"/>
          <p:cNvSpPr/>
          <p:nvPr/>
        </p:nvSpPr>
        <p:spPr>
          <a:xfrm>
            <a:off x="2514053"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5" name="正方形/長方形 44"/>
          <p:cNvSpPr/>
          <p:nvPr/>
        </p:nvSpPr>
        <p:spPr>
          <a:xfrm>
            <a:off x="2135391"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6" name="正方形/長方形 45"/>
          <p:cNvSpPr/>
          <p:nvPr/>
        </p:nvSpPr>
        <p:spPr>
          <a:xfrm>
            <a:off x="5444869" y="1250252"/>
            <a:ext cx="306324" cy="56692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7" name="正方形/長方形 46"/>
          <p:cNvSpPr/>
          <p:nvPr/>
        </p:nvSpPr>
        <p:spPr>
          <a:xfrm>
            <a:off x="6404169"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8" name="正方形/長方形 47"/>
          <p:cNvSpPr/>
          <p:nvPr/>
        </p:nvSpPr>
        <p:spPr>
          <a:xfrm>
            <a:off x="6785359"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9" name="正方形/長方形 48"/>
          <p:cNvSpPr/>
          <p:nvPr/>
        </p:nvSpPr>
        <p:spPr>
          <a:xfrm>
            <a:off x="7174836"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1" name="正方形/長方形 50"/>
          <p:cNvSpPr/>
          <p:nvPr/>
        </p:nvSpPr>
        <p:spPr>
          <a:xfrm>
            <a:off x="7555169"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2" name="テキスト ボックス 61"/>
          <p:cNvSpPr txBox="1"/>
          <p:nvPr/>
        </p:nvSpPr>
        <p:spPr>
          <a:xfrm>
            <a:off x="1055462" y="2029561"/>
            <a:ext cx="7917358" cy="369332"/>
          </a:xfrm>
          <a:prstGeom prst="rect">
            <a:avLst/>
          </a:prstGeom>
          <a:noFill/>
        </p:spPr>
        <p:txBody>
          <a:bodyPr wrap="square" rtlCol="0">
            <a:spAutoFit/>
          </a:bodyPr>
          <a:lstStyle/>
          <a:p>
            <a:r>
              <a:rPr kumimoji="1" lang="ja-JP" altLang="en-US" dirty="0">
                <a:latin typeface="游ゴシック" panose="020B0400000000000000" pitchFamily="50" charset="-128"/>
                <a:ea typeface="游ゴシック" panose="020B0400000000000000" pitchFamily="50" charset="-128"/>
              </a:rPr>
              <a:t>各部門は分野（いくつかの研究室の集まり）</a:t>
            </a:r>
            <a:r>
              <a:rPr lang="ja-JP" altLang="en-US" dirty="0">
                <a:latin typeface="游ゴシック" panose="020B0400000000000000" pitchFamily="50" charset="-128"/>
                <a:ea typeface="游ゴシック" panose="020B0400000000000000" pitchFamily="50" charset="-128"/>
              </a:rPr>
              <a:t>から構成される</a:t>
            </a:r>
            <a:endParaRPr kumimoji="1" lang="ja-JP" altLang="en-US" dirty="0">
              <a:latin typeface="游ゴシック" panose="020B0400000000000000" pitchFamily="50" charset="-128"/>
              <a:ea typeface="游ゴシック" panose="020B0400000000000000" pitchFamily="50" charset="-128"/>
            </a:endParaRPr>
          </a:p>
        </p:txBody>
      </p:sp>
      <p:sp>
        <p:nvSpPr>
          <p:cNvPr id="42" name="テキスト ボックス 41"/>
          <p:cNvSpPr txBox="1"/>
          <p:nvPr/>
        </p:nvSpPr>
        <p:spPr>
          <a:xfrm>
            <a:off x="2088066" y="713312"/>
            <a:ext cx="2262158" cy="369332"/>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cs typeface="Osaka"/>
              </a:rPr>
              <a:t>生物資源生産学部門</a:t>
            </a:r>
            <a:endParaRPr lang="ja-JP" altLang="en-US" dirty="0">
              <a:solidFill>
                <a:schemeClr val="accent6">
                  <a:lumMod val="40000"/>
                  <a:lumOff val="60000"/>
                  <a:alpha val="49000"/>
                </a:schemeClr>
              </a:solidFill>
              <a:latin typeface="游ゴシック" panose="020B0400000000000000" pitchFamily="50" charset="-128"/>
              <a:ea typeface="游ゴシック" panose="020B0400000000000000" pitchFamily="50" charset="-128"/>
              <a:cs typeface="Osaka"/>
            </a:endParaRPr>
          </a:p>
        </p:txBody>
      </p:sp>
      <p:sp>
        <p:nvSpPr>
          <p:cNvPr id="43" name="正方形/長方形 42"/>
          <p:cNvSpPr/>
          <p:nvPr/>
        </p:nvSpPr>
        <p:spPr>
          <a:xfrm>
            <a:off x="7945126"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0" name="正方形/長方形 49"/>
          <p:cNvSpPr/>
          <p:nvPr/>
        </p:nvSpPr>
        <p:spPr>
          <a:xfrm>
            <a:off x="8325458" y="1250252"/>
            <a:ext cx="306324" cy="566928"/>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2" name="テキスト ボックス 51"/>
          <p:cNvSpPr txBox="1"/>
          <p:nvPr/>
        </p:nvSpPr>
        <p:spPr>
          <a:xfrm>
            <a:off x="4464401" y="713312"/>
            <a:ext cx="1800493" cy="369332"/>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cs typeface="Osaka"/>
              </a:rPr>
              <a:t>環境資源学部門</a:t>
            </a:r>
          </a:p>
        </p:txBody>
      </p:sp>
      <p:sp>
        <p:nvSpPr>
          <p:cNvPr id="54" name="テキスト ボックス 53"/>
          <p:cNvSpPr txBox="1"/>
          <p:nvPr/>
        </p:nvSpPr>
        <p:spPr>
          <a:xfrm>
            <a:off x="6489289" y="713312"/>
            <a:ext cx="2031325" cy="369332"/>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cs typeface="Osaka"/>
              </a:rPr>
              <a:t>応用生命科学部門</a:t>
            </a:r>
          </a:p>
        </p:txBody>
      </p:sp>
      <p:sp>
        <p:nvSpPr>
          <p:cNvPr id="55" name="正方形/長方形 54"/>
          <p:cNvSpPr/>
          <p:nvPr/>
        </p:nvSpPr>
        <p:spPr>
          <a:xfrm>
            <a:off x="5825682" y="1250252"/>
            <a:ext cx="306324" cy="56692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1" name="テキスト ボックス 60"/>
          <p:cNvSpPr txBox="1"/>
          <p:nvPr/>
        </p:nvSpPr>
        <p:spPr>
          <a:xfrm>
            <a:off x="3616434" y="1210551"/>
            <a:ext cx="415498" cy="646331"/>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rPr>
              <a:t>分</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野</a:t>
            </a:r>
            <a:endParaRPr kumimoji="1" lang="ja-JP" altLang="en-US" dirty="0">
              <a:latin typeface="游ゴシック" panose="020B0400000000000000" pitchFamily="50" charset="-128"/>
              <a:ea typeface="游ゴシック" panose="020B0400000000000000" pitchFamily="50" charset="-128"/>
            </a:endParaRPr>
          </a:p>
        </p:txBody>
      </p:sp>
      <p:sp>
        <p:nvSpPr>
          <p:cNvPr id="63" name="テキスト ボックス 62"/>
          <p:cNvSpPr txBox="1"/>
          <p:nvPr/>
        </p:nvSpPr>
        <p:spPr>
          <a:xfrm>
            <a:off x="3214796" y="1210551"/>
            <a:ext cx="415498" cy="646331"/>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rPr>
              <a:t>分</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野</a:t>
            </a:r>
            <a:endParaRPr kumimoji="1" lang="ja-JP" altLang="en-US" dirty="0">
              <a:latin typeface="游ゴシック" panose="020B0400000000000000" pitchFamily="50" charset="-128"/>
              <a:ea typeface="游ゴシック" panose="020B0400000000000000" pitchFamily="50" charset="-128"/>
            </a:endParaRPr>
          </a:p>
        </p:txBody>
      </p:sp>
      <p:sp>
        <p:nvSpPr>
          <p:cNvPr id="66" name="角丸四角形 65"/>
          <p:cNvSpPr/>
          <p:nvPr/>
        </p:nvSpPr>
        <p:spPr>
          <a:xfrm>
            <a:off x="792412" y="1245680"/>
            <a:ext cx="1074652"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連携研究部門</a:t>
            </a:r>
          </a:p>
        </p:txBody>
      </p:sp>
      <p:sp>
        <p:nvSpPr>
          <p:cNvPr id="67" name="テキスト ボックス 66"/>
          <p:cNvSpPr txBox="1"/>
          <p:nvPr/>
        </p:nvSpPr>
        <p:spPr>
          <a:xfrm>
            <a:off x="2443620" y="1210551"/>
            <a:ext cx="415498" cy="646331"/>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rPr>
              <a:t>分</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野</a:t>
            </a:r>
            <a:endParaRPr kumimoji="1" lang="ja-JP" altLang="en-US" dirty="0">
              <a:latin typeface="游ゴシック" panose="020B0400000000000000" pitchFamily="50" charset="-128"/>
              <a:ea typeface="游ゴシック" panose="020B0400000000000000" pitchFamily="50" charset="-128"/>
            </a:endParaRPr>
          </a:p>
        </p:txBody>
      </p:sp>
      <p:sp>
        <p:nvSpPr>
          <p:cNvPr id="68" name="テキスト ボックス 67"/>
          <p:cNvSpPr txBox="1"/>
          <p:nvPr/>
        </p:nvSpPr>
        <p:spPr>
          <a:xfrm>
            <a:off x="2063694" y="1210551"/>
            <a:ext cx="415498" cy="646331"/>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rPr>
              <a:t>分</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野</a:t>
            </a:r>
            <a:endParaRPr kumimoji="1" lang="ja-JP" altLang="en-US" dirty="0">
              <a:latin typeface="游ゴシック" panose="020B0400000000000000" pitchFamily="50" charset="-128"/>
              <a:ea typeface="游ゴシック" panose="020B0400000000000000" pitchFamily="50" charset="-128"/>
            </a:endParaRPr>
          </a:p>
        </p:txBody>
      </p:sp>
      <p:sp>
        <p:nvSpPr>
          <p:cNvPr id="73" name="正方形/長方形 72"/>
          <p:cNvSpPr/>
          <p:nvPr/>
        </p:nvSpPr>
        <p:spPr>
          <a:xfrm>
            <a:off x="4673759" y="1250252"/>
            <a:ext cx="306324" cy="56692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74" name="正方形/長方形 73"/>
          <p:cNvSpPr/>
          <p:nvPr/>
        </p:nvSpPr>
        <p:spPr>
          <a:xfrm>
            <a:off x="5054950" y="1250252"/>
            <a:ext cx="306324" cy="56692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78" name="テキスト ボックス 77"/>
          <p:cNvSpPr txBox="1"/>
          <p:nvPr/>
        </p:nvSpPr>
        <p:spPr>
          <a:xfrm>
            <a:off x="2833812" y="1210551"/>
            <a:ext cx="415498" cy="646331"/>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rPr>
              <a:t>分</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野</a:t>
            </a:r>
            <a:endParaRPr kumimoji="1" lang="ja-JP" altLang="en-US" dirty="0">
              <a:latin typeface="游ゴシック" panose="020B0400000000000000" pitchFamily="50" charset="-128"/>
              <a:ea typeface="游ゴシック" panose="020B0400000000000000" pitchFamily="50" charset="-128"/>
            </a:endParaRPr>
          </a:p>
        </p:txBody>
      </p:sp>
      <p:sp>
        <p:nvSpPr>
          <p:cNvPr id="79" name="テキスト ボックス 78"/>
          <p:cNvSpPr txBox="1"/>
          <p:nvPr/>
        </p:nvSpPr>
        <p:spPr>
          <a:xfrm>
            <a:off x="229966" y="657200"/>
            <a:ext cx="1866217" cy="369332"/>
          </a:xfrm>
          <a:prstGeom prst="rect">
            <a:avLst/>
          </a:prstGeom>
          <a:noFill/>
        </p:spPr>
        <p:txBody>
          <a:bodyPr wrap="none" rtlCol="0">
            <a:spAutoFit/>
          </a:bodyPr>
          <a:lstStyle/>
          <a:p>
            <a:r>
              <a:rPr lang="ja-JP" altLang="en-US" dirty="0">
                <a:solidFill>
                  <a:srgbClr val="0000FF"/>
                </a:solidFill>
                <a:latin typeface="游ゴシック" panose="020B0400000000000000" pitchFamily="50" charset="-128"/>
                <a:ea typeface="游ゴシック" panose="020B0400000000000000" pitchFamily="50" charset="-128"/>
              </a:rPr>
              <a:t>４部門１７分野 </a:t>
            </a:r>
            <a:endParaRPr kumimoji="1" lang="ja-JP" altLang="en-US" dirty="0">
              <a:solidFill>
                <a:srgbClr val="0000FF"/>
              </a:solidFill>
              <a:latin typeface="游ゴシック" panose="020B0400000000000000" pitchFamily="50" charset="-128"/>
              <a:ea typeface="游ゴシック" panose="020B0400000000000000" pitchFamily="50" charset="-128"/>
            </a:endParaRPr>
          </a:p>
        </p:txBody>
      </p:sp>
      <p:sp>
        <p:nvSpPr>
          <p:cNvPr id="80" name="テキスト ボックス 79"/>
          <p:cNvSpPr txBox="1"/>
          <p:nvPr/>
        </p:nvSpPr>
        <p:spPr>
          <a:xfrm>
            <a:off x="104263" y="4736706"/>
            <a:ext cx="9004241" cy="1477328"/>
          </a:xfrm>
          <a:prstGeom prst="rect">
            <a:avLst/>
          </a:prstGeom>
          <a:noFill/>
        </p:spPr>
        <p:txBody>
          <a:bodyPr wrap="square" rtlCol="0">
            <a:spAutoFit/>
          </a:bodyPr>
          <a:lstStyle/>
          <a:p>
            <a:pPr algn="l">
              <a:buFont typeface="Arial"/>
              <a:buChar char="•"/>
            </a:pPr>
            <a:r>
              <a:rPr lang="ja-JP" altLang="en-US" dirty="0">
                <a:solidFill>
                  <a:srgbClr val="0000FF"/>
                </a:solidFill>
                <a:latin typeface="游ゴシック" panose="020B0400000000000000" pitchFamily="50" charset="-128"/>
                <a:ea typeface="游ゴシック" panose="020B0400000000000000" pitchFamily="50" charset="-128"/>
              </a:rPr>
              <a:t>農学研究院の４部門１７分野は学問分野に基づいて括られており、</a:t>
            </a:r>
            <a:endParaRPr lang="en-US" altLang="ja-JP" dirty="0">
              <a:solidFill>
                <a:srgbClr val="0000FF"/>
              </a:solidFill>
              <a:latin typeface="游ゴシック" panose="020B0400000000000000" pitchFamily="50" charset="-128"/>
              <a:ea typeface="游ゴシック" panose="020B0400000000000000" pitchFamily="50" charset="-128"/>
            </a:endParaRPr>
          </a:p>
          <a:p>
            <a:pPr algn="l"/>
            <a:r>
              <a:rPr lang="ja-JP" altLang="en-US" dirty="0">
                <a:solidFill>
                  <a:srgbClr val="0000FF"/>
                </a:solidFill>
                <a:latin typeface="游ゴシック" panose="020B0400000000000000" pitchFamily="50" charset="-128"/>
                <a:ea typeface="游ゴシック" panose="020B0400000000000000" pitchFamily="50" charset="-128"/>
              </a:rPr>
              <a:t> ７学科とは対応していない</a:t>
            </a:r>
            <a:endParaRPr lang="en-US" altLang="ja-JP" dirty="0">
              <a:solidFill>
                <a:srgbClr val="0000FF"/>
              </a:solidFill>
              <a:latin typeface="游ゴシック" panose="020B0400000000000000" pitchFamily="50" charset="-128"/>
              <a:ea typeface="游ゴシック" panose="020B0400000000000000" pitchFamily="50" charset="-128"/>
            </a:endParaRPr>
          </a:p>
          <a:p>
            <a:pPr algn="l">
              <a:buFont typeface="Arial"/>
              <a:buChar char="•"/>
            </a:pPr>
            <a:r>
              <a:rPr kumimoji="1" lang="ja-JP" altLang="en-US" dirty="0">
                <a:solidFill>
                  <a:srgbClr val="0000FF"/>
                </a:solidFill>
                <a:latin typeface="游ゴシック" panose="020B0400000000000000" pitchFamily="50" charset="-128"/>
                <a:ea typeface="游ゴシック" panose="020B0400000000000000" pitchFamily="50" charset="-128"/>
              </a:rPr>
              <a:t>定員削減により研究室単位で適切な教員配置が取れず、教員負担増、学生指導に支障</a:t>
            </a:r>
            <a:endParaRPr kumimoji="1" lang="en-US" altLang="ja-JP" dirty="0">
              <a:solidFill>
                <a:srgbClr val="0000FF"/>
              </a:solidFill>
              <a:latin typeface="游ゴシック" panose="020B0400000000000000" pitchFamily="50" charset="-128"/>
              <a:ea typeface="游ゴシック" panose="020B0400000000000000" pitchFamily="50" charset="-128"/>
            </a:endParaRPr>
          </a:p>
          <a:p>
            <a:pPr algn="l">
              <a:buFont typeface="Arial"/>
              <a:buChar char="•"/>
            </a:pPr>
            <a:r>
              <a:rPr lang="ja-JP" altLang="en-US" dirty="0">
                <a:solidFill>
                  <a:srgbClr val="0000FF"/>
                </a:solidFill>
                <a:latin typeface="游ゴシック" panose="020B0400000000000000" pitchFamily="50" charset="-128"/>
                <a:ea typeface="游ゴシック" panose="020B0400000000000000" pitchFamily="50" charset="-128"/>
              </a:rPr>
              <a:t>学部</a:t>
            </a:r>
            <a:r>
              <a:rPr lang="en-US" altLang="ja-JP" dirty="0">
                <a:solidFill>
                  <a:srgbClr val="0000FF"/>
                </a:solidFill>
                <a:latin typeface="游ゴシック" panose="020B0400000000000000" pitchFamily="50" charset="-128"/>
                <a:ea typeface="游ゴシック" panose="020B0400000000000000" pitchFamily="50" charset="-128"/>
              </a:rPr>
              <a:t>−</a:t>
            </a:r>
            <a:r>
              <a:rPr lang="ja-JP" altLang="en-US" dirty="0">
                <a:solidFill>
                  <a:srgbClr val="0000FF"/>
                </a:solidFill>
                <a:latin typeface="游ゴシック" panose="020B0400000000000000" pitchFamily="50" charset="-128"/>
                <a:ea typeface="游ゴシック" panose="020B0400000000000000" pitchFamily="50" charset="-128"/>
              </a:rPr>
              <a:t>学院</a:t>
            </a:r>
            <a:r>
              <a:rPr lang="en-US" altLang="ja-JP" dirty="0">
                <a:solidFill>
                  <a:srgbClr val="0000FF"/>
                </a:solidFill>
                <a:latin typeface="游ゴシック" panose="020B0400000000000000" pitchFamily="50" charset="-128"/>
                <a:ea typeface="游ゴシック" panose="020B0400000000000000" pitchFamily="50" charset="-128"/>
              </a:rPr>
              <a:t>—</a:t>
            </a:r>
            <a:r>
              <a:rPr lang="ja-JP" altLang="en-US" dirty="0">
                <a:solidFill>
                  <a:srgbClr val="0000FF"/>
                </a:solidFill>
                <a:latin typeface="游ゴシック" panose="020B0400000000000000" pitchFamily="50" charset="-128"/>
                <a:ea typeface="游ゴシック" panose="020B0400000000000000" pitchFamily="50" charset="-128"/>
              </a:rPr>
              <a:t>研究院の３層構造のねじれが、教員人事を難しくし、人事の停滞と</a:t>
            </a:r>
            <a:endParaRPr lang="en-US" altLang="ja-JP" dirty="0">
              <a:solidFill>
                <a:srgbClr val="0000FF"/>
              </a:solidFill>
              <a:latin typeface="游ゴシック" panose="020B0400000000000000" pitchFamily="50" charset="-128"/>
              <a:ea typeface="游ゴシック" panose="020B0400000000000000" pitchFamily="50" charset="-128"/>
            </a:endParaRPr>
          </a:p>
          <a:p>
            <a:pPr algn="l"/>
            <a:r>
              <a:rPr lang="ja-JP" altLang="en-US" dirty="0">
                <a:solidFill>
                  <a:srgbClr val="0000FF"/>
                </a:solidFill>
                <a:latin typeface="游ゴシック" panose="020B0400000000000000" pitchFamily="50" charset="-128"/>
                <a:ea typeface="游ゴシック" panose="020B0400000000000000" pitchFamily="50" charset="-128"/>
              </a:rPr>
              <a:t> 高齢化を招く</a:t>
            </a:r>
            <a:endParaRPr kumimoji="1" lang="ja-JP" altLang="en-US" dirty="0">
              <a:solidFill>
                <a:srgbClr val="0000FF"/>
              </a:solidFill>
              <a:latin typeface="游ゴシック" panose="020B0400000000000000" pitchFamily="50" charset="-128"/>
              <a:ea typeface="游ゴシック" panose="020B0400000000000000" pitchFamily="50" charset="-128"/>
            </a:endParaRPr>
          </a:p>
        </p:txBody>
      </p:sp>
      <p:sp>
        <p:nvSpPr>
          <p:cNvPr id="53" name="正方形/長方形 52"/>
          <p:cNvSpPr/>
          <p:nvPr/>
        </p:nvSpPr>
        <p:spPr>
          <a:xfrm>
            <a:off x="2663326" y="3951272"/>
            <a:ext cx="922688"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農業経済学科</a:t>
            </a:r>
          </a:p>
        </p:txBody>
      </p:sp>
      <p:sp>
        <p:nvSpPr>
          <p:cNvPr id="56" name="正方形/長方形 55"/>
          <p:cNvSpPr/>
          <p:nvPr/>
        </p:nvSpPr>
        <p:spPr>
          <a:xfrm>
            <a:off x="6769186" y="3956318"/>
            <a:ext cx="833160" cy="556837"/>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畜産科学科</a:t>
            </a:r>
          </a:p>
        </p:txBody>
      </p:sp>
      <p:sp>
        <p:nvSpPr>
          <p:cNvPr id="60" name="正方形/長方形 59"/>
          <p:cNvSpPr/>
          <p:nvPr/>
        </p:nvSpPr>
        <p:spPr>
          <a:xfrm>
            <a:off x="5853676" y="3951272"/>
            <a:ext cx="79346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森林科学科</a:t>
            </a:r>
          </a:p>
        </p:txBody>
      </p:sp>
      <p:sp>
        <p:nvSpPr>
          <p:cNvPr id="65" name="テキスト ボックス 64"/>
          <p:cNvSpPr txBox="1"/>
          <p:nvPr/>
        </p:nvSpPr>
        <p:spPr>
          <a:xfrm>
            <a:off x="251520" y="3776322"/>
            <a:ext cx="278499" cy="916829"/>
          </a:xfrm>
          <a:prstGeom prst="rect">
            <a:avLst/>
          </a:prstGeom>
          <a:noFill/>
        </p:spPr>
        <p:txBody>
          <a:bodyPr wrap="square" lIns="85003" tIns="42501" rIns="85003" bIns="42501" rtlCol="0">
            <a:spAutoFit/>
          </a:bodyPr>
          <a:lstStyle/>
          <a:p>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農学部</a:t>
            </a:r>
            <a:endPar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9" name="正方形/長方形 68"/>
          <p:cNvSpPr/>
          <p:nvPr/>
        </p:nvSpPr>
        <p:spPr>
          <a:xfrm>
            <a:off x="1537794" y="3951272"/>
            <a:ext cx="990526"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生物資源科学科</a:t>
            </a:r>
          </a:p>
        </p:txBody>
      </p:sp>
      <p:sp>
        <p:nvSpPr>
          <p:cNvPr id="76" name="テキスト ボックス 75"/>
          <p:cNvSpPr txBox="1"/>
          <p:nvPr/>
        </p:nvSpPr>
        <p:spPr>
          <a:xfrm>
            <a:off x="924787" y="3573016"/>
            <a:ext cx="877163" cy="369332"/>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rPr>
              <a:t>７学科</a:t>
            </a:r>
            <a:endParaRPr kumimoji="1" lang="ja-JP" altLang="en-US" dirty="0">
              <a:latin typeface="游ゴシック" panose="020B0400000000000000" pitchFamily="50" charset="-128"/>
              <a:ea typeface="游ゴシック" panose="020B0400000000000000" pitchFamily="50" charset="-128"/>
            </a:endParaRPr>
          </a:p>
        </p:txBody>
      </p:sp>
      <p:sp>
        <p:nvSpPr>
          <p:cNvPr id="81" name="正方形/長方形 80"/>
          <p:cNvSpPr/>
          <p:nvPr/>
        </p:nvSpPr>
        <p:spPr>
          <a:xfrm>
            <a:off x="4035089" y="1250252"/>
            <a:ext cx="306324" cy="5669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82" name="テキスト ボックス 81"/>
          <p:cNvSpPr txBox="1"/>
          <p:nvPr/>
        </p:nvSpPr>
        <p:spPr>
          <a:xfrm>
            <a:off x="3985063" y="1210551"/>
            <a:ext cx="415498" cy="646331"/>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rPr>
              <a:t>分</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野</a:t>
            </a:r>
            <a:endParaRPr kumimoji="1" lang="ja-JP" altLang="en-US" dirty="0">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17</a:t>
            </a:fld>
            <a:endParaRPr lang="en-US" altLang="ja-JP"/>
          </a:p>
        </p:txBody>
      </p:sp>
      <p:sp>
        <p:nvSpPr>
          <p:cNvPr id="57" name="正方形/長方形 56"/>
          <p:cNvSpPr/>
          <p:nvPr/>
        </p:nvSpPr>
        <p:spPr>
          <a:xfrm>
            <a:off x="7696129" y="3942348"/>
            <a:ext cx="1110641"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生物環境工学科</a:t>
            </a:r>
          </a:p>
        </p:txBody>
      </p:sp>
      <p:sp>
        <p:nvSpPr>
          <p:cNvPr id="77" name="正方形/長方形 76">
            <a:extLst>
              <a:ext uri="{FF2B5EF4-FFF2-40B4-BE49-F238E27FC236}">
                <a16:creationId xmlns:a16="http://schemas.microsoft.com/office/drawing/2014/main" id="{02DEBCC9-4D73-4930-A299-76CF8A45EEBF}"/>
              </a:ext>
            </a:extLst>
          </p:cNvPr>
          <p:cNvSpPr/>
          <p:nvPr/>
        </p:nvSpPr>
        <p:spPr>
          <a:xfrm>
            <a:off x="3697439" y="3946552"/>
            <a:ext cx="93600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応用生命科学科</a:t>
            </a:r>
          </a:p>
        </p:txBody>
      </p:sp>
      <p:sp>
        <p:nvSpPr>
          <p:cNvPr id="83" name="正方形/長方形 82">
            <a:extLst>
              <a:ext uri="{FF2B5EF4-FFF2-40B4-BE49-F238E27FC236}">
                <a16:creationId xmlns:a16="http://schemas.microsoft.com/office/drawing/2014/main" id="{F01C5B83-5553-489A-8177-9ACBF194C901}"/>
              </a:ext>
            </a:extLst>
          </p:cNvPr>
          <p:cNvSpPr/>
          <p:nvPr/>
        </p:nvSpPr>
        <p:spPr>
          <a:xfrm>
            <a:off x="4697851" y="3942576"/>
            <a:ext cx="1031226"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生物機能化学科</a:t>
            </a:r>
          </a:p>
        </p:txBody>
      </p:sp>
      <p:sp>
        <p:nvSpPr>
          <p:cNvPr id="84" name="テキスト ボックス 83">
            <a:extLst>
              <a:ext uri="{FF2B5EF4-FFF2-40B4-BE49-F238E27FC236}">
                <a16:creationId xmlns:a16="http://schemas.microsoft.com/office/drawing/2014/main" id="{F51E6AF6-8307-4E35-802C-DEB269914F98}"/>
              </a:ext>
            </a:extLst>
          </p:cNvPr>
          <p:cNvSpPr txBox="1"/>
          <p:nvPr/>
        </p:nvSpPr>
        <p:spPr>
          <a:xfrm>
            <a:off x="935521" y="2501303"/>
            <a:ext cx="877163" cy="369332"/>
          </a:xfrm>
          <a:prstGeom prst="rect">
            <a:avLst/>
          </a:prstGeom>
          <a:noFill/>
        </p:spPr>
        <p:txBody>
          <a:bodyPr wrap="none" rtlCol="0">
            <a:spAutoFit/>
          </a:bodyPr>
          <a:lstStyle/>
          <a:p>
            <a:r>
              <a:rPr kumimoji="1" lang="ja-JP" altLang="en-US" dirty="0">
                <a:latin typeface="游ゴシック" panose="020B0400000000000000" pitchFamily="50" charset="-128"/>
                <a:ea typeface="游ゴシック" panose="020B0400000000000000" pitchFamily="50" charset="-128"/>
              </a:rPr>
              <a:t>４専攻</a:t>
            </a:r>
          </a:p>
        </p:txBody>
      </p:sp>
      <p:sp>
        <p:nvSpPr>
          <p:cNvPr id="3" name="タイトル 2">
            <a:extLst>
              <a:ext uri="{FF2B5EF4-FFF2-40B4-BE49-F238E27FC236}">
                <a16:creationId xmlns:a16="http://schemas.microsoft.com/office/drawing/2014/main" id="{CD7CE8D2-3C23-45E1-ADF4-98ADF18B3F3B}"/>
              </a:ext>
            </a:extLst>
          </p:cNvPr>
          <p:cNvSpPr>
            <a:spLocks noGrp="1"/>
          </p:cNvSpPr>
          <p:nvPr>
            <p:ph type="title" idx="4294967295"/>
          </p:nvPr>
        </p:nvSpPr>
        <p:spPr>
          <a:xfrm>
            <a:off x="16012" y="-30399"/>
            <a:ext cx="8985855" cy="1325563"/>
          </a:xfrm>
          <a:prstGeom prst="rect">
            <a:avLst/>
          </a:prstGeom>
        </p:spPr>
        <p:txBody>
          <a:bodyPr/>
          <a:lstStyle/>
          <a:p>
            <a:pPr rtl="0" fontAlgn="base"/>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農学部の組織変遷：</a:t>
            </a:r>
            <a:r>
              <a:rPr kumimoji="1" lang="en-US"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2</a:t>
            </a:r>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人体制、学科との対応がない</a:t>
            </a:r>
            <a:endParaRPr kumimoji="1" lang="ja-JP" altLang="en-US" sz="2800" dirty="0"/>
          </a:p>
        </p:txBody>
      </p:sp>
    </p:spTree>
    <p:extLst>
      <p:ext uri="{BB962C8B-B14F-4D97-AF65-F5344CB8AC3E}">
        <p14:creationId xmlns:p14="http://schemas.microsoft.com/office/powerpoint/2010/main" val="350474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77">
            <a:extLst>
              <a:ext uri="{FF2B5EF4-FFF2-40B4-BE49-F238E27FC236}">
                <a16:creationId xmlns:a16="http://schemas.microsoft.com/office/drawing/2014/main" id="{D20CEBEA-C9E1-4F81-8E9A-F1C1BFD2D3B9}"/>
              </a:ext>
            </a:extLst>
          </p:cNvPr>
          <p:cNvSpPr/>
          <p:nvPr/>
        </p:nvSpPr>
        <p:spPr>
          <a:xfrm>
            <a:off x="56507" y="1052737"/>
            <a:ext cx="9051997" cy="4262970"/>
          </a:xfrm>
          <a:prstGeom prst="roundRect">
            <a:avLst>
              <a:gd name="adj" fmla="val 7113"/>
            </a:avLst>
          </a:prstGeom>
          <a:gradFill>
            <a:gsLst>
              <a:gs pos="60000">
                <a:schemeClr val="bg1"/>
              </a:gs>
              <a:gs pos="40000">
                <a:schemeClr val="bg1"/>
              </a:gs>
              <a:gs pos="100000">
                <a:schemeClr val="accent3">
                  <a:lumMod val="20000"/>
                  <a:lumOff val="80000"/>
                </a:schemeClr>
              </a:gs>
              <a:gs pos="0">
                <a:schemeClr val="accent6">
                  <a:lumMod val="20000"/>
                  <a:lumOff val="80000"/>
                </a:schemeClr>
              </a:gs>
            </a:gsLst>
            <a:lin ang="5400000" scaled="0"/>
          </a:gra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t>　　　　　　　</a:t>
            </a:r>
          </a:p>
        </p:txBody>
      </p:sp>
      <p:sp>
        <p:nvSpPr>
          <p:cNvPr id="83" name="角丸四角形 78">
            <a:extLst>
              <a:ext uri="{FF2B5EF4-FFF2-40B4-BE49-F238E27FC236}">
                <a16:creationId xmlns:a16="http://schemas.microsoft.com/office/drawing/2014/main" id="{FC09DB6F-ACA7-429E-A3B2-BDD7F348B788}"/>
              </a:ext>
            </a:extLst>
          </p:cNvPr>
          <p:cNvSpPr/>
          <p:nvPr/>
        </p:nvSpPr>
        <p:spPr>
          <a:xfrm>
            <a:off x="174567" y="2788351"/>
            <a:ext cx="8877425" cy="1279423"/>
          </a:xfrm>
          <a:prstGeom prst="roundRect">
            <a:avLst>
              <a:gd name="adj" fmla="val 2309"/>
            </a:avLst>
          </a:prstGeom>
          <a:solidFill>
            <a:schemeClr val="accent5">
              <a:lumMod val="20000"/>
              <a:lumOff val="80000"/>
            </a:schemeClr>
          </a:solidFill>
          <a:ln>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cxnSp>
        <p:nvCxnSpPr>
          <p:cNvPr id="75" name="直線コネクタ 74"/>
          <p:cNvCxnSpPr>
            <a:endCxn id="58" idx="0"/>
          </p:cNvCxnSpPr>
          <p:nvPr/>
        </p:nvCxnSpPr>
        <p:spPr>
          <a:xfrm flipH="1">
            <a:off x="8475432" y="2517612"/>
            <a:ext cx="20743" cy="19789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7493639" y="2540341"/>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560035" y="2540341"/>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4521794" y="2529148"/>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3483426" y="2537185"/>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2347372" y="2524141"/>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5591008" y="2538966"/>
            <a:ext cx="0" cy="19415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角丸四角形 12"/>
          <p:cNvSpPr/>
          <p:nvPr/>
        </p:nvSpPr>
        <p:spPr>
          <a:xfrm>
            <a:off x="3743904" y="3270574"/>
            <a:ext cx="1544769" cy="576072"/>
          </a:xfrm>
          <a:prstGeom prst="roundRect">
            <a:avLst>
              <a:gd name="adj" fmla="val 35715"/>
            </a:avLst>
          </a:prstGeom>
          <a:solidFill>
            <a:schemeClr val="accent1">
              <a:lumMod val="75000"/>
              <a:alpha val="6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生物資源科学専攻</a:t>
            </a:r>
          </a:p>
        </p:txBody>
      </p:sp>
      <p:sp>
        <p:nvSpPr>
          <p:cNvPr id="9" name="テキスト ボックス 8"/>
          <p:cNvSpPr txBox="1"/>
          <p:nvPr/>
        </p:nvSpPr>
        <p:spPr>
          <a:xfrm>
            <a:off x="143247" y="1371382"/>
            <a:ext cx="278499" cy="1470827"/>
          </a:xfrm>
          <a:prstGeom prst="rect">
            <a:avLst/>
          </a:prstGeom>
          <a:noFill/>
        </p:spPr>
        <p:txBody>
          <a:bodyPr wrap="square" lIns="85003" tIns="42501" rIns="85003" bIns="42501" rtlCol="0">
            <a:spAutoFit/>
          </a:bodyPr>
          <a:lstStyle/>
          <a:p>
            <a:pPr algn="l"/>
            <a:r>
              <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rPr>
              <a:t>農学研究院</a:t>
            </a:r>
          </a:p>
        </p:txBody>
      </p:sp>
      <p:sp>
        <p:nvSpPr>
          <p:cNvPr id="18" name="角丸四角形 17"/>
          <p:cNvSpPr/>
          <p:nvPr/>
        </p:nvSpPr>
        <p:spPr>
          <a:xfrm>
            <a:off x="5485419" y="3270574"/>
            <a:ext cx="1324305" cy="576072"/>
          </a:xfrm>
          <a:prstGeom prst="roundRect">
            <a:avLst>
              <a:gd name="adj" fmla="val 35715"/>
            </a:avLst>
          </a:prstGeom>
          <a:solidFill>
            <a:schemeClr val="accent1">
              <a:lumMod val="75000"/>
              <a:alpha val="6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環境資源学専攻</a:t>
            </a:r>
          </a:p>
        </p:txBody>
      </p:sp>
      <p:sp>
        <p:nvSpPr>
          <p:cNvPr id="19" name="角丸四角形 18"/>
          <p:cNvSpPr/>
          <p:nvPr/>
        </p:nvSpPr>
        <p:spPr>
          <a:xfrm>
            <a:off x="6921870" y="3270574"/>
            <a:ext cx="1516114" cy="576072"/>
          </a:xfrm>
          <a:prstGeom prst="roundRect">
            <a:avLst>
              <a:gd name="adj" fmla="val 35715"/>
            </a:avLst>
          </a:prstGeom>
          <a:solidFill>
            <a:schemeClr val="accent1">
              <a:lumMod val="75000"/>
              <a:alpha val="6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応用生物科学専攻</a:t>
            </a:r>
          </a:p>
        </p:txBody>
      </p:sp>
      <p:sp>
        <p:nvSpPr>
          <p:cNvPr id="22" name="テキスト ボックス 21"/>
          <p:cNvSpPr txBox="1"/>
          <p:nvPr/>
        </p:nvSpPr>
        <p:spPr>
          <a:xfrm>
            <a:off x="143247" y="2948182"/>
            <a:ext cx="278499" cy="916829"/>
          </a:xfrm>
          <a:prstGeom prst="rect">
            <a:avLst/>
          </a:prstGeom>
          <a:noFill/>
        </p:spPr>
        <p:txBody>
          <a:bodyPr wrap="square" lIns="85003" tIns="42501" rIns="85003" bIns="42501" rtlCol="0">
            <a:spAutoFit/>
          </a:bodyPr>
          <a:lstStyle/>
          <a:p>
            <a:pPr algn="l"/>
            <a:r>
              <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rPr>
              <a:t>農学院</a:t>
            </a:r>
          </a:p>
        </p:txBody>
      </p:sp>
      <p:sp>
        <p:nvSpPr>
          <p:cNvPr id="29" name="角丸四角形 28"/>
          <p:cNvSpPr/>
          <p:nvPr/>
        </p:nvSpPr>
        <p:spPr>
          <a:xfrm>
            <a:off x="2201276" y="3268674"/>
            <a:ext cx="1356378" cy="576072"/>
          </a:xfrm>
          <a:prstGeom prst="roundRect">
            <a:avLst>
              <a:gd name="adj" fmla="val 35715"/>
            </a:avLst>
          </a:prstGeom>
          <a:solidFill>
            <a:schemeClr val="accent1">
              <a:lumMod val="75000"/>
              <a:alpha val="6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共生基盤学専攻</a:t>
            </a:r>
          </a:p>
        </p:txBody>
      </p:sp>
      <p:sp>
        <p:nvSpPr>
          <p:cNvPr id="38" name="正方形/長方形 37"/>
          <p:cNvSpPr/>
          <p:nvPr/>
        </p:nvSpPr>
        <p:spPr>
          <a:xfrm>
            <a:off x="1700587" y="1413976"/>
            <a:ext cx="7351410" cy="1117034"/>
          </a:xfrm>
          <a:prstGeom prst="rect">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ja-JP" altLang="en-US" sz="1480" b="1" dirty="0">
              <a:solidFill>
                <a:schemeClr val="bg1"/>
              </a:solidFill>
              <a:latin typeface="游ゴシック" panose="020B0400000000000000" pitchFamily="50" charset="-128"/>
              <a:ea typeface="游ゴシック" panose="020B0400000000000000" pitchFamily="50" charset="-128"/>
            </a:endParaRPr>
          </a:p>
        </p:txBody>
      </p:sp>
      <p:sp>
        <p:nvSpPr>
          <p:cNvPr id="66" name="角丸四角形 65"/>
          <p:cNvSpPr/>
          <p:nvPr/>
        </p:nvSpPr>
        <p:spPr>
          <a:xfrm>
            <a:off x="565762" y="1726779"/>
            <a:ext cx="1004513"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連携研究部門</a:t>
            </a:r>
          </a:p>
        </p:txBody>
      </p:sp>
      <p:sp>
        <p:nvSpPr>
          <p:cNvPr id="53" name="正方形/長方形 52"/>
          <p:cNvSpPr/>
          <p:nvPr/>
        </p:nvSpPr>
        <p:spPr>
          <a:xfrm>
            <a:off x="2868653" y="1802540"/>
            <a:ext cx="1028741" cy="571736"/>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cs typeface="Osaka"/>
              </a:rPr>
              <a:t>農業経済学分野</a:t>
            </a:r>
          </a:p>
        </p:txBody>
      </p:sp>
      <p:sp>
        <p:nvSpPr>
          <p:cNvPr id="56" name="正方形/長方形 55"/>
          <p:cNvSpPr/>
          <p:nvPr/>
        </p:nvSpPr>
        <p:spPr>
          <a:xfrm>
            <a:off x="7040781" y="1812393"/>
            <a:ext cx="825973" cy="556837"/>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600" dirty="0">
                <a:solidFill>
                  <a:schemeClr val="tx1"/>
                </a:solidFill>
                <a:latin typeface="游ゴシック" panose="020B0400000000000000" pitchFamily="50" charset="-128"/>
                <a:ea typeface="游ゴシック" panose="020B0400000000000000" pitchFamily="50" charset="-128"/>
                <a:cs typeface="Osaka"/>
              </a:rPr>
              <a:t>畜産</a:t>
            </a:r>
            <a:r>
              <a:rPr lang="ja-JP" altLang="en-US" sz="1600" dirty="0">
                <a:solidFill>
                  <a:schemeClr val="tx1"/>
                </a:solidFill>
                <a:latin typeface="游ゴシック" panose="020B0400000000000000" pitchFamily="50" charset="-128"/>
                <a:ea typeface="游ゴシック" panose="020B0400000000000000" pitchFamily="50" charset="-128"/>
                <a:cs typeface="Osaka"/>
              </a:rPr>
              <a:t>科学分野</a:t>
            </a:r>
            <a:endParaRPr kumimoji="1" lang="ja-JP" altLang="en-US" sz="1600" dirty="0">
              <a:solidFill>
                <a:schemeClr val="tx1"/>
              </a:solidFill>
              <a:latin typeface="游ゴシック" panose="020B0400000000000000" pitchFamily="50" charset="-128"/>
              <a:ea typeface="游ゴシック" panose="020B0400000000000000" pitchFamily="50" charset="-128"/>
              <a:cs typeface="Osaka"/>
            </a:endParaRPr>
          </a:p>
        </p:txBody>
      </p:sp>
      <p:sp>
        <p:nvSpPr>
          <p:cNvPr id="60" name="正方形/長方形 59"/>
          <p:cNvSpPr/>
          <p:nvPr/>
        </p:nvSpPr>
        <p:spPr>
          <a:xfrm>
            <a:off x="6188034" y="1807348"/>
            <a:ext cx="793460" cy="56692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cs typeface="Osaka"/>
              </a:rPr>
              <a:t>森林科学分野</a:t>
            </a:r>
            <a:endParaRPr kumimoji="1" lang="ja-JP" altLang="en-US" sz="1600" dirty="0">
              <a:solidFill>
                <a:schemeClr val="tx1"/>
              </a:solidFill>
              <a:latin typeface="游ゴシック" panose="020B0400000000000000" pitchFamily="50" charset="-128"/>
              <a:ea typeface="游ゴシック" panose="020B0400000000000000" pitchFamily="50" charset="-128"/>
              <a:cs typeface="Osaka"/>
            </a:endParaRPr>
          </a:p>
        </p:txBody>
      </p:sp>
      <p:sp>
        <p:nvSpPr>
          <p:cNvPr id="65" name="正方形/長方形 64"/>
          <p:cNvSpPr/>
          <p:nvPr/>
        </p:nvSpPr>
        <p:spPr>
          <a:xfrm>
            <a:off x="7926041" y="1808586"/>
            <a:ext cx="983723" cy="564452"/>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rPr>
              <a:t>生物環境工学</a:t>
            </a:r>
            <a:r>
              <a:rPr lang="ja-JP" altLang="en-US" sz="1600" dirty="0">
                <a:solidFill>
                  <a:schemeClr val="tx1"/>
                </a:solidFill>
                <a:latin typeface="游ゴシック" panose="020B0400000000000000" pitchFamily="50" charset="-128"/>
                <a:ea typeface="游ゴシック" panose="020B0400000000000000" pitchFamily="50" charset="-128"/>
                <a:cs typeface="Osaka"/>
              </a:rPr>
              <a:t>分野</a:t>
            </a:r>
            <a:endParaRPr kumimoji="1" lang="ja-JP" altLang="en-US" sz="1600" dirty="0">
              <a:solidFill>
                <a:schemeClr val="tx1"/>
              </a:solidFill>
              <a:latin typeface="游ゴシック" panose="020B0400000000000000" pitchFamily="50" charset="-128"/>
              <a:ea typeface="游ゴシック" panose="020B0400000000000000" pitchFamily="50" charset="-128"/>
              <a:cs typeface="Osaka"/>
            </a:endParaRPr>
          </a:p>
        </p:txBody>
      </p:sp>
      <p:sp>
        <p:nvSpPr>
          <p:cNvPr id="69" name="正方形/長方形 68"/>
          <p:cNvSpPr/>
          <p:nvPr/>
        </p:nvSpPr>
        <p:spPr>
          <a:xfrm>
            <a:off x="1804563" y="1808323"/>
            <a:ext cx="990526" cy="56692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600" dirty="0">
                <a:solidFill>
                  <a:schemeClr val="tx1"/>
                </a:solidFill>
                <a:latin typeface="游ゴシック" panose="020B0400000000000000" pitchFamily="50" charset="-128"/>
                <a:ea typeface="游ゴシック" panose="020B0400000000000000" pitchFamily="50" charset="-128"/>
                <a:cs typeface="Osaka"/>
              </a:rPr>
              <a:t>生物資源科学分野</a:t>
            </a:r>
          </a:p>
        </p:txBody>
      </p:sp>
      <p:sp>
        <p:nvSpPr>
          <p:cNvPr id="70" name="テキスト ボックス 69"/>
          <p:cNvSpPr txBox="1"/>
          <p:nvPr/>
        </p:nvSpPr>
        <p:spPr>
          <a:xfrm>
            <a:off x="5051185" y="1798213"/>
            <a:ext cx="1063285" cy="584775"/>
          </a:xfrm>
          <a:prstGeom prst="rect">
            <a:avLst/>
          </a:prstGeom>
          <a:solidFill>
            <a:schemeClr val="bg1">
              <a:lumMod val="95000"/>
            </a:schemeClr>
          </a:solidFill>
          <a:ln w="28575">
            <a:solidFill>
              <a:schemeClr val="tx1"/>
            </a:solidFill>
          </a:ln>
        </p:spPr>
        <p:txBody>
          <a:bodyPr wrap="square" rtlCol="0">
            <a:spAutoFit/>
          </a:bodyPr>
          <a:lstStyle/>
          <a:p>
            <a:pPr algn="ctr"/>
            <a:r>
              <a:rPr lang="ja-JP" altLang="en-US" sz="1600" dirty="0">
                <a:latin typeface="游ゴシック" panose="020B0400000000000000" pitchFamily="50" charset="-128"/>
                <a:ea typeface="游ゴシック" panose="020B0400000000000000" pitchFamily="50" charset="-128"/>
                <a:cs typeface="Osaka"/>
              </a:rPr>
              <a:t>生物機能化学分野</a:t>
            </a:r>
          </a:p>
        </p:txBody>
      </p:sp>
      <p:sp>
        <p:nvSpPr>
          <p:cNvPr id="71" name="テキスト ボックス 70"/>
          <p:cNvSpPr txBox="1"/>
          <p:nvPr/>
        </p:nvSpPr>
        <p:spPr>
          <a:xfrm>
            <a:off x="3956701" y="1798212"/>
            <a:ext cx="1020920" cy="584775"/>
          </a:xfrm>
          <a:prstGeom prst="rect">
            <a:avLst/>
          </a:prstGeom>
          <a:solidFill>
            <a:schemeClr val="bg1">
              <a:lumMod val="95000"/>
            </a:schemeClr>
          </a:solidFill>
          <a:ln w="28575">
            <a:solidFill>
              <a:schemeClr val="tx1"/>
            </a:solidFill>
          </a:ln>
        </p:spPr>
        <p:txBody>
          <a:bodyPr wrap="square" rtlCol="0">
            <a:spAutoFit/>
          </a:bodyPr>
          <a:lstStyle/>
          <a:p>
            <a:pPr algn="ctr"/>
            <a:r>
              <a:rPr kumimoji="1" lang="ja-JP" altLang="en-US" sz="1600" dirty="0">
                <a:latin typeface="游ゴシック" panose="020B0400000000000000" pitchFamily="50" charset="-128"/>
                <a:ea typeface="游ゴシック" panose="020B0400000000000000" pitchFamily="50" charset="-128"/>
              </a:rPr>
              <a:t>応用生命科学</a:t>
            </a:r>
            <a:r>
              <a:rPr lang="ja-JP" altLang="en-US" sz="1600" dirty="0">
                <a:latin typeface="游ゴシック" panose="020B0400000000000000" pitchFamily="50" charset="-128"/>
                <a:ea typeface="游ゴシック" panose="020B0400000000000000" pitchFamily="50" charset="-128"/>
                <a:cs typeface="Osaka"/>
              </a:rPr>
              <a:t>分野</a:t>
            </a:r>
            <a:endParaRPr kumimoji="1" lang="en-US" altLang="ja-JP" sz="1600" dirty="0">
              <a:latin typeface="游ゴシック" panose="020B0400000000000000" pitchFamily="50" charset="-128"/>
              <a:ea typeface="游ゴシック" panose="020B0400000000000000" pitchFamily="50" charset="-128"/>
            </a:endParaRPr>
          </a:p>
        </p:txBody>
      </p:sp>
      <p:sp>
        <p:nvSpPr>
          <p:cNvPr id="72" name="テキスト ボックス 71"/>
          <p:cNvSpPr txBox="1"/>
          <p:nvPr/>
        </p:nvSpPr>
        <p:spPr>
          <a:xfrm>
            <a:off x="4360857" y="1403701"/>
            <a:ext cx="1569660" cy="369332"/>
          </a:xfrm>
          <a:prstGeom prst="rect">
            <a:avLst/>
          </a:prstGeom>
          <a:noFill/>
        </p:spPr>
        <p:txBody>
          <a:bodyPr wrap="none" rtlCol="0">
            <a:spAutoFit/>
          </a:bodyPr>
          <a:lstStyle/>
          <a:p>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基盤研究部門</a:t>
            </a:r>
          </a:p>
        </p:txBody>
      </p:sp>
      <p:cxnSp>
        <p:nvCxnSpPr>
          <p:cNvPr id="86" name="直線コネクタ 85"/>
          <p:cNvCxnSpPr>
            <a:cxnSpLocks/>
          </p:cNvCxnSpPr>
          <p:nvPr/>
        </p:nvCxnSpPr>
        <p:spPr>
          <a:xfrm>
            <a:off x="5510213" y="2543175"/>
            <a:ext cx="762656" cy="72739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a:cxnSpLocks/>
          </p:cNvCxnSpPr>
          <p:nvPr/>
        </p:nvCxnSpPr>
        <p:spPr>
          <a:xfrm flipH="1">
            <a:off x="3138735" y="2548942"/>
            <a:ext cx="2368958" cy="70999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cxnSpLocks/>
          </p:cNvCxnSpPr>
          <p:nvPr/>
        </p:nvCxnSpPr>
        <p:spPr>
          <a:xfrm>
            <a:off x="5503537" y="2541285"/>
            <a:ext cx="2321251" cy="7210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cxnSpLocks/>
            <a:endCxn id="29" idx="0"/>
          </p:cNvCxnSpPr>
          <p:nvPr/>
        </p:nvCxnSpPr>
        <p:spPr>
          <a:xfrm flipH="1">
            <a:off x="2879465" y="2548941"/>
            <a:ext cx="692278" cy="7197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cxnSpLocks/>
          </p:cNvCxnSpPr>
          <p:nvPr/>
        </p:nvCxnSpPr>
        <p:spPr>
          <a:xfrm>
            <a:off x="3571743" y="2546341"/>
            <a:ext cx="4243520" cy="72073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a:cxnSpLocks/>
          </p:cNvCxnSpPr>
          <p:nvPr/>
        </p:nvCxnSpPr>
        <p:spPr>
          <a:xfrm>
            <a:off x="3571743" y="2546341"/>
            <a:ext cx="1114614" cy="7125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a:cxnSpLocks/>
            <a:endCxn id="29" idx="0"/>
          </p:cNvCxnSpPr>
          <p:nvPr/>
        </p:nvCxnSpPr>
        <p:spPr>
          <a:xfrm>
            <a:off x="2468138" y="2546341"/>
            <a:ext cx="411327" cy="7223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a:cxnSpLocks/>
          </p:cNvCxnSpPr>
          <p:nvPr/>
        </p:nvCxnSpPr>
        <p:spPr>
          <a:xfrm>
            <a:off x="2468138" y="2546341"/>
            <a:ext cx="2218220" cy="7125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a:cxnSpLocks/>
          </p:cNvCxnSpPr>
          <p:nvPr/>
        </p:nvCxnSpPr>
        <p:spPr>
          <a:xfrm flipH="1">
            <a:off x="3124647" y="2534850"/>
            <a:ext cx="3404042" cy="72264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a:cxnSpLocks/>
          </p:cNvCxnSpPr>
          <p:nvPr/>
        </p:nvCxnSpPr>
        <p:spPr>
          <a:xfrm flipH="1">
            <a:off x="4686359" y="2546341"/>
            <a:ext cx="1842330" cy="7125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cxnSpLocks/>
          </p:cNvCxnSpPr>
          <p:nvPr/>
        </p:nvCxnSpPr>
        <p:spPr>
          <a:xfrm flipH="1">
            <a:off x="3138737" y="2538966"/>
            <a:ext cx="4228756" cy="71996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a:cxnSpLocks/>
          </p:cNvCxnSpPr>
          <p:nvPr/>
        </p:nvCxnSpPr>
        <p:spPr>
          <a:xfrm flipH="1">
            <a:off x="6277349" y="2538966"/>
            <a:ext cx="1090144" cy="72524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cxnSpLocks/>
          </p:cNvCxnSpPr>
          <p:nvPr/>
        </p:nvCxnSpPr>
        <p:spPr>
          <a:xfrm flipH="1">
            <a:off x="3129498" y="2541484"/>
            <a:ext cx="5225171" cy="71601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cxnSpLocks/>
          </p:cNvCxnSpPr>
          <p:nvPr/>
        </p:nvCxnSpPr>
        <p:spPr>
          <a:xfrm>
            <a:off x="7367493" y="2544087"/>
            <a:ext cx="471384" cy="72458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p:cNvSpPr txBox="1"/>
          <p:nvPr/>
        </p:nvSpPr>
        <p:spPr>
          <a:xfrm>
            <a:off x="2052022" y="5373216"/>
            <a:ext cx="5416868" cy="830997"/>
          </a:xfrm>
          <a:prstGeom prst="rect">
            <a:avLst/>
          </a:prstGeom>
          <a:noFill/>
        </p:spPr>
        <p:txBody>
          <a:bodyPr wrap="none" rtlCol="0">
            <a:spAutoFit/>
          </a:bodyPr>
          <a:lstStyle/>
          <a:p>
            <a:pPr algn="l"/>
            <a:r>
              <a:rPr kumimoji="1" lang="ja-JP" altLang="en-US" sz="2400" dirty="0">
                <a:solidFill>
                  <a:srgbClr val="0000FF"/>
                </a:solidFill>
                <a:latin typeface="游ゴシック" panose="020B0400000000000000" pitchFamily="50" charset="-128"/>
                <a:ea typeface="游ゴシック" panose="020B0400000000000000" pitchFamily="50" charset="-128"/>
              </a:rPr>
              <a:t>研究室数を削減して、３人体制を実現</a:t>
            </a:r>
            <a:endParaRPr kumimoji="1" lang="en-US" altLang="ja-JP" sz="2400" dirty="0">
              <a:solidFill>
                <a:srgbClr val="0000FF"/>
              </a:solidFill>
              <a:latin typeface="游ゴシック" panose="020B0400000000000000" pitchFamily="50" charset="-128"/>
              <a:ea typeface="游ゴシック" panose="020B0400000000000000" pitchFamily="50" charset="-128"/>
            </a:endParaRPr>
          </a:p>
          <a:p>
            <a:pPr algn="l"/>
            <a:r>
              <a:rPr kumimoji="1" lang="ja-JP" altLang="en-US" sz="2400" dirty="0">
                <a:solidFill>
                  <a:srgbClr val="0000FF"/>
                </a:solidFill>
                <a:latin typeface="游ゴシック" panose="020B0400000000000000" pitchFamily="50" charset="-128"/>
                <a:ea typeface="游ゴシック" panose="020B0400000000000000" pitchFamily="50" charset="-128"/>
              </a:rPr>
              <a:t>学科と２階建てにしてねじれを解消</a:t>
            </a:r>
          </a:p>
        </p:txBody>
      </p:sp>
      <p:sp>
        <p:nvSpPr>
          <p:cNvPr id="110" name="テキスト ボックス 109"/>
          <p:cNvSpPr txBox="1"/>
          <p:nvPr/>
        </p:nvSpPr>
        <p:spPr>
          <a:xfrm>
            <a:off x="401817" y="1130036"/>
            <a:ext cx="1569660" cy="369332"/>
          </a:xfrm>
          <a:prstGeom prst="rect">
            <a:avLst/>
          </a:prstGeom>
          <a:noFill/>
        </p:spPr>
        <p:txBody>
          <a:bodyPr wrap="none" rtlCol="0">
            <a:spAutoFit/>
          </a:bodyPr>
          <a:lstStyle/>
          <a:p>
            <a:r>
              <a:rPr kumimoji="1" lang="ja-JP" altLang="en-US" dirty="0">
                <a:solidFill>
                  <a:srgbClr val="0000FF"/>
                </a:solidFill>
                <a:latin typeface="游ゴシック" panose="020B0400000000000000" pitchFamily="50" charset="-128"/>
                <a:ea typeface="游ゴシック" panose="020B0400000000000000" pitchFamily="50" charset="-128"/>
              </a:rPr>
              <a:t>２部門９分野</a:t>
            </a:r>
          </a:p>
        </p:txBody>
      </p:sp>
      <p:sp>
        <p:nvSpPr>
          <p:cNvPr id="111" name="テキスト ボックス 110"/>
          <p:cNvSpPr txBox="1"/>
          <p:nvPr/>
        </p:nvSpPr>
        <p:spPr>
          <a:xfrm>
            <a:off x="848223" y="3074266"/>
            <a:ext cx="877163" cy="369332"/>
          </a:xfrm>
          <a:prstGeom prst="rect">
            <a:avLst/>
          </a:prstGeom>
          <a:noFill/>
        </p:spPr>
        <p:txBody>
          <a:bodyPr wrap="none" rtlCol="0">
            <a:spAutoFit/>
          </a:bodyPr>
          <a:lstStyle/>
          <a:p>
            <a:r>
              <a:rPr kumimoji="1" lang="ja-JP" altLang="en-US" dirty="0">
                <a:latin typeface="游ゴシック" panose="020B0400000000000000" pitchFamily="50" charset="-128"/>
                <a:ea typeface="游ゴシック" panose="020B0400000000000000" pitchFamily="50" charset="-128"/>
              </a:rPr>
              <a:t>４専攻</a:t>
            </a:r>
          </a:p>
        </p:txBody>
      </p:sp>
      <p:sp>
        <p:nvSpPr>
          <p:cNvPr id="55" name="正方形/長方形 54"/>
          <p:cNvSpPr/>
          <p:nvPr/>
        </p:nvSpPr>
        <p:spPr>
          <a:xfrm>
            <a:off x="3085830" y="4484498"/>
            <a:ext cx="922688"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農業経済学科</a:t>
            </a:r>
          </a:p>
        </p:txBody>
      </p:sp>
      <p:sp>
        <p:nvSpPr>
          <p:cNvPr id="57" name="正方形/長方形 56"/>
          <p:cNvSpPr/>
          <p:nvPr/>
        </p:nvSpPr>
        <p:spPr>
          <a:xfrm>
            <a:off x="7022269" y="4489544"/>
            <a:ext cx="833160" cy="556837"/>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畜産科学科</a:t>
            </a:r>
          </a:p>
        </p:txBody>
      </p:sp>
      <p:sp>
        <p:nvSpPr>
          <p:cNvPr id="61" name="正方形/長方形 60"/>
          <p:cNvSpPr/>
          <p:nvPr/>
        </p:nvSpPr>
        <p:spPr>
          <a:xfrm>
            <a:off x="6162779" y="4484498"/>
            <a:ext cx="79346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森林科学科</a:t>
            </a:r>
          </a:p>
        </p:txBody>
      </p:sp>
      <p:sp>
        <p:nvSpPr>
          <p:cNvPr id="63" name="テキスト ボックス 62"/>
          <p:cNvSpPr txBox="1"/>
          <p:nvPr/>
        </p:nvSpPr>
        <p:spPr>
          <a:xfrm>
            <a:off x="143247" y="4286090"/>
            <a:ext cx="278499" cy="916829"/>
          </a:xfrm>
          <a:prstGeom prst="rect">
            <a:avLst/>
          </a:prstGeom>
          <a:noFill/>
        </p:spPr>
        <p:txBody>
          <a:bodyPr wrap="square" lIns="85003" tIns="42501" rIns="85003" bIns="42501" rtlCol="0">
            <a:spAutoFit/>
          </a:bodyPr>
          <a:lstStyle/>
          <a:p>
            <a:pPr algn="l"/>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農学部</a:t>
            </a:r>
            <a:endPar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4" name="正方形/長方形 63"/>
          <p:cNvSpPr/>
          <p:nvPr/>
        </p:nvSpPr>
        <p:spPr>
          <a:xfrm>
            <a:off x="1909451" y="4475458"/>
            <a:ext cx="990526"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生物資源科学科</a:t>
            </a:r>
          </a:p>
        </p:txBody>
      </p:sp>
      <p:sp>
        <p:nvSpPr>
          <p:cNvPr id="81" name="テキスト ボックス 80"/>
          <p:cNvSpPr txBox="1"/>
          <p:nvPr/>
        </p:nvSpPr>
        <p:spPr>
          <a:xfrm>
            <a:off x="846099" y="4080851"/>
            <a:ext cx="877163" cy="369332"/>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rPr>
              <a:t>７学科</a:t>
            </a:r>
            <a:endParaRPr kumimoji="1" lang="ja-JP" altLang="en-US" dirty="0">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18</a:t>
            </a:fld>
            <a:endParaRPr lang="en-US" altLang="ja-JP"/>
          </a:p>
        </p:txBody>
      </p:sp>
      <p:sp>
        <p:nvSpPr>
          <p:cNvPr id="58" name="正方形/長方形 57"/>
          <p:cNvSpPr/>
          <p:nvPr/>
        </p:nvSpPr>
        <p:spPr>
          <a:xfrm>
            <a:off x="7920111" y="4496572"/>
            <a:ext cx="1110641"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生物環境工学科</a:t>
            </a:r>
          </a:p>
        </p:txBody>
      </p:sp>
      <p:sp>
        <p:nvSpPr>
          <p:cNvPr id="59" name="正方形/長方形 58">
            <a:extLst>
              <a:ext uri="{FF2B5EF4-FFF2-40B4-BE49-F238E27FC236}">
                <a16:creationId xmlns:a16="http://schemas.microsoft.com/office/drawing/2014/main" id="{13332CF7-9F84-4717-B056-59508478DF53}"/>
              </a:ext>
            </a:extLst>
          </p:cNvPr>
          <p:cNvSpPr/>
          <p:nvPr/>
        </p:nvSpPr>
        <p:spPr>
          <a:xfrm>
            <a:off x="4063378" y="4475458"/>
            <a:ext cx="93600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応用生命科学科</a:t>
            </a:r>
          </a:p>
        </p:txBody>
      </p:sp>
      <p:sp>
        <p:nvSpPr>
          <p:cNvPr id="62" name="正方形/長方形 61">
            <a:extLst>
              <a:ext uri="{FF2B5EF4-FFF2-40B4-BE49-F238E27FC236}">
                <a16:creationId xmlns:a16="http://schemas.microsoft.com/office/drawing/2014/main" id="{135E9229-A282-4601-A1A3-67CD850E82B2}"/>
              </a:ext>
            </a:extLst>
          </p:cNvPr>
          <p:cNvSpPr/>
          <p:nvPr/>
        </p:nvSpPr>
        <p:spPr>
          <a:xfrm>
            <a:off x="5075395" y="4484498"/>
            <a:ext cx="1031226"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生物機能化学科</a:t>
            </a:r>
          </a:p>
        </p:txBody>
      </p:sp>
      <p:sp>
        <p:nvSpPr>
          <p:cNvPr id="3" name="タイトル 2">
            <a:extLst>
              <a:ext uri="{FF2B5EF4-FFF2-40B4-BE49-F238E27FC236}">
                <a16:creationId xmlns:a16="http://schemas.microsoft.com/office/drawing/2014/main" id="{A7ED6110-1697-4851-B36E-33BFBCCC4942}"/>
              </a:ext>
            </a:extLst>
          </p:cNvPr>
          <p:cNvSpPr>
            <a:spLocks noGrp="1"/>
          </p:cNvSpPr>
          <p:nvPr>
            <p:ph type="title" idx="4294967295"/>
          </p:nvPr>
        </p:nvSpPr>
        <p:spPr>
          <a:xfrm>
            <a:off x="26394" y="-30901"/>
            <a:ext cx="8883370" cy="1325563"/>
          </a:xfrm>
          <a:prstGeom prst="rect">
            <a:avLst/>
          </a:prstGeom>
        </p:spPr>
        <p:txBody>
          <a:bodyPr/>
          <a:lstStyle/>
          <a:p>
            <a:pPr rtl="0" fontAlgn="base"/>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農学部の組織変遷：農学研究院再編（平成</a:t>
            </a:r>
            <a:r>
              <a:rPr kumimoji="1" lang="en-US"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27</a:t>
            </a:r>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年</a:t>
            </a:r>
            <a:r>
              <a:rPr kumimoji="1" lang="en-US"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endParaRPr kumimoji="1" lang="ja-JP" altLang="en-US" sz="2800" dirty="0"/>
          </a:p>
        </p:txBody>
      </p:sp>
    </p:spTree>
    <p:extLst>
      <p:ext uri="{BB962C8B-B14F-4D97-AF65-F5344CB8AC3E}">
        <p14:creationId xmlns:p14="http://schemas.microsoft.com/office/powerpoint/2010/main" val="8626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77">
            <a:extLst>
              <a:ext uri="{FF2B5EF4-FFF2-40B4-BE49-F238E27FC236}">
                <a16:creationId xmlns:a16="http://schemas.microsoft.com/office/drawing/2014/main" id="{DCE6E065-67D3-46E8-B97F-7318C42012D7}"/>
              </a:ext>
            </a:extLst>
          </p:cNvPr>
          <p:cNvSpPr/>
          <p:nvPr/>
        </p:nvSpPr>
        <p:spPr>
          <a:xfrm>
            <a:off x="35496" y="815080"/>
            <a:ext cx="9051997" cy="4500627"/>
          </a:xfrm>
          <a:prstGeom prst="roundRect">
            <a:avLst>
              <a:gd name="adj" fmla="val 8724"/>
            </a:avLst>
          </a:prstGeom>
          <a:solidFill>
            <a:schemeClr val="accent3">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t>　　　　　　　</a:t>
            </a:r>
          </a:p>
        </p:txBody>
      </p:sp>
      <p:cxnSp>
        <p:nvCxnSpPr>
          <p:cNvPr id="75" name="直線コネクタ 74"/>
          <p:cNvCxnSpPr>
            <a:cxnSpLocks/>
            <a:endCxn id="58" idx="0"/>
          </p:cNvCxnSpPr>
          <p:nvPr/>
        </p:nvCxnSpPr>
        <p:spPr>
          <a:xfrm flipH="1">
            <a:off x="8478376" y="2521759"/>
            <a:ext cx="0" cy="19655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cxnSpLocks/>
            <a:endCxn id="57" idx="0"/>
          </p:cNvCxnSpPr>
          <p:nvPr/>
        </p:nvCxnSpPr>
        <p:spPr>
          <a:xfrm flipH="1">
            <a:off x="7475114" y="2508139"/>
            <a:ext cx="0" cy="19721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a:cxnSpLocks/>
            <a:endCxn id="61" idx="0"/>
          </p:cNvCxnSpPr>
          <p:nvPr/>
        </p:nvCxnSpPr>
        <p:spPr>
          <a:xfrm flipH="1">
            <a:off x="6595774" y="2508139"/>
            <a:ext cx="526" cy="19671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cxnSpLocks/>
            <a:endCxn id="41" idx="0"/>
          </p:cNvCxnSpPr>
          <p:nvPr/>
        </p:nvCxnSpPr>
        <p:spPr>
          <a:xfrm>
            <a:off x="4492155" y="2519897"/>
            <a:ext cx="0" cy="19553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cxnSpLocks/>
            <a:endCxn id="55" idx="0"/>
          </p:cNvCxnSpPr>
          <p:nvPr/>
        </p:nvCxnSpPr>
        <p:spPr>
          <a:xfrm>
            <a:off x="3447683" y="2499356"/>
            <a:ext cx="1485" cy="19758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cxnSpLocks/>
            <a:endCxn id="64" idx="0"/>
          </p:cNvCxnSpPr>
          <p:nvPr/>
        </p:nvCxnSpPr>
        <p:spPr>
          <a:xfrm>
            <a:off x="2381250" y="2519897"/>
            <a:ext cx="0" cy="19463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a:cxnSpLocks/>
            <a:endCxn id="42" idx="0"/>
          </p:cNvCxnSpPr>
          <p:nvPr/>
        </p:nvCxnSpPr>
        <p:spPr>
          <a:xfrm flipH="1">
            <a:off x="5622254" y="2521053"/>
            <a:ext cx="0" cy="19518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79512" y="1362131"/>
            <a:ext cx="278499" cy="1470827"/>
          </a:xfrm>
          <a:prstGeom prst="rect">
            <a:avLst/>
          </a:prstGeom>
          <a:noFill/>
        </p:spPr>
        <p:txBody>
          <a:bodyPr wrap="square" lIns="85003" tIns="42501" rIns="85003" bIns="42501" rtlCol="0">
            <a:spAutoFit/>
          </a:bodyPr>
          <a:lstStyle/>
          <a:p>
            <a:pPr algn="l"/>
            <a:r>
              <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rPr>
              <a:t>農学研究院</a:t>
            </a:r>
          </a:p>
        </p:txBody>
      </p:sp>
      <p:sp>
        <p:nvSpPr>
          <p:cNvPr id="22" name="テキスト ボックス 21"/>
          <p:cNvSpPr txBox="1"/>
          <p:nvPr/>
        </p:nvSpPr>
        <p:spPr>
          <a:xfrm>
            <a:off x="179512" y="2938931"/>
            <a:ext cx="278499" cy="916829"/>
          </a:xfrm>
          <a:prstGeom prst="rect">
            <a:avLst/>
          </a:prstGeom>
          <a:noFill/>
        </p:spPr>
        <p:txBody>
          <a:bodyPr wrap="square" lIns="85003" tIns="42501" rIns="85003" bIns="42501" rtlCol="0">
            <a:spAutoFit/>
          </a:bodyPr>
          <a:lstStyle/>
          <a:p>
            <a:pPr algn="l"/>
            <a:r>
              <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rPr>
              <a:t>農学院</a:t>
            </a:r>
          </a:p>
        </p:txBody>
      </p:sp>
      <p:sp>
        <p:nvSpPr>
          <p:cNvPr id="29" name="角丸四角形 28"/>
          <p:cNvSpPr/>
          <p:nvPr/>
        </p:nvSpPr>
        <p:spPr>
          <a:xfrm>
            <a:off x="1840828" y="3018186"/>
            <a:ext cx="7105201" cy="817309"/>
          </a:xfrm>
          <a:prstGeom prst="roundRect">
            <a:avLst>
              <a:gd name="adj" fmla="val 35715"/>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tIns="0" bIns="0" anchor="t"/>
          <a:lstStyle/>
          <a:p>
            <a:pPr algn="ctr" fontAlgn="auto">
              <a:spcBef>
                <a:spcPts val="0"/>
              </a:spcBef>
              <a:spcAft>
                <a:spcPts val="0"/>
              </a:spcAft>
            </a:pPr>
            <a:r>
              <a:rPr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農学院農学専攻</a:t>
            </a:r>
          </a:p>
        </p:txBody>
      </p:sp>
      <p:sp>
        <p:nvSpPr>
          <p:cNvPr id="38" name="正方形/長方形 37"/>
          <p:cNvSpPr/>
          <p:nvPr/>
        </p:nvSpPr>
        <p:spPr>
          <a:xfrm>
            <a:off x="1736852" y="1404725"/>
            <a:ext cx="7300473" cy="1117034"/>
          </a:xfrm>
          <a:prstGeom prst="rect">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t"/>
          <a:lstStyle/>
          <a:p>
            <a:pPr algn="ctr" fontAlgn="auto">
              <a:spcBef>
                <a:spcPts val="0"/>
              </a:spcBef>
              <a:spcAft>
                <a:spcPts val="0"/>
              </a:spcAft>
            </a:pPr>
            <a:r>
              <a:rPr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基盤研究部門</a:t>
            </a:r>
          </a:p>
          <a:p>
            <a:pPr algn="ctr" fontAlgn="auto">
              <a:spcBef>
                <a:spcPts val="0"/>
              </a:spcBef>
              <a:spcAft>
                <a:spcPts val="0"/>
              </a:spcAft>
            </a:pPr>
            <a:endParaRPr lang="ja-JP" altLang="en-US" sz="1480" b="1" dirty="0">
              <a:solidFill>
                <a:schemeClr val="bg1"/>
              </a:solidFill>
              <a:latin typeface="游ゴシック" panose="020B0400000000000000" pitchFamily="50" charset="-128"/>
              <a:ea typeface="游ゴシック" panose="020B0400000000000000" pitchFamily="50" charset="-128"/>
            </a:endParaRPr>
          </a:p>
        </p:txBody>
      </p:sp>
      <p:sp>
        <p:nvSpPr>
          <p:cNvPr id="66" name="角丸四角形 65"/>
          <p:cNvSpPr/>
          <p:nvPr/>
        </p:nvSpPr>
        <p:spPr>
          <a:xfrm>
            <a:off x="602027" y="1717528"/>
            <a:ext cx="1004513" cy="576072"/>
          </a:xfrm>
          <a:prstGeom prst="roundRect">
            <a:avLst>
              <a:gd name="adj" fmla="val 35715"/>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連携研究部門</a:t>
            </a:r>
          </a:p>
        </p:txBody>
      </p:sp>
      <p:sp>
        <p:nvSpPr>
          <p:cNvPr id="53" name="正方形/長方形 52"/>
          <p:cNvSpPr/>
          <p:nvPr/>
        </p:nvSpPr>
        <p:spPr>
          <a:xfrm>
            <a:off x="2904918" y="1793289"/>
            <a:ext cx="1028741" cy="571736"/>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rPr>
              <a:t>農業経済学分野</a:t>
            </a:r>
          </a:p>
        </p:txBody>
      </p:sp>
      <p:sp>
        <p:nvSpPr>
          <p:cNvPr id="56" name="正方形/長方形 55"/>
          <p:cNvSpPr/>
          <p:nvPr/>
        </p:nvSpPr>
        <p:spPr>
          <a:xfrm>
            <a:off x="7077046" y="1803142"/>
            <a:ext cx="825973" cy="556837"/>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rPr>
              <a:t>畜産科学分野</a:t>
            </a:r>
          </a:p>
        </p:txBody>
      </p:sp>
      <p:sp>
        <p:nvSpPr>
          <p:cNvPr id="60" name="正方形/長方形 59"/>
          <p:cNvSpPr/>
          <p:nvPr/>
        </p:nvSpPr>
        <p:spPr>
          <a:xfrm>
            <a:off x="6224299" y="1798097"/>
            <a:ext cx="793460" cy="56692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rPr>
              <a:t>森林科学分野</a:t>
            </a:r>
          </a:p>
        </p:txBody>
      </p:sp>
      <p:sp>
        <p:nvSpPr>
          <p:cNvPr id="65" name="正方形/長方形 64"/>
          <p:cNvSpPr/>
          <p:nvPr/>
        </p:nvSpPr>
        <p:spPr>
          <a:xfrm>
            <a:off x="7962306" y="1799335"/>
            <a:ext cx="983723" cy="564452"/>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rPr>
              <a:t>生物環境工学分野</a:t>
            </a:r>
          </a:p>
        </p:txBody>
      </p:sp>
      <p:sp>
        <p:nvSpPr>
          <p:cNvPr id="69" name="正方形/長方形 68"/>
          <p:cNvSpPr/>
          <p:nvPr/>
        </p:nvSpPr>
        <p:spPr>
          <a:xfrm>
            <a:off x="1840828" y="1799072"/>
            <a:ext cx="990526" cy="56692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rPr>
              <a:t>生物資源科学分野</a:t>
            </a:r>
          </a:p>
        </p:txBody>
      </p:sp>
      <p:sp>
        <p:nvSpPr>
          <p:cNvPr id="70" name="テキスト ボックス 69"/>
          <p:cNvSpPr txBox="1"/>
          <p:nvPr/>
        </p:nvSpPr>
        <p:spPr>
          <a:xfrm>
            <a:off x="5087450" y="1788962"/>
            <a:ext cx="1063285" cy="584775"/>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defPPr>
              <a:defRPr lang="ja-JP"/>
            </a:defPPr>
            <a:lvl1pPr algn="ctr">
              <a:defRPr sz="1600">
                <a:solidFill>
                  <a:schemeClr val="tx1"/>
                </a:solidFill>
                <a:latin typeface="游ゴシック" panose="020B0400000000000000" pitchFamily="50" charset="-128"/>
                <a:ea typeface="游ゴシック" panose="020B0400000000000000"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生物機能化学分野</a:t>
            </a:r>
          </a:p>
        </p:txBody>
      </p:sp>
      <p:sp>
        <p:nvSpPr>
          <p:cNvPr id="71" name="テキスト ボックス 70"/>
          <p:cNvSpPr txBox="1"/>
          <p:nvPr/>
        </p:nvSpPr>
        <p:spPr>
          <a:xfrm>
            <a:off x="3992966" y="1788961"/>
            <a:ext cx="1020920" cy="584775"/>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defPPr>
              <a:defRPr lang="ja-JP"/>
            </a:defPPr>
            <a:lvl1pPr algn="ctr">
              <a:defRPr sz="1600">
                <a:latin typeface="游ゴシック" panose="020B0400000000000000" pitchFamily="50" charset="-128"/>
                <a:ea typeface="游ゴシック" panose="020B0400000000000000"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solidFill>
                  <a:schemeClr val="tx1"/>
                </a:solidFill>
              </a:rPr>
              <a:t>応用生命</a:t>
            </a:r>
            <a:r>
              <a:rPr lang="ja-JP" altLang="en-US">
                <a:solidFill>
                  <a:schemeClr val="tx1"/>
                </a:solidFill>
              </a:rPr>
              <a:t>科学分野</a:t>
            </a:r>
            <a:endParaRPr lang="en-US" altLang="ja-JP" dirty="0">
              <a:solidFill>
                <a:schemeClr val="tx1"/>
              </a:solidFill>
            </a:endParaRPr>
          </a:p>
        </p:txBody>
      </p:sp>
      <p:sp>
        <p:nvSpPr>
          <p:cNvPr id="107" name="テキスト ボックス 106"/>
          <p:cNvSpPr txBox="1"/>
          <p:nvPr/>
        </p:nvSpPr>
        <p:spPr>
          <a:xfrm>
            <a:off x="106675" y="5373216"/>
            <a:ext cx="8930650" cy="769441"/>
          </a:xfrm>
          <a:prstGeom prst="rect">
            <a:avLst/>
          </a:prstGeom>
          <a:noFill/>
        </p:spPr>
        <p:txBody>
          <a:bodyPr wrap="none" rtlCol="0">
            <a:spAutoFit/>
          </a:bodyPr>
          <a:lstStyle/>
          <a:p>
            <a:pPr algn="ctr"/>
            <a:r>
              <a:rPr kumimoji="1" lang="ja-JP" altLang="en-US" sz="2200" dirty="0">
                <a:solidFill>
                  <a:srgbClr val="FF0000"/>
                </a:solidFill>
                <a:latin typeface="游ゴシック" panose="020B0400000000000000" pitchFamily="50" charset="-128"/>
                <a:ea typeface="游ゴシック" panose="020B0400000000000000" pitchFamily="50" charset="-128"/>
              </a:rPr>
              <a:t>農学院４専攻</a:t>
            </a:r>
            <a:r>
              <a:rPr kumimoji="1" lang="en-US" altLang="ja-JP" sz="2200" dirty="0">
                <a:solidFill>
                  <a:srgbClr val="FF0000"/>
                </a:solidFill>
                <a:latin typeface="游ゴシック" panose="020B0400000000000000" pitchFamily="50" charset="-128"/>
                <a:ea typeface="游ゴシック" panose="020B0400000000000000" pitchFamily="50" charset="-128"/>
              </a:rPr>
              <a:t>15</a:t>
            </a:r>
            <a:r>
              <a:rPr kumimoji="1" lang="ja-JP" altLang="en-US" sz="2200" dirty="0">
                <a:solidFill>
                  <a:srgbClr val="FF0000"/>
                </a:solidFill>
                <a:latin typeface="游ゴシック" panose="020B0400000000000000" pitchFamily="50" charset="-128"/>
                <a:ea typeface="游ゴシック" panose="020B0400000000000000" pitchFamily="50" charset="-128"/>
              </a:rPr>
              <a:t>講座制</a:t>
            </a:r>
            <a:r>
              <a:rPr kumimoji="1" lang="ja-JP" altLang="en-US" sz="2200" dirty="0">
                <a:latin typeface="游ゴシック" panose="020B0400000000000000" pitchFamily="50" charset="-128"/>
                <a:ea typeface="游ゴシック" panose="020B0400000000000000" pitchFamily="50" charset="-128"/>
              </a:rPr>
              <a:t>を</a:t>
            </a:r>
            <a:r>
              <a:rPr kumimoji="1" lang="ja-JP" altLang="en-US" sz="2200" dirty="0">
                <a:solidFill>
                  <a:srgbClr val="FF0000"/>
                </a:solidFill>
                <a:latin typeface="游ゴシック" panose="020B0400000000000000" pitchFamily="50" charset="-128"/>
                <a:ea typeface="游ゴシック" panose="020B0400000000000000" pitchFamily="50" charset="-128"/>
              </a:rPr>
              <a:t>１専攻３コース制</a:t>
            </a:r>
            <a:r>
              <a:rPr kumimoji="1" lang="ja-JP" altLang="en-US" sz="2200" dirty="0">
                <a:latin typeface="游ゴシック" panose="020B0400000000000000" pitchFamily="50" charset="-128"/>
                <a:ea typeface="游ゴシック" panose="020B0400000000000000" pitchFamily="50" charset="-128"/>
              </a:rPr>
              <a:t>へ改組。</a:t>
            </a:r>
            <a:endParaRPr kumimoji="1" lang="en-US" altLang="ja-JP" sz="2200" dirty="0">
              <a:latin typeface="游ゴシック" panose="020B0400000000000000" pitchFamily="50" charset="-128"/>
              <a:ea typeface="游ゴシック" panose="020B0400000000000000" pitchFamily="50" charset="-128"/>
            </a:endParaRPr>
          </a:p>
          <a:p>
            <a:pPr algn="ctr"/>
            <a:r>
              <a:rPr kumimoji="1" lang="ja-JP" altLang="en-US" sz="2200" dirty="0">
                <a:latin typeface="游ゴシック" panose="020B0400000000000000" pitchFamily="50" charset="-128"/>
                <a:ea typeface="游ゴシック" panose="020B0400000000000000" pitchFamily="50" charset="-128"/>
              </a:rPr>
              <a:t>従来の</a:t>
            </a:r>
            <a:r>
              <a:rPr kumimoji="1" lang="ja-JP" altLang="en-US" sz="2200" dirty="0">
                <a:solidFill>
                  <a:srgbClr val="FF0000"/>
                </a:solidFill>
                <a:latin typeface="游ゴシック" panose="020B0400000000000000" pitchFamily="50" charset="-128"/>
                <a:ea typeface="游ゴシック" panose="020B0400000000000000" pitchFamily="50" charset="-128"/>
              </a:rPr>
              <a:t>専攻間の垣根を無くし、専攻を跨いだ教育・研究指導</a:t>
            </a:r>
            <a:r>
              <a:rPr kumimoji="1" lang="ja-JP" altLang="en-US" sz="2200" dirty="0">
                <a:latin typeface="游ゴシック" panose="020B0400000000000000" pitchFamily="50" charset="-128"/>
                <a:ea typeface="游ゴシック" panose="020B0400000000000000" pitchFamily="50" charset="-128"/>
              </a:rPr>
              <a:t>を実現。</a:t>
            </a:r>
          </a:p>
        </p:txBody>
      </p:sp>
      <p:sp>
        <p:nvSpPr>
          <p:cNvPr id="110" name="テキスト ボックス 109"/>
          <p:cNvSpPr txBox="1"/>
          <p:nvPr/>
        </p:nvSpPr>
        <p:spPr>
          <a:xfrm>
            <a:off x="400244" y="1210566"/>
            <a:ext cx="1415772" cy="338554"/>
          </a:xfrm>
          <a:prstGeom prst="rect">
            <a:avLst/>
          </a:prstGeom>
          <a:noFill/>
        </p:spPr>
        <p:txBody>
          <a:bodyPr wrap="none" rtlCol="0">
            <a:spAutoFit/>
          </a:bodyPr>
          <a:lstStyle/>
          <a:p>
            <a:r>
              <a:rPr kumimoji="1" lang="ja-JP" altLang="en-US" sz="1600" dirty="0">
                <a:latin typeface="游ゴシック" panose="020B0400000000000000" pitchFamily="50" charset="-128"/>
                <a:ea typeface="游ゴシック" panose="020B0400000000000000" pitchFamily="50" charset="-128"/>
              </a:rPr>
              <a:t>２部門９分野</a:t>
            </a:r>
          </a:p>
        </p:txBody>
      </p:sp>
      <p:sp>
        <p:nvSpPr>
          <p:cNvPr id="111" name="テキスト ボックス 110"/>
          <p:cNvSpPr txBox="1"/>
          <p:nvPr/>
        </p:nvSpPr>
        <p:spPr>
          <a:xfrm>
            <a:off x="753690" y="3226785"/>
            <a:ext cx="954108" cy="400110"/>
          </a:xfrm>
          <a:prstGeom prst="rect">
            <a:avLst/>
          </a:prstGeom>
          <a:noFill/>
        </p:spPr>
        <p:txBody>
          <a:bodyPr wrap="none" rtlCol="0">
            <a:spAutoFit/>
          </a:bodyPr>
          <a:lstStyle/>
          <a:p>
            <a:r>
              <a:rPr kumimoji="1" lang="ja-JP" altLang="en-US" sz="2000" b="1" u="sng" dirty="0">
                <a:solidFill>
                  <a:srgbClr val="FF0000"/>
                </a:solidFill>
                <a:latin typeface="游ゴシック" panose="020B0400000000000000" pitchFamily="50" charset="-128"/>
                <a:ea typeface="游ゴシック" panose="020B0400000000000000" pitchFamily="50" charset="-128"/>
              </a:rPr>
              <a:t>１専攻</a:t>
            </a:r>
          </a:p>
        </p:txBody>
      </p:sp>
      <p:sp>
        <p:nvSpPr>
          <p:cNvPr id="55" name="正方形/長方形 54"/>
          <p:cNvSpPr/>
          <p:nvPr/>
        </p:nvSpPr>
        <p:spPr>
          <a:xfrm>
            <a:off x="2987824" y="4475247"/>
            <a:ext cx="922688"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農業経済学科</a:t>
            </a:r>
          </a:p>
        </p:txBody>
      </p:sp>
      <p:sp>
        <p:nvSpPr>
          <p:cNvPr id="57" name="正方形/長方形 56"/>
          <p:cNvSpPr/>
          <p:nvPr/>
        </p:nvSpPr>
        <p:spPr>
          <a:xfrm>
            <a:off x="7058534" y="4480293"/>
            <a:ext cx="833160" cy="556837"/>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畜産科学科</a:t>
            </a:r>
          </a:p>
        </p:txBody>
      </p:sp>
      <p:sp>
        <p:nvSpPr>
          <p:cNvPr id="61" name="正方形/長方形 60"/>
          <p:cNvSpPr/>
          <p:nvPr/>
        </p:nvSpPr>
        <p:spPr>
          <a:xfrm>
            <a:off x="6199044" y="4475247"/>
            <a:ext cx="79346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森林科学科</a:t>
            </a:r>
          </a:p>
        </p:txBody>
      </p:sp>
      <p:sp>
        <p:nvSpPr>
          <p:cNvPr id="63" name="テキスト ボックス 62"/>
          <p:cNvSpPr txBox="1"/>
          <p:nvPr/>
        </p:nvSpPr>
        <p:spPr>
          <a:xfrm>
            <a:off x="179512" y="4276839"/>
            <a:ext cx="278499" cy="916829"/>
          </a:xfrm>
          <a:prstGeom prst="rect">
            <a:avLst/>
          </a:prstGeom>
          <a:noFill/>
        </p:spPr>
        <p:txBody>
          <a:bodyPr wrap="square" lIns="85003" tIns="42501" rIns="85003" bIns="42501" rtlCol="0">
            <a:spAutoFit/>
          </a:bodyPr>
          <a:lstStyle/>
          <a:p>
            <a:pPr algn="l"/>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農学部</a:t>
            </a:r>
            <a:endParaRPr kumimoji="1" lang="ja-JP" altLang="en-US"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4" name="正方形/長方形 63"/>
          <p:cNvSpPr/>
          <p:nvPr/>
        </p:nvSpPr>
        <p:spPr>
          <a:xfrm>
            <a:off x="1888654" y="4466207"/>
            <a:ext cx="990526"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生物資源科学科</a:t>
            </a:r>
          </a:p>
        </p:txBody>
      </p:sp>
      <p:sp>
        <p:nvSpPr>
          <p:cNvPr id="81" name="テキスト ボックス 80"/>
          <p:cNvSpPr txBox="1"/>
          <p:nvPr/>
        </p:nvSpPr>
        <p:spPr>
          <a:xfrm>
            <a:off x="919271" y="4582968"/>
            <a:ext cx="877163" cy="369332"/>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rPr>
              <a:t>７学科</a:t>
            </a:r>
            <a:endParaRPr kumimoji="1" lang="ja-JP" altLang="en-US" dirty="0">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19</a:t>
            </a:fld>
            <a:endParaRPr lang="en-US" altLang="ja-JP"/>
          </a:p>
        </p:txBody>
      </p:sp>
      <p:sp>
        <p:nvSpPr>
          <p:cNvPr id="58" name="正方形/長方形 57"/>
          <p:cNvSpPr/>
          <p:nvPr/>
        </p:nvSpPr>
        <p:spPr>
          <a:xfrm>
            <a:off x="7956376" y="4487321"/>
            <a:ext cx="104400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生物環境工学科</a:t>
            </a:r>
          </a:p>
        </p:txBody>
      </p:sp>
      <p:sp>
        <p:nvSpPr>
          <p:cNvPr id="62" name="角丸四角形 28">
            <a:extLst>
              <a:ext uri="{FF2B5EF4-FFF2-40B4-BE49-F238E27FC236}">
                <a16:creationId xmlns:a16="http://schemas.microsoft.com/office/drawing/2014/main" id="{E39889C5-4464-46AC-B928-596EB85AB18A}"/>
              </a:ext>
            </a:extLst>
          </p:cNvPr>
          <p:cNvSpPr/>
          <p:nvPr/>
        </p:nvSpPr>
        <p:spPr>
          <a:xfrm>
            <a:off x="2036198" y="3423580"/>
            <a:ext cx="2233842" cy="360696"/>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ormAutofit/>
          </a:bodyPr>
          <a:lstStyle/>
          <a:p>
            <a:pPr algn="ctr"/>
            <a:r>
              <a:rPr kumimoji="1" lang="ja-JP" altLang="en-US" sz="1400" dirty="0">
                <a:solidFill>
                  <a:schemeClr val="tx1"/>
                </a:solidFill>
                <a:latin typeface="游ゴシック" panose="020B0400000000000000" pitchFamily="50" charset="-128"/>
                <a:ea typeface="游ゴシック" panose="020B0400000000000000" pitchFamily="50" charset="-128"/>
                <a:cs typeface="Osaka"/>
              </a:rPr>
              <a:t>生産フロンティアコース</a:t>
            </a:r>
          </a:p>
        </p:txBody>
      </p:sp>
      <p:sp>
        <p:nvSpPr>
          <p:cNvPr id="82" name="角丸四角形 28">
            <a:extLst>
              <a:ext uri="{FF2B5EF4-FFF2-40B4-BE49-F238E27FC236}">
                <a16:creationId xmlns:a16="http://schemas.microsoft.com/office/drawing/2014/main" id="{E35AD4C4-7AEB-4468-8DC7-05DDEF9C830F}"/>
              </a:ext>
            </a:extLst>
          </p:cNvPr>
          <p:cNvSpPr/>
          <p:nvPr/>
        </p:nvSpPr>
        <p:spPr>
          <a:xfrm>
            <a:off x="4389475" y="3423580"/>
            <a:ext cx="2160000" cy="360696"/>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0" rIns="85003" bIns="0" rtlCol="0" anchor="ctr">
            <a:normAutofit/>
          </a:bodyPr>
          <a:lstStyle/>
          <a:p>
            <a:pPr algn="ctr"/>
            <a:r>
              <a:rPr kumimoji="1" lang="ja-JP" altLang="en-US" sz="1200" dirty="0">
                <a:solidFill>
                  <a:schemeClr val="tx1"/>
                </a:solidFill>
                <a:latin typeface="游ゴシック" panose="020B0400000000000000" pitchFamily="50" charset="-128"/>
                <a:ea typeface="游ゴシック" panose="020B0400000000000000" pitchFamily="50" charset="-128"/>
                <a:cs typeface="Osaka"/>
              </a:rPr>
              <a:t>生命</a:t>
            </a:r>
            <a:r>
              <a:rPr kumimoji="1" lang="ja-JP" altLang="en-US" sz="1400" dirty="0">
                <a:solidFill>
                  <a:schemeClr val="tx1"/>
                </a:solidFill>
                <a:latin typeface="游ゴシック" panose="020B0400000000000000" pitchFamily="50" charset="-128"/>
                <a:ea typeface="游ゴシック" panose="020B0400000000000000" pitchFamily="50" charset="-128"/>
                <a:cs typeface="Osaka"/>
              </a:rPr>
              <a:t>フロンティアコース</a:t>
            </a:r>
            <a:endParaRPr kumimoji="1" lang="ja-JP" altLang="en-US" sz="1200" dirty="0">
              <a:solidFill>
                <a:schemeClr val="tx1"/>
              </a:solidFill>
              <a:latin typeface="游ゴシック" panose="020B0400000000000000" pitchFamily="50" charset="-128"/>
              <a:ea typeface="游ゴシック" panose="020B0400000000000000" pitchFamily="50" charset="-128"/>
              <a:cs typeface="Osaka"/>
            </a:endParaRPr>
          </a:p>
        </p:txBody>
      </p:sp>
      <p:sp>
        <p:nvSpPr>
          <p:cNvPr id="83" name="角丸四角形 28">
            <a:extLst>
              <a:ext uri="{FF2B5EF4-FFF2-40B4-BE49-F238E27FC236}">
                <a16:creationId xmlns:a16="http://schemas.microsoft.com/office/drawing/2014/main" id="{BFD7B60F-D754-47F8-9F42-50FB58AA6A86}"/>
              </a:ext>
            </a:extLst>
          </p:cNvPr>
          <p:cNvSpPr/>
          <p:nvPr/>
        </p:nvSpPr>
        <p:spPr>
          <a:xfrm>
            <a:off x="6660232" y="3423580"/>
            <a:ext cx="2160000" cy="360696"/>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0" rIns="85003" bIns="0" rtlCol="0" anchor="ctr">
            <a:normAutofit/>
          </a:bodyPr>
          <a:lstStyle/>
          <a:p>
            <a:pPr algn="ctr"/>
            <a:r>
              <a:rPr kumimoji="1" lang="ja-JP" altLang="en-US" sz="1200" dirty="0">
                <a:solidFill>
                  <a:schemeClr val="tx1"/>
                </a:solidFill>
                <a:latin typeface="游ゴシック" panose="020B0400000000000000" pitchFamily="50" charset="-128"/>
                <a:ea typeface="游ゴシック" panose="020B0400000000000000" pitchFamily="50" charset="-128"/>
                <a:cs typeface="Osaka"/>
              </a:rPr>
              <a:t>環境</a:t>
            </a:r>
            <a:r>
              <a:rPr kumimoji="1" lang="ja-JP" altLang="en-US" sz="1400" dirty="0">
                <a:solidFill>
                  <a:schemeClr val="tx1"/>
                </a:solidFill>
                <a:latin typeface="游ゴシック" panose="020B0400000000000000" pitchFamily="50" charset="-128"/>
                <a:ea typeface="游ゴシック" panose="020B0400000000000000" pitchFamily="50" charset="-128"/>
                <a:cs typeface="Osaka"/>
              </a:rPr>
              <a:t>フロンティアコース</a:t>
            </a:r>
            <a:endParaRPr kumimoji="1" lang="ja-JP" altLang="en-US" sz="1200" dirty="0">
              <a:solidFill>
                <a:schemeClr val="tx1"/>
              </a:solidFill>
              <a:latin typeface="游ゴシック" panose="020B0400000000000000" pitchFamily="50" charset="-128"/>
              <a:ea typeface="游ゴシック" panose="020B0400000000000000" pitchFamily="50" charset="-128"/>
              <a:cs typeface="Osaka"/>
            </a:endParaRPr>
          </a:p>
        </p:txBody>
      </p:sp>
      <p:sp>
        <p:nvSpPr>
          <p:cNvPr id="41" name="正方形/長方形 40">
            <a:extLst>
              <a:ext uri="{FF2B5EF4-FFF2-40B4-BE49-F238E27FC236}">
                <a16:creationId xmlns:a16="http://schemas.microsoft.com/office/drawing/2014/main" id="{01ABA34C-B36F-404C-B8A2-95B05FABB35D}"/>
              </a:ext>
            </a:extLst>
          </p:cNvPr>
          <p:cNvSpPr/>
          <p:nvPr/>
        </p:nvSpPr>
        <p:spPr>
          <a:xfrm>
            <a:off x="4043561" y="4475247"/>
            <a:ext cx="936000"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応用生命科学科</a:t>
            </a:r>
          </a:p>
        </p:txBody>
      </p:sp>
      <p:sp>
        <p:nvSpPr>
          <p:cNvPr id="42" name="正方形/長方形 41">
            <a:extLst>
              <a:ext uri="{FF2B5EF4-FFF2-40B4-BE49-F238E27FC236}">
                <a16:creationId xmlns:a16="http://schemas.microsoft.com/office/drawing/2014/main" id="{5C6DD4A3-6B0A-4204-9187-1AE84B9BAAD5}"/>
              </a:ext>
            </a:extLst>
          </p:cNvPr>
          <p:cNvSpPr/>
          <p:nvPr/>
        </p:nvSpPr>
        <p:spPr>
          <a:xfrm>
            <a:off x="5106641" y="4472900"/>
            <a:ext cx="1031226" cy="566928"/>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r>
              <a:rPr lang="ja-JP" altLang="en-US" sz="148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生物機能化学科</a:t>
            </a:r>
          </a:p>
        </p:txBody>
      </p:sp>
      <p:sp>
        <p:nvSpPr>
          <p:cNvPr id="3" name="タイトル 2">
            <a:extLst>
              <a:ext uri="{FF2B5EF4-FFF2-40B4-BE49-F238E27FC236}">
                <a16:creationId xmlns:a16="http://schemas.microsoft.com/office/drawing/2014/main" id="{BE188DC4-0384-4BD6-8E03-578A5E5AEC04}"/>
              </a:ext>
            </a:extLst>
          </p:cNvPr>
          <p:cNvSpPr>
            <a:spLocks noGrp="1"/>
          </p:cNvSpPr>
          <p:nvPr>
            <p:ph type="title" idx="4294967295"/>
          </p:nvPr>
        </p:nvSpPr>
        <p:spPr>
          <a:xfrm>
            <a:off x="49616" y="11996"/>
            <a:ext cx="7886700" cy="1325563"/>
          </a:xfrm>
          <a:prstGeom prst="rect">
            <a:avLst/>
          </a:prstGeom>
        </p:spPr>
        <p:txBody>
          <a:bodyPr/>
          <a:lstStyle/>
          <a:p>
            <a:pPr rtl="0" fontAlgn="base"/>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農学部の組織変遷：農学院改組（</a:t>
            </a:r>
            <a:r>
              <a:rPr lang="ja-JP" altLang="en-US" sz="2800" b="1" kern="1200" dirty="0">
                <a:solidFill>
                  <a:srgbClr val="FFFFFF"/>
                </a:solidFill>
                <a:latin typeface="游ゴシック" panose="020B0400000000000000" pitchFamily="50" charset="-128"/>
                <a:ea typeface="游ゴシック" panose="020B0400000000000000" pitchFamily="50" charset="-128"/>
                <a:cs typeface="Meiryo UI" panose="020B0604030504040204" pitchFamily="50" charset="-128"/>
              </a:rPr>
              <a:t>平成</a:t>
            </a:r>
            <a:r>
              <a:rPr lang="en-US" altLang="ja-JP" sz="2800" b="1" kern="1200" dirty="0">
                <a:solidFill>
                  <a:srgbClr val="FFFFFF"/>
                </a:solidFill>
                <a:latin typeface="游ゴシック" panose="020B0400000000000000" pitchFamily="50" charset="-128"/>
                <a:ea typeface="游ゴシック" panose="020B0400000000000000" pitchFamily="50" charset="-128"/>
                <a:cs typeface="Meiryo UI" panose="020B0604030504040204" pitchFamily="50" charset="-128"/>
              </a:rPr>
              <a:t>31</a:t>
            </a:r>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年</a:t>
            </a:r>
            <a:r>
              <a:rPr kumimoji="1" lang="en-US"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r>
              <a:rPr kumimoji="1" lang="ja-JP" altLang="ja-JP" sz="28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a:t>
            </a:r>
            <a:endParaRPr kumimoji="1" lang="ja-JP" altLang="en-US" dirty="0"/>
          </a:p>
        </p:txBody>
      </p:sp>
    </p:spTree>
    <p:extLst>
      <p:ext uri="{BB962C8B-B14F-4D97-AF65-F5344CB8AC3E}">
        <p14:creationId xmlns:p14="http://schemas.microsoft.com/office/powerpoint/2010/main" val="25960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21CCB71-05B0-4772-A28B-52D5F5F16417}"/>
              </a:ext>
            </a:extLst>
          </p:cNvPr>
          <p:cNvSpPr txBox="1"/>
          <p:nvPr/>
        </p:nvSpPr>
        <p:spPr>
          <a:xfrm>
            <a:off x="1259569" y="1340525"/>
            <a:ext cx="3132589" cy="3886641"/>
          </a:xfrm>
          <a:prstGeom prst="rect">
            <a:avLst/>
          </a:prstGeom>
          <a:noFill/>
        </p:spPr>
        <p:txBody>
          <a:bodyPr wrap="none" rtlCol="0">
            <a:spAutoFit/>
          </a:bodyPr>
          <a:lstStyle/>
          <a:p>
            <a:pPr algn="l">
              <a:lnSpc>
                <a:spcPct val="150000"/>
              </a:lnSpc>
            </a:pPr>
            <a:r>
              <a:rPr kumimoji="1" lang="ja-JP" altLang="en-US" sz="2800" dirty="0"/>
              <a:t>１．歴史と理念</a:t>
            </a:r>
            <a:endParaRPr kumimoji="1" lang="en-US" altLang="ja-JP" sz="2800" dirty="0"/>
          </a:p>
          <a:p>
            <a:pPr algn="l">
              <a:lnSpc>
                <a:spcPct val="150000"/>
              </a:lnSpc>
            </a:pPr>
            <a:r>
              <a:rPr kumimoji="1" lang="ja-JP" altLang="en-US" sz="2800" dirty="0"/>
              <a:t>２．組織構成と人数</a:t>
            </a:r>
            <a:endParaRPr kumimoji="1" lang="en-US" altLang="ja-JP" sz="2800" dirty="0"/>
          </a:p>
          <a:p>
            <a:pPr algn="l">
              <a:lnSpc>
                <a:spcPct val="150000"/>
              </a:lnSpc>
            </a:pPr>
            <a:r>
              <a:rPr lang="ja-JP" altLang="en-US" sz="2800" dirty="0"/>
              <a:t>３</a:t>
            </a:r>
            <a:r>
              <a:rPr lang="en-US" altLang="ja-JP" sz="2800" dirty="0"/>
              <a:t>. </a:t>
            </a:r>
            <a:r>
              <a:rPr lang="ja-JP" altLang="en-US" sz="2800" dirty="0"/>
              <a:t>農学部での学び</a:t>
            </a:r>
            <a:endParaRPr lang="en-US" altLang="ja-JP" sz="2800" dirty="0"/>
          </a:p>
          <a:p>
            <a:pPr algn="l">
              <a:lnSpc>
                <a:spcPct val="150000"/>
              </a:lnSpc>
            </a:pPr>
            <a:r>
              <a:rPr lang="ja-JP" altLang="en-US" sz="2800" dirty="0"/>
              <a:t>４．農学院での学び</a:t>
            </a:r>
            <a:endParaRPr lang="en-US" altLang="ja-JP" sz="2800" dirty="0"/>
          </a:p>
          <a:p>
            <a:pPr algn="l">
              <a:lnSpc>
                <a:spcPct val="150000"/>
              </a:lnSpc>
            </a:pPr>
            <a:r>
              <a:rPr lang="ja-JP" altLang="en-US" sz="2800" dirty="0"/>
              <a:t>５</a:t>
            </a:r>
            <a:r>
              <a:rPr lang="en-US" altLang="ja-JP" sz="2800" dirty="0"/>
              <a:t>. </a:t>
            </a:r>
            <a:r>
              <a:rPr lang="ja-JP" altLang="en-US" sz="2800" dirty="0"/>
              <a:t>施設と環境</a:t>
            </a:r>
            <a:endParaRPr lang="en-US" altLang="ja-JP" sz="2800" dirty="0"/>
          </a:p>
          <a:p>
            <a:pPr algn="l">
              <a:lnSpc>
                <a:spcPct val="150000"/>
              </a:lnSpc>
            </a:pPr>
            <a:r>
              <a:rPr lang="ja-JP" altLang="en-US" sz="2800" dirty="0"/>
              <a:t>６．</a:t>
            </a:r>
            <a:r>
              <a:rPr lang="en-US" altLang="ja-JP" sz="2800" dirty="0"/>
              <a:t>Appendix</a:t>
            </a:r>
          </a:p>
        </p:txBody>
      </p:sp>
      <p:sp>
        <p:nvSpPr>
          <p:cNvPr id="6" name="テキスト ボックス 5">
            <a:extLst>
              <a:ext uri="{FF2B5EF4-FFF2-40B4-BE49-F238E27FC236}">
                <a16:creationId xmlns:a16="http://schemas.microsoft.com/office/drawing/2014/main" id="{636E02F0-14ED-4A5F-BEA1-31EC925110CB}"/>
              </a:ext>
            </a:extLst>
          </p:cNvPr>
          <p:cNvSpPr txBox="1"/>
          <p:nvPr/>
        </p:nvSpPr>
        <p:spPr>
          <a:xfrm>
            <a:off x="6156176" y="1340525"/>
            <a:ext cx="976742" cy="3890489"/>
          </a:xfrm>
          <a:prstGeom prst="rect">
            <a:avLst/>
          </a:prstGeom>
          <a:noFill/>
        </p:spPr>
        <p:txBody>
          <a:bodyPr wrap="none" rtlCol="0">
            <a:spAutoFit/>
          </a:bodyPr>
          <a:lstStyle/>
          <a:p>
            <a:pPr algn="l">
              <a:lnSpc>
                <a:spcPct val="150000"/>
              </a:lnSpc>
            </a:pPr>
            <a:r>
              <a:rPr kumimoji="1" lang="en-US" altLang="ja-JP" sz="2800" dirty="0"/>
              <a:t>P. 3</a:t>
            </a:r>
          </a:p>
          <a:p>
            <a:pPr algn="l">
              <a:lnSpc>
                <a:spcPct val="150000"/>
              </a:lnSpc>
            </a:pPr>
            <a:r>
              <a:rPr lang="en-US" altLang="ja-JP" sz="2800" dirty="0"/>
              <a:t>P. 13</a:t>
            </a:r>
          </a:p>
          <a:p>
            <a:pPr algn="l">
              <a:lnSpc>
                <a:spcPct val="150000"/>
              </a:lnSpc>
            </a:pPr>
            <a:r>
              <a:rPr kumimoji="1" lang="en-US" altLang="ja-JP" sz="2800" dirty="0"/>
              <a:t>P. 22</a:t>
            </a:r>
          </a:p>
          <a:p>
            <a:pPr algn="l">
              <a:lnSpc>
                <a:spcPct val="150000"/>
              </a:lnSpc>
            </a:pPr>
            <a:r>
              <a:rPr lang="en-US" altLang="ja-JP" sz="2800" dirty="0"/>
              <a:t>P. 40</a:t>
            </a:r>
          </a:p>
          <a:p>
            <a:pPr algn="l">
              <a:lnSpc>
                <a:spcPct val="150000"/>
              </a:lnSpc>
            </a:pPr>
            <a:r>
              <a:rPr kumimoji="1" lang="en-US" altLang="ja-JP" sz="2800" dirty="0"/>
              <a:t>P. 50</a:t>
            </a:r>
          </a:p>
          <a:p>
            <a:pPr algn="l">
              <a:lnSpc>
                <a:spcPct val="150000"/>
              </a:lnSpc>
            </a:pPr>
            <a:r>
              <a:rPr lang="en-US" altLang="ja-JP" sz="2800" dirty="0"/>
              <a:t>P. 63</a:t>
            </a:r>
            <a:endParaRPr kumimoji="1" lang="ja-JP" altLang="en-US" sz="2800" dirty="0"/>
          </a:p>
        </p:txBody>
      </p:sp>
      <p:sp>
        <p:nvSpPr>
          <p:cNvPr id="2" name="タイトル 1">
            <a:extLst>
              <a:ext uri="{FF2B5EF4-FFF2-40B4-BE49-F238E27FC236}">
                <a16:creationId xmlns:a16="http://schemas.microsoft.com/office/drawing/2014/main" id="{B8535884-3D07-4DA1-B80F-621E7435701B}"/>
              </a:ext>
            </a:extLst>
          </p:cNvPr>
          <p:cNvSpPr>
            <a:spLocks noGrp="1"/>
          </p:cNvSpPr>
          <p:nvPr>
            <p:ph type="title" idx="4294967295"/>
          </p:nvPr>
        </p:nvSpPr>
        <p:spPr>
          <a:xfrm>
            <a:off x="15523" y="14962"/>
            <a:ext cx="7886700" cy="1325563"/>
          </a:xfrm>
          <a:prstGeom prst="rect">
            <a:avLst/>
          </a:prstGeom>
        </p:spPr>
        <p:txBody>
          <a:bodyPr/>
          <a:lstStyle/>
          <a:p>
            <a:r>
              <a:rPr kumimoji="1" lang="ja-JP" altLang="en-US" sz="3200" b="1" dirty="0">
                <a:solidFill>
                  <a:schemeClr val="bg1"/>
                </a:solidFill>
                <a:latin typeface="游ゴシック" panose="020B0400000000000000" pitchFamily="50" charset="-128"/>
                <a:ea typeface="游ゴシック" panose="020B0400000000000000" pitchFamily="50" charset="-128"/>
              </a:rPr>
              <a:t>目次</a:t>
            </a:r>
          </a:p>
        </p:txBody>
      </p:sp>
    </p:spTree>
    <p:extLst>
      <p:ext uri="{BB962C8B-B14F-4D97-AF65-F5344CB8AC3E}">
        <p14:creationId xmlns:p14="http://schemas.microsoft.com/office/powerpoint/2010/main" val="2287210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6"/>
          <p:cNvSpPr>
            <a:spLocks noChangeArrowheads="1"/>
          </p:cNvSpPr>
          <p:nvPr/>
        </p:nvSpPr>
        <p:spPr bwMode="auto">
          <a:xfrm>
            <a:off x="944176" y="3144131"/>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森林科学科</a:t>
            </a:r>
          </a:p>
        </p:txBody>
      </p:sp>
      <p:sp>
        <p:nvSpPr>
          <p:cNvPr id="13317" name="AutoShape 49"/>
          <p:cNvSpPr>
            <a:spLocks noChangeArrowheads="1"/>
          </p:cNvSpPr>
          <p:nvPr/>
        </p:nvSpPr>
        <p:spPr bwMode="auto">
          <a:xfrm>
            <a:off x="3168676" y="3012326"/>
            <a:ext cx="2033588" cy="2030286"/>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6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13318" name="AutoShape 50"/>
          <p:cNvSpPr>
            <a:spLocks noChangeArrowheads="1"/>
          </p:cNvSpPr>
          <p:nvPr/>
        </p:nvSpPr>
        <p:spPr bwMode="auto">
          <a:xfrm>
            <a:off x="5481455" y="725779"/>
            <a:ext cx="3511412" cy="1637996"/>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6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14346" name="Rectangle 55"/>
          <p:cNvSpPr>
            <a:spLocks noChangeArrowheads="1"/>
          </p:cNvSpPr>
          <p:nvPr/>
        </p:nvSpPr>
        <p:spPr bwMode="auto">
          <a:xfrm>
            <a:off x="576731" y="805691"/>
            <a:ext cx="16209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生物資源科学科</a:t>
            </a:r>
          </a:p>
        </p:txBody>
      </p:sp>
      <p:sp>
        <p:nvSpPr>
          <p:cNvPr id="14347" name="Rectangle 56"/>
          <p:cNvSpPr>
            <a:spLocks noChangeArrowheads="1"/>
          </p:cNvSpPr>
          <p:nvPr/>
        </p:nvSpPr>
        <p:spPr bwMode="auto">
          <a:xfrm>
            <a:off x="6411918" y="774947"/>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生物機能化学科</a:t>
            </a:r>
          </a:p>
        </p:txBody>
      </p:sp>
      <p:sp>
        <p:nvSpPr>
          <p:cNvPr id="14352" name="Rectangle 61"/>
          <p:cNvSpPr>
            <a:spLocks noChangeArrowheads="1"/>
          </p:cNvSpPr>
          <p:nvPr/>
        </p:nvSpPr>
        <p:spPr bwMode="auto">
          <a:xfrm>
            <a:off x="3633646" y="3159990"/>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畜産科学科</a:t>
            </a:r>
          </a:p>
        </p:txBody>
      </p:sp>
      <p:sp>
        <p:nvSpPr>
          <p:cNvPr id="14355" name="Rectangle 64"/>
          <p:cNvSpPr>
            <a:spLocks noChangeArrowheads="1"/>
          </p:cNvSpPr>
          <p:nvPr/>
        </p:nvSpPr>
        <p:spPr bwMode="auto">
          <a:xfrm>
            <a:off x="227012" y="5485531"/>
            <a:ext cx="53532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農業環境政策学　農業経営学　開発経済学　協同組合学　</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食料農業市場学　地域連携経済学　農資源経済学　</a:t>
            </a:r>
          </a:p>
        </p:txBody>
      </p:sp>
      <p:sp>
        <p:nvSpPr>
          <p:cNvPr id="13333" name="AutoShape 65"/>
          <p:cNvSpPr>
            <a:spLocks noChangeArrowheads="1"/>
          </p:cNvSpPr>
          <p:nvPr/>
        </p:nvSpPr>
        <p:spPr bwMode="auto">
          <a:xfrm>
            <a:off x="5481455" y="2489772"/>
            <a:ext cx="3564213" cy="2113503"/>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6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14357" name="Rectangle 66"/>
          <p:cNvSpPr>
            <a:spLocks noChangeArrowheads="1"/>
          </p:cNvSpPr>
          <p:nvPr/>
        </p:nvSpPr>
        <p:spPr bwMode="auto">
          <a:xfrm>
            <a:off x="2076108" y="5217723"/>
            <a:ext cx="1415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農業経済学科</a:t>
            </a:r>
          </a:p>
        </p:txBody>
      </p:sp>
      <p:sp>
        <p:nvSpPr>
          <p:cNvPr id="14361" name="Rectangle 70"/>
          <p:cNvSpPr>
            <a:spLocks noChangeArrowheads="1"/>
          </p:cNvSpPr>
          <p:nvPr/>
        </p:nvSpPr>
        <p:spPr bwMode="auto">
          <a:xfrm>
            <a:off x="3262291" y="823256"/>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応用生命科学科</a:t>
            </a:r>
          </a:p>
        </p:txBody>
      </p:sp>
      <p:sp>
        <p:nvSpPr>
          <p:cNvPr id="14362" name="Rectangle 71"/>
          <p:cNvSpPr>
            <a:spLocks noChangeArrowheads="1"/>
          </p:cNvSpPr>
          <p:nvPr/>
        </p:nvSpPr>
        <p:spPr bwMode="auto">
          <a:xfrm>
            <a:off x="6518067" y="2582555"/>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生物環境工学科</a:t>
            </a:r>
          </a:p>
        </p:txBody>
      </p:sp>
      <p:sp>
        <p:nvSpPr>
          <p:cNvPr id="14370" name="Rectangle 79"/>
          <p:cNvSpPr>
            <a:spLocks noChangeArrowheads="1"/>
          </p:cNvSpPr>
          <p:nvPr/>
        </p:nvSpPr>
        <p:spPr bwMode="auto">
          <a:xfrm>
            <a:off x="2855501" y="1052736"/>
            <a:ext cx="27668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植物育種学　遺伝子制御学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応用分子昆虫学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分子生物学　分子酵素学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生態化学生物学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None/>
            </a:pPr>
            <a:r>
              <a:rPr lang="ja-JP" altLang="en-US" sz="1600" dirty="0">
                <a:solidFill>
                  <a:srgbClr val="000000"/>
                </a:solidFill>
                <a:latin typeface="游ゴシック" panose="020B0400000000000000" pitchFamily="50" charset="-128"/>
                <a:ea typeface="游ゴシック" panose="020B0400000000000000" pitchFamily="50" charset="-128"/>
              </a:rPr>
              <a:t>分子環境生物科学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None/>
            </a:pPr>
            <a:r>
              <a:rPr lang="ja-JP" altLang="en-US" sz="1600" dirty="0">
                <a:solidFill>
                  <a:srgbClr val="000000"/>
                </a:solidFill>
                <a:latin typeface="游ゴシック" panose="020B0400000000000000" pitchFamily="50" charset="-128"/>
                <a:ea typeface="游ゴシック" panose="020B0400000000000000" pitchFamily="50" charset="-128"/>
              </a:rPr>
              <a:t>ゲノム生化学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endParaRPr lang="ja-JP" altLang="en-US" sz="1600" dirty="0">
              <a:solidFill>
                <a:srgbClr val="000000"/>
              </a:solidFill>
              <a:latin typeface="游ゴシック" panose="020B0400000000000000" pitchFamily="50" charset="-128"/>
              <a:ea typeface="游ゴシック" panose="020B0400000000000000" pitchFamily="50" charset="-128"/>
            </a:endParaRPr>
          </a:p>
        </p:txBody>
      </p:sp>
      <p:sp>
        <p:nvSpPr>
          <p:cNvPr id="13380" name="AutoShape 112"/>
          <p:cNvSpPr>
            <a:spLocks noChangeArrowheads="1"/>
          </p:cNvSpPr>
          <p:nvPr/>
        </p:nvSpPr>
        <p:spPr bwMode="auto">
          <a:xfrm>
            <a:off x="2762747" y="762315"/>
            <a:ext cx="2631405" cy="2113502"/>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600" dirty="0">
              <a:solidFill>
                <a:srgbClr val="000000"/>
              </a:solidFill>
              <a:latin typeface="游ゴシック" panose="020B0400000000000000" pitchFamily="50" charset="-128"/>
              <a:ea typeface="游ゴシック" panose="020B0400000000000000" pitchFamily="50" charset="-128"/>
              <a:cs typeface="HG丸ｺﾞｼｯｸM-PRO" charset="0"/>
            </a:endParaRPr>
          </a:p>
        </p:txBody>
      </p:sp>
      <p:sp>
        <p:nvSpPr>
          <p:cNvPr id="13381" name="AutoShape 113"/>
          <p:cNvSpPr>
            <a:spLocks noChangeArrowheads="1"/>
          </p:cNvSpPr>
          <p:nvPr/>
        </p:nvSpPr>
        <p:spPr bwMode="auto">
          <a:xfrm>
            <a:off x="129531" y="728908"/>
            <a:ext cx="2489200" cy="2146909"/>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600" dirty="0">
              <a:solidFill>
                <a:srgbClr val="000000"/>
              </a:solidFill>
              <a:latin typeface="游ゴシック" panose="020B0400000000000000" pitchFamily="50" charset="-128"/>
              <a:ea typeface="游ゴシック" panose="020B0400000000000000" pitchFamily="50" charset="-128"/>
              <a:cs typeface="HG丸ｺﾞｼｯｸM-PRO" charset="0"/>
            </a:endParaRPr>
          </a:p>
        </p:txBody>
      </p:sp>
      <p:sp>
        <p:nvSpPr>
          <p:cNvPr id="14404" name="Rectangle 114"/>
          <p:cNvSpPr>
            <a:spLocks noChangeArrowheads="1"/>
          </p:cNvSpPr>
          <p:nvPr/>
        </p:nvSpPr>
        <p:spPr bwMode="auto">
          <a:xfrm>
            <a:off x="3697288" y="-315913"/>
            <a:ext cx="18415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2400" dirty="0">
              <a:solidFill>
                <a:srgbClr val="000000"/>
              </a:solidFill>
              <a:latin typeface="游ゴシック" panose="020B0400000000000000" pitchFamily="50" charset="-128"/>
              <a:ea typeface="游ゴシック" panose="020B0400000000000000" pitchFamily="50" charset="-128"/>
            </a:endParaRPr>
          </a:p>
        </p:txBody>
      </p:sp>
      <p:sp>
        <p:nvSpPr>
          <p:cNvPr id="14406" name="Rectangle 106"/>
          <p:cNvSpPr>
            <a:spLocks noChangeArrowheads="1"/>
          </p:cNvSpPr>
          <p:nvPr/>
        </p:nvSpPr>
        <p:spPr bwMode="auto">
          <a:xfrm>
            <a:off x="5559240" y="2883645"/>
            <a:ext cx="35386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農業土木学　生態環境物理学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土壌保全学　ビークルロボティクス</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食品加工工学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循環農業システム工学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生物生産応用工学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陸域生態系モデリング</a:t>
            </a:r>
          </a:p>
        </p:txBody>
      </p:sp>
      <p:sp>
        <p:nvSpPr>
          <p:cNvPr id="76" name="AutoShape 50"/>
          <p:cNvSpPr>
            <a:spLocks noChangeArrowheads="1"/>
          </p:cNvSpPr>
          <p:nvPr/>
        </p:nvSpPr>
        <p:spPr bwMode="auto">
          <a:xfrm>
            <a:off x="128204" y="5156020"/>
            <a:ext cx="5353252" cy="931693"/>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6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13319" name="AutoShape 51"/>
          <p:cNvSpPr>
            <a:spLocks noChangeArrowheads="1"/>
          </p:cNvSpPr>
          <p:nvPr/>
        </p:nvSpPr>
        <p:spPr bwMode="auto">
          <a:xfrm>
            <a:off x="105053" y="3044910"/>
            <a:ext cx="2819400" cy="2003425"/>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6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6" name="スライド番号プレースホルダー 5"/>
          <p:cNvSpPr>
            <a:spLocks noGrp="1"/>
          </p:cNvSpPr>
          <p:nvPr>
            <p:ph type="sldNum" sz="quarter" idx="12"/>
          </p:nvPr>
        </p:nvSpPr>
        <p:spPr/>
        <p:txBody>
          <a:bodyPr/>
          <a:lstStyle/>
          <a:p>
            <a:fld id="{EB3D47CD-CD40-4281-94A8-FB766212185D}" type="slidenum">
              <a:rPr lang="en-US" altLang="ja-JP" smtClean="0"/>
              <a:pPr/>
              <a:t>20</a:t>
            </a:fld>
            <a:endParaRPr lang="en-US" altLang="ja-JP"/>
          </a:p>
        </p:txBody>
      </p:sp>
      <p:sp>
        <p:nvSpPr>
          <p:cNvPr id="82" name="Rectangle 81"/>
          <p:cNvSpPr>
            <a:spLocks noChangeArrowheads="1"/>
          </p:cNvSpPr>
          <p:nvPr/>
        </p:nvSpPr>
        <p:spPr bwMode="auto">
          <a:xfrm>
            <a:off x="3296645" y="3518085"/>
            <a:ext cx="162095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遺伝繁殖学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畜牧体系学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動物機能栄養学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細胞組織生物学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応用食品科学</a:t>
            </a:r>
          </a:p>
        </p:txBody>
      </p:sp>
      <p:sp>
        <p:nvSpPr>
          <p:cNvPr id="62" name="Rectangle 79"/>
          <p:cNvSpPr>
            <a:spLocks noChangeArrowheads="1"/>
          </p:cNvSpPr>
          <p:nvPr/>
        </p:nvSpPr>
        <p:spPr bwMode="auto">
          <a:xfrm>
            <a:off x="225953" y="1064621"/>
            <a:ext cx="24559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作物学　作物生理学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植物病理学　園芸学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花卉・緑地計画学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動物生態学　昆虫体系学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植物遺伝資源学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細胞工学　植物病原学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植物ゲノム科学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endParaRPr lang="ja-JP" altLang="en-US" sz="1600" dirty="0">
              <a:solidFill>
                <a:srgbClr val="000000"/>
              </a:solidFill>
              <a:latin typeface="游ゴシック" panose="020B0400000000000000" pitchFamily="50" charset="-128"/>
              <a:ea typeface="游ゴシック" panose="020B0400000000000000" pitchFamily="50" charset="-128"/>
            </a:endParaRPr>
          </a:p>
        </p:txBody>
      </p:sp>
      <p:sp>
        <p:nvSpPr>
          <p:cNvPr id="64" name="Rectangle 64"/>
          <p:cNvSpPr>
            <a:spLocks noChangeArrowheads="1"/>
          </p:cNvSpPr>
          <p:nvPr/>
        </p:nvSpPr>
        <p:spPr bwMode="auto">
          <a:xfrm>
            <a:off x="5544590" y="1018826"/>
            <a:ext cx="347561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作物栄養学　土壌学　生物有機化学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生物化学　微生物生理学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食品栄養学　食品機能化学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根圏制御学　応用分子微生物学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環境生命地球化学</a:t>
            </a:r>
          </a:p>
        </p:txBody>
      </p:sp>
      <p:sp>
        <p:nvSpPr>
          <p:cNvPr id="65" name="Rectangle 81"/>
          <p:cNvSpPr>
            <a:spLocks noChangeArrowheads="1"/>
          </p:cNvSpPr>
          <p:nvPr/>
        </p:nvSpPr>
        <p:spPr bwMode="auto">
          <a:xfrm>
            <a:off x="244191" y="3498544"/>
            <a:ext cx="27980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造林学　林産製造学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生態系管理学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流域砂防学　森林政策学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樹木生物学　木材工学</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木材化学</a:t>
            </a:r>
          </a:p>
        </p:txBody>
      </p:sp>
      <p:sp>
        <p:nvSpPr>
          <p:cNvPr id="26" name="AutoShape 49">
            <a:extLst>
              <a:ext uri="{FF2B5EF4-FFF2-40B4-BE49-F238E27FC236}">
                <a16:creationId xmlns:a16="http://schemas.microsoft.com/office/drawing/2014/main" id="{45E5756F-7F9E-4D19-A3AA-5796E39F9DA5}"/>
              </a:ext>
            </a:extLst>
          </p:cNvPr>
          <p:cNvSpPr>
            <a:spLocks noChangeArrowheads="1"/>
          </p:cNvSpPr>
          <p:nvPr/>
        </p:nvSpPr>
        <p:spPr bwMode="auto">
          <a:xfrm>
            <a:off x="5564842" y="4750782"/>
            <a:ext cx="3393420" cy="1319524"/>
          </a:xfrm>
          <a:prstGeom prst="roundRect">
            <a:avLst>
              <a:gd name="adj" fmla="val 16667"/>
            </a:avLst>
          </a:prstGeom>
          <a:noFill/>
          <a:ln w="19050">
            <a:solidFill>
              <a:srgbClr val="E6E6E6"/>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ja-JP" altLang="en-US" sz="1600" dirty="0">
              <a:solidFill>
                <a:srgbClr val="000000"/>
              </a:solidFill>
              <a:latin typeface="游ゴシック" panose="020B0400000000000000" pitchFamily="50" charset="-128"/>
              <a:ea typeface="游ゴシック" panose="020B0400000000000000" pitchFamily="50" charset="-128"/>
              <a:cs typeface="ＭＳ Ｐゴシック" charset="0"/>
            </a:endParaRPr>
          </a:p>
        </p:txBody>
      </p:sp>
      <p:sp>
        <p:nvSpPr>
          <p:cNvPr id="27" name="Rectangle 66">
            <a:extLst>
              <a:ext uri="{FF2B5EF4-FFF2-40B4-BE49-F238E27FC236}">
                <a16:creationId xmlns:a16="http://schemas.microsoft.com/office/drawing/2014/main" id="{CC318F37-D58D-49C8-BC8D-26899670D2D0}"/>
              </a:ext>
            </a:extLst>
          </p:cNvPr>
          <p:cNvSpPr>
            <a:spLocks noChangeArrowheads="1"/>
          </p:cNvSpPr>
          <p:nvPr/>
        </p:nvSpPr>
        <p:spPr bwMode="auto">
          <a:xfrm>
            <a:off x="6690724" y="4869160"/>
            <a:ext cx="1141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寄附講座</a:t>
            </a:r>
            <a:r>
              <a:rPr lang="en-US" altLang="ja-JP" sz="1600" baseline="30000" dirty="0">
                <a:solidFill>
                  <a:srgbClr val="C00000"/>
                </a:solidFill>
                <a:latin typeface="游ゴシック" panose="020B0400000000000000" pitchFamily="50" charset="-128"/>
                <a:ea typeface="游ゴシック" panose="020B0400000000000000" pitchFamily="50" charset="-128"/>
              </a:rPr>
              <a:t>※</a:t>
            </a:r>
            <a:endParaRPr lang="ja-JP" altLang="en-US" sz="1600" baseline="30000" dirty="0">
              <a:solidFill>
                <a:srgbClr val="C00000"/>
              </a:solidFill>
              <a:latin typeface="游ゴシック" panose="020B0400000000000000" pitchFamily="50" charset="-128"/>
              <a:ea typeface="游ゴシック" panose="020B0400000000000000" pitchFamily="50" charset="-128"/>
            </a:endParaRPr>
          </a:p>
        </p:txBody>
      </p:sp>
      <p:sp>
        <p:nvSpPr>
          <p:cNvPr id="28" name="Rectangle 64">
            <a:extLst>
              <a:ext uri="{FF2B5EF4-FFF2-40B4-BE49-F238E27FC236}">
                <a16:creationId xmlns:a16="http://schemas.microsoft.com/office/drawing/2014/main" id="{FE08900C-91F0-4483-9D01-8D16F9141CC4}"/>
              </a:ext>
            </a:extLst>
          </p:cNvPr>
          <p:cNvSpPr>
            <a:spLocks noChangeArrowheads="1"/>
          </p:cNvSpPr>
          <p:nvPr/>
        </p:nvSpPr>
        <p:spPr bwMode="auto">
          <a:xfrm>
            <a:off x="5618480" y="5157192"/>
            <a:ext cx="3339782"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a:spcBef>
                <a:spcPct val="0"/>
              </a:spcBef>
              <a:buFontTx/>
              <a:buNone/>
            </a:pPr>
            <a:r>
              <a:rPr lang="ja-JP" altLang="en-US" sz="1600" dirty="0">
                <a:solidFill>
                  <a:srgbClr val="000000"/>
                </a:solidFill>
                <a:latin typeface="游ゴシック" panose="020B0400000000000000" pitchFamily="50" charset="-128"/>
                <a:ea typeface="游ゴシック" panose="020B0400000000000000" pitchFamily="50" charset="-128"/>
              </a:rPr>
              <a:t>地域創生システムデザイン研究室</a:t>
            </a:r>
            <a:endParaRPr lang="en-US" altLang="ja-JP" sz="16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endParaRPr lang="en-US" altLang="ja-JP" sz="1400" baseline="300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en-US" altLang="ja-JP" sz="1000" dirty="0">
                <a:solidFill>
                  <a:srgbClr val="000000"/>
                </a:solidFill>
                <a:latin typeface="游ゴシック" panose="020B0400000000000000" pitchFamily="50" charset="-128"/>
                <a:ea typeface="游ゴシック" panose="020B0400000000000000" pitchFamily="50" charset="-128"/>
              </a:rPr>
              <a:t>※</a:t>
            </a:r>
            <a:r>
              <a:rPr lang="ja-JP" altLang="en-US" sz="1000" dirty="0">
                <a:solidFill>
                  <a:srgbClr val="000000"/>
                </a:solidFill>
                <a:latin typeface="游ゴシック" panose="020B0400000000000000" pitchFamily="50" charset="-128"/>
                <a:ea typeface="游ゴシック" panose="020B0400000000000000" pitchFamily="50" charset="-128"/>
              </a:rPr>
              <a:t>　民間等からの寄附を有効に活用して設置される</a:t>
            </a:r>
            <a:endParaRPr lang="en-US" altLang="ja-JP" sz="1000" dirty="0">
              <a:solidFill>
                <a:srgbClr val="000000"/>
              </a:solidFill>
              <a:latin typeface="游ゴシック" panose="020B0400000000000000" pitchFamily="50" charset="-128"/>
              <a:ea typeface="游ゴシック" panose="020B0400000000000000" pitchFamily="50" charset="-128"/>
            </a:endParaRPr>
          </a:p>
          <a:p>
            <a:pPr algn="l">
              <a:spcBef>
                <a:spcPct val="0"/>
              </a:spcBef>
              <a:buFontTx/>
              <a:buNone/>
            </a:pPr>
            <a:r>
              <a:rPr lang="ja-JP" altLang="en-US" sz="1000" dirty="0">
                <a:solidFill>
                  <a:srgbClr val="000000"/>
                </a:solidFill>
                <a:latin typeface="游ゴシック" panose="020B0400000000000000" pitchFamily="50" charset="-128"/>
                <a:ea typeface="游ゴシック" panose="020B0400000000000000" pitchFamily="50" charset="-128"/>
              </a:rPr>
              <a:t>　　教育研究組織</a:t>
            </a:r>
          </a:p>
        </p:txBody>
      </p:sp>
      <p:sp>
        <p:nvSpPr>
          <p:cNvPr id="2" name="タイトル 1">
            <a:extLst>
              <a:ext uri="{FF2B5EF4-FFF2-40B4-BE49-F238E27FC236}">
                <a16:creationId xmlns:a16="http://schemas.microsoft.com/office/drawing/2014/main" id="{042A4F50-1A7A-4C64-90DD-740D4055E923}"/>
              </a:ext>
            </a:extLst>
          </p:cNvPr>
          <p:cNvSpPr>
            <a:spLocks noGrp="1"/>
          </p:cNvSpPr>
          <p:nvPr>
            <p:ph type="title"/>
          </p:nvPr>
        </p:nvSpPr>
        <p:spPr/>
        <p:txBody>
          <a:bodyPr/>
          <a:lstStyle/>
          <a:p>
            <a:pPr rtl="0" fontAlgn="base"/>
            <a:r>
              <a:rPr kumimoji="1" lang="ja-JP" altLang="ja-JP" sz="3200" b="1" kern="1200" dirty="0">
                <a:solidFill>
                  <a:srgbClr val="F8F8F8"/>
                </a:solidFill>
                <a:effectLst/>
                <a:latin typeface="游ゴシック" panose="020B0400000000000000" pitchFamily="50" charset="-128"/>
                <a:ea typeface="游ゴシック" panose="020B0400000000000000" pitchFamily="50" charset="-128"/>
                <a:cs typeface="Meiryo UI" panose="020B0604030504040204" pitchFamily="50" charset="-128"/>
              </a:rPr>
              <a:t>研究室の構成（令和</a:t>
            </a:r>
            <a:r>
              <a:rPr kumimoji="1" lang="ja-JP" altLang="en-US" sz="3200" b="1" kern="1200" dirty="0">
                <a:solidFill>
                  <a:srgbClr val="F8F8F8"/>
                </a:solidFill>
                <a:effectLst/>
                <a:latin typeface="游ゴシック" panose="020B0400000000000000" pitchFamily="50" charset="-128"/>
                <a:ea typeface="游ゴシック" panose="020B0400000000000000" pitchFamily="50" charset="-128"/>
                <a:cs typeface="Meiryo UI" panose="020B0604030504040204" pitchFamily="50" charset="-128"/>
              </a:rPr>
              <a:t>６</a:t>
            </a:r>
            <a:r>
              <a:rPr kumimoji="1" lang="ja-JP" altLang="ja-JP" sz="3200" b="1" kern="1200" dirty="0">
                <a:solidFill>
                  <a:srgbClr val="F8F8F8"/>
                </a:solidFill>
                <a:effectLst/>
                <a:latin typeface="游ゴシック" panose="020B0400000000000000" pitchFamily="50" charset="-128"/>
                <a:ea typeface="游ゴシック" panose="020B0400000000000000" pitchFamily="50" charset="-128"/>
                <a:cs typeface="Meiryo UI" panose="020B0604030504040204" pitchFamily="50" charset="-128"/>
              </a:rPr>
              <a:t>年４月現在）　</a:t>
            </a:r>
            <a:endParaRPr kumimoji="1" lang="ja-JP" altLang="en-US" sz="3200" dirty="0"/>
          </a:p>
        </p:txBody>
      </p:sp>
    </p:spTree>
    <p:extLst>
      <p:ext uri="{BB962C8B-B14F-4D97-AF65-F5344CB8AC3E}">
        <p14:creationId xmlns:p14="http://schemas.microsoft.com/office/powerpoint/2010/main" val="1334226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19CBCD14-DB47-4A26-93C4-2130C1873D99}" type="slidenum">
              <a:rPr lang="en-US" altLang="ja-JP" smtClean="0"/>
              <a:pPr/>
              <a:t>21</a:t>
            </a:fld>
            <a:endParaRPr lang="en-US" altLang="ja-JP"/>
          </a:p>
        </p:txBody>
      </p:sp>
      <p:sp>
        <p:nvSpPr>
          <p:cNvPr id="2" name="正方形/長方形 1"/>
          <p:cNvSpPr/>
          <p:nvPr/>
        </p:nvSpPr>
        <p:spPr>
          <a:xfrm>
            <a:off x="4355976" y="1196752"/>
            <a:ext cx="4572000" cy="461665"/>
          </a:xfrm>
          <a:prstGeom prst="rect">
            <a:avLst/>
          </a:prstGeom>
        </p:spPr>
        <p:txBody>
          <a:bodyPr>
            <a:spAutoFit/>
          </a:bodyPr>
          <a:lstStyle/>
          <a:p>
            <a:endParaRPr lang="ja-JP" altLang="en-US" sz="2400" dirty="0">
              <a:solidFill>
                <a:srgbClr val="FF0000"/>
              </a:solidFill>
              <a:latin typeface="游ゴシック" panose="020B0400000000000000" pitchFamily="50" charset="-128"/>
              <a:ea typeface="游ゴシック" panose="020B0400000000000000" pitchFamily="50" charset="-128"/>
            </a:endParaRPr>
          </a:p>
        </p:txBody>
      </p:sp>
      <p:sp>
        <p:nvSpPr>
          <p:cNvPr id="6" name="タイトル 5">
            <a:extLst>
              <a:ext uri="{FF2B5EF4-FFF2-40B4-BE49-F238E27FC236}">
                <a16:creationId xmlns:a16="http://schemas.microsoft.com/office/drawing/2014/main" id="{ADEF848E-FE33-4D07-8705-09BF4BA8C190}"/>
              </a:ext>
            </a:extLst>
          </p:cNvPr>
          <p:cNvSpPr>
            <a:spLocks noGrp="1"/>
          </p:cNvSpPr>
          <p:nvPr>
            <p:ph type="title" idx="4294967295"/>
          </p:nvPr>
        </p:nvSpPr>
        <p:spPr>
          <a:xfrm>
            <a:off x="7132" y="7985"/>
            <a:ext cx="7886700" cy="1325563"/>
          </a:xfrm>
          <a:prstGeom prst="rect">
            <a:avLst/>
          </a:prstGeom>
        </p:spPr>
        <p:txBody>
          <a:bodyPr/>
          <a:lstStyle/>
          <a:p>
            <a:r>
              <a:rPr lang="ja-JP" altLang="en-US" sz="3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職員・学生在籍数（令和</a:t>
            </a:r>
            <a:r>
              <a:rPr lang="en-US" altLang="ja-JP" sz="3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6</a:t>
            </a:r>
            <a:r>
              <a:rPr lang="ja-JP" altLang="en-US" sz="3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年</a:t>
            </a:r>
            <a:r>
              <a:rPr lang="en-US" altLang="ja-JP" sz="3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5</a:t>
            </a:r>
            <a:r>
              <a:rPr lang="ja-JP" altLang="en-US" sz="3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rPr>
              <a:t>月）</a:t>
            </a:r>
            <a:endParaRPr kumimoji="1" lang="ja-JP" altLang="en-US" dirty="0"/>
          </a:p>
        </p:txBody>
      </p:sp>
      <p:sp>
        <p:nvSpPr>
          <p:cNvPr id="8" name="テキスト ボックス 7">
            <a:extLst>
              <a:ext uri="{FF2B5EF4-FFF2-40B4-BE49-F238E27FC236}">
                <a16:creationId xmlns:a16="http://schemas.microsoft.com/office/drawing/2014/main" id="{0EC5A35C-E96D-4CC1-BD97-1853639E653E}"/>
              </a:ext>
            </a:extLst>
          </p:cNvPr>
          <p:cNvSpPr txBox="1"/>
          <p:nvPr/>
        </p:nvSpPr>
        <p:spPr>
          <a:xfrm>
            <a:off x="490599" y="794945"/>
            <a:ext cx="8162801" cy="5268109"/>
          </a:xfrm>
          <a:prstGeom prst="rect">
            <a:avLst/>
          </a:prstGeom>
          <a:noFill/>
        </p:spPr>
        <p:txBody>
          <a:bodyPr wrap="square" rtlCol="0">
            <a:spAutoFit/>
          </a:bodyPr>
          <a:lstStyle/>
          <a:p>
            <a:pPr marL="342900" lvl="0" indent="-342900" algn="l">
              <a:spcBef>
                <a:spcPts val="2200"/>
              </a:spcBef>
            </a:pPr>
            <a:r>
              <a:rPr lang="ja-JP" altLang="en-US" sz="2600" kern="0" dirty="0">
                <a:latin typeface="Arial"/>
                <a:ea typeface="ＭＳ Ｐゴシック"/>
                <a:cs typeface="Meiryo UI" panose="020B0604030504040204" pitchFamily="50" charset="-128"/>
              </a:rPr>
              <a:t>＜教員数＞　　</a:t>
            </a:r>
            <a:endParaRPr lang="en-US" altLang="ja-JP" sz="2600" kern="0" dirty="0">
              <a:latin typeface="Arial"/>
              <a:ea typeface="ＭＳ Ｐゴシック"/>
              <a:cs typeface="Meiryo UI" panose="020B0604030504040204" pitchFamily="50" charset="-128"/>
            </a:endParaRPr>
          </a:p>
          <a:p>
            <a:pPr marL="342900" lvl="0" indent="-342900" algn="l">
              <a:spcBef>
                <a:spcPts val="2200"/>
              </a:spcBef>
            </a:pPr>
            <a:r>
              <a:rPr lang="ja-JP" altLang="en-US" sz="2600" kern="0" dirty="0">
                <a:latin typeface="Arial"/>
                <a:ea typeface="ＭＳ Ｐゴシック"/>
                <a:cs typeface="Meiryo UI" panose="020B0604030504040204" pitchFamily="50" charset="-128"/>
              </a:rPr>
              <a:t>教授</a:t>
            </a:r>
            <a:r>
              <a:rPr lang="en-US" altLang="ja-JP" sz="2600" kern="0" dirty="0">
                <a:latin typeface="Arial"/>
                <a:ea typeface="ＭＳ Ｐゴシック"/>
                <a:cs typeface="Meiryo UI" panose="020B0604030504040204" pitchFamily="50" charset="-128"/>
              </a:rPr>
              <a:t>47</a:t>
            </a:r>
            <a:r>
              <a:rPr lang="ja-JP" altLang="en-US" sz="2600" kern="0" dirty="0">
                <a:latin typeface="Arial"/>
                <a:ea typeface="ＭＳ Ｐゴシック"/>
                <a:cs typeface="Meiryo UI" panose="020B0604030504040204" pitchFamily="50" charset="-128"/>
              </a:rPr>
              <a:t>名　准教授</a:t>
            </a:r>
            <a:r>
              <a:rPr lang="en-US" altLang="ja-JP" sz="2600" kern="0" dirty="0">
                <a:latin typeface="Arial"/>
                <a:ea typeface="ＭＳ Ｐゴシック"/>
                <a:cs typeface="Meiryo UI" panose="020B0604030504040204" pitchFamily="50" charset="-128"/>
              </a:rPr>
              <a:t>32</a:t>
            </a:r>
            <a:r>
              <a:rPr lang="ja-JP" altLang="en-US" sz="2600" kern="0" dirty="0">
                <a:latin typeface="Arial"/>
                <a:ea typeface="ＭＳ Ｐゴシック"/>
                <a:cs typeface="Meiryo UI" panose="020B0604030504040204" pitchFamily="50" charset="-128"/>
              </a:rPr>
              <a:t>名　講師</a:t>
            </a:r>
            <a:r>
              <a:rPr lang="en-US" altLang="ja-JP" sz="2600" kern="0" dirty="0">
                <a:latin typeface="Arial"/>
                <a:ea typeface="ＭＳ Ｐゴシック"/>
                <a:cs typeface="Meiryo UI" panose="020B0604030504040204" pitchFamily="50" charset="-128"/>
              </a:rPr>
              <a:t>15</a:t>
            </a:r>
            <a:r>
              <a:rPr lang="ja-JP" altLang="en-US" sz="2600" kern="0" dirty="0">
                <a:latin typeface="Arial"/>
                <a:ea typeface="ＭＳ Ｐゴシック"/>
                <a:cs typeface="Meiryo UI" panose="020B0604030504040204" pitchFamily="50" charset="-128"/>
              </a:rPr>
              <a:t>名　助教</a:t>
            </a:r>
            <a:r>
              <a:rPr lang="en-US" altLang="ja-JP" sz="2600" kern="0" dirty="0">
                <a:latin typeface="Arial"/>
                <a:ea typeface="ＭＳ Ｐゴシック"/>
                <a:cs typeface="Meiryo UI" panose="020B0604030504040204" pitchFamily="50" charset="-128"/>
              </a:rPr>
              <a:t>22</a:t>
            </a:r>
            <a:r>
              <a:rPr lang="ja-JP" altLang="en-US" sz="2600" kern="0" dirty="0">
                <a:latin typeface="Arial"/>
                <a:ea typeface="ＭＳ Ｐゴシック"/>
                <a:cs typeface="Meiryo UI" panose="020B0604030504040204" pitchFamily="50" charset="-128"/>
              </a:rPr>
              <a:t>名　計</a:t>
            </a:r>
            <a:r>
              <a:rPr lang="en-US" altLang="ja-JP" sz="2600" kern="0" dirty="0">
                <a:latin typeface="Arial"/>
                <a:ea typeface="ＭＳ Ｐゴシック"/>
                <a:cs typeface="Meiryo UI" panose="020B0604030504040204" pitchFamily="50" charset="-128"/>
              </a:rPr>
              <a:t>116</a:t>
            </a:r>
            <a:r>
              <a:rPr lang="ja-JP" altLang="en-US" sz="2600" kern="0" dirty="0">
                <a:latin typeface="Arial"/>
                <a:ea typeface="ＭＳ Ｐゴシック"/>
                <a:cs typeface="Meiryo UI" panose="020B0604030504040204" pitchFamily="50" charset="-128"/>
              </a:rPr>
              <a:t>名　</a:t>
            </a:r>
            <a:endParaRPr lang="en-US" altLang="ja-JP" sz="2600" kern="0" dirty="0">
              <a:latin typeface="Arial"/>
              <a:ea typeface="ＭＳ Ｐゴシック"/>
              <a:cs typeface="Meiryo UI" panose="020B0604030504040204" pitchFamily="50" charset="-128"/>
            </a:endParaRPr>
          </a:p>
          <a:p>
            <a:pPr marL="342900" lvl="0" indent="-342900" algn="l">
              <a:spcBef>
                <a:spcPts val="2200"/>
              </a:spcBef>
            </a:pPr>
            <a:r>
              <a:rPr lang="ja-JP" altLang="en-US" sz="2600" kern="0" dirty="0">
                <a:solidFill>
                  <a:prstClr val="black"/>
                </a:solidFill>
                <a:latin typeface="Arial"/>
                <a:ea typeface="ＭＳ Ｐゴシック"/>
                <a:cs typeface="Meiryo UI" panose="020B0604030504040204" pitchFamily="50" charset="-128"/>
              </a:rPr>
              <a:t>＜学生数＞</a:t>
            </a:r>
            <a:endParaRPr lang="en-US" altLang="ja-JP" sz="2600" kern="0" dirty="0">
              <a:solidFill>
                <a:prstClr val="black"/>
              </a:solidFill>
              <a:latin typeface="Arial"/>
              <a:ea typeface="ＭＳ Ｐゴシック"/>
              <a:cs typeface="Meiryo UI" panose="020B0604030504040204" pitchFamily="50" charset="-128"/>
            </a:endParaRPr>
          </a:p>
          <a:p>
            <a:pPr marL="342900" lvl="0" indent="-342900" algn="l">
              <a:spcBef>
                <a:spcPts val="2200"/>
              </a:spcBef>
            </a:pPr>
            <a:r>
              <a:rPr lang="ja-JP" altLang="en-US" sz="2600" kern="0" dirty="0">
                <a:solidFill>
                  <a:prstClr val="black"/>
                </a:solidFill>
                <a:latin typeface="Arial"/>
                <a:ea typeface="ＭＳ Ｐゴシック"/>
                <a:cs typeface="Meiryo UI" panose="020B0604030504040204" pitchFamily="50" charset="-128"/>
              </a:rPr>
              <a:t>農学部　　</a:t>
            </a:r>
            <a:r>
              <a:rPr lang="en-US" altLang="ja-JP" sz="2600" kern="0" dirty="0">
                <a:solidFill>
                  <a:prstClr val="black"/>
                </a:solidFill>
                <a:latin typeface="Arial"/>
                <a:ea typeface="ＭＳ Ｐゴシック"/>
                <a:cs typeface="Meiryo UI" panose="020B0604030504040204" pitchFamily="50" charset="-128"/>
              </a:rPr>
              <a:t>662</a:t>
            </a:r>
            <a:r>
              <a:rPr lang="ja-JP" altLang="en-US" sz="2600" kern="0" dirty="0">
                <a:solidFill>
                  <a:prstClr val="black"/>
                </a:solidFill>
                <a:latin typeface="Arial"/>
                <a:ea typeface="ＭＳ Ｐゴシック"/>
                <a:cs typeface="Meiryo UI" panose="020B0604030504040204" pitchFamily="50" charset="-128"/>
              </a:rPr>
              <a:t>名（定員</a:t>
            </a:r>
            <a:r>
              <a:rPr lang="en-US" altLang="ja-JP" sz="2600" kern="0" dirty="0">
                <a:solidFill>
                  <a:prstClr val="black"/>
                </a:solidFill>
                <a:latin typeface="Arial"/>
                <a:ea typeface="ＭＳ Ｐゴシック"/>
                <a:cs typeface="Meiryo UI" panose="020B0604030504040204" pitchFamily="50" charset="-128"/>
              </a:rPr>
              <a:t>215</a:t>
            </a:r>
            <a:r>
              <a:rPr lang="ja-JP" altLang="en-US" sz="2600" kern="0" dirty="0">
                <a:solidFill>
                  <a:prstClr val="black"/>
                </a:solidFill>
                <a:latin typeface="Arial"/>
                <a:ea typeface="ＭＳ Ｐゴシック"/>
                <a:cs typeface="Meiryo UI" panose="020B0604030504040204" pitchFamily="50" charset="-128"/>
              </a:rPr>
              <a:t>名</a:t>
            </a:r>
            <a:r>
              <a:rPr lang="en-US" altLang="ja-JP" sz="2600" kern="0" dirty="0">
                <a:solidFill>
                  <a:prstClr val="black"/>
                </a:solidFill>
                <a:latin typeface="Arial"/>
                <a:ea typeface="ＭＳ Ｐゴシック"/>
                <a:cs typeface="Meiryo UI" panose="020B0604030504040204" pitchFamily="50" charset="-128"/>
              </a:rPr>
              <a:t>×3</a:t>
            </a:r>
            <a:r>
              <a:rPr lang="ja-JP" altLang="en-US" sz="2600" kern="0" dirty="0">
                <a:solidFill>
                  <a:prstClr val="black"/>
                </a:solidFill>
                <a:latin typeface="Arial"/>
                <a:ea typeface="ＭＳ Ｐゴシック"/>
                <a:cs typeface="Meiryo UI" panose="020B0604030504040204" pitchFamily="50" charset="-128"/>
              </a:rPr>
              <a:t>学年＝</a:t>
            </a:r>
            <a:r>
              <a:rPr lang="en-US" altLang="ja-JP" sz="2600" kern="0" dirty="0">
                <a:solidFill>
                  <a:prstClr val="black"/>
                </a:solidFill>
                <a:latin typeface="Arial"/>
                <a:ea typeface="ＭＳ Ｐゴシック"/>
                <a:cs typeface="Meiryo UI" panose="020B0604030504040204" pitchFamily="50" charset="-128"/>
              </a:rPr>
              <a:t>645</a:t>
            </a:r>
            <a:r>
              <a:rPr lang="ja-JP" altLang="en-US" sz="2600" kern="0" dirty="0">
                <a:solidFill>
                  <a:prstClr val="black"/>
                </a:solidFill>
                <a:latin typeface="Arial"/>
                <a:ea typeface="ＭＳ Ｐゴシック"/>
                <a:cs typeface="Meiryo UI" panose="020B0604030504040204" pitchFamily="50" charset="-128"/>
              </a:rPr>
              <a:t>名）</a:t>
            </a:r>
            <a:endParaRPr lang="en-US" altLang="ja-JP" sz="2600" kern="0" dirty="0">
              <a:solidFill>
                <a:prstClr val="black"/>
              </a:solidFill>
              <a:latin typeface="Arial"/>
              <a:ea typeface="ＭＳ Ｐゴシック"/>
              <a:cs typeface="Meiryo UI" panose="020B0604030504040204" pitchFamily="50" charset="-128"/>
            </a:endParaRPr>
          </a:p>
          <a:p>
            <a:pPr marL="342900" lvl="0" indent="-342900" algn="l">
              <a:spcBef>
                <a:spcPts val="2200"/>
              </a:spcBef>
            </a:pPr>
            <a:r>
              <a:rPr lang="ja-JP" altLang="en-US" sz="2600" kern="0" dirty="0">
                <a:solidFill>
                  <a:prstClr val="black"/>
                </a:solidFill>
                <a:latin typeface="Arial"/>
                <a:ea typeface="ＭＳ Ｐゴシック"/>
                <a:cs typeface="Meiryo UI" panose="020B0604030504040204" pitchFamily="50" charset="-128"/>
              </a:rPr>
              <a:t>修士課程　</a:t>
            </a:r>
            <a:r>
              <a:rPr lang="en-US" altLang="ja-JP" sz="2600" kern="0" dirty="0">
                <a:solidFill>
                  <a:prstClr val="black"/>
                </a:solidFill>
                <a:latin typeface="Arial"/>
                <a:ea typeface="ＭＳ Ｐゴシック"/>
                <a:cs typeface="Meiryo UI" panose="020B0604030504040204" pitchFamily="50" charset="-128"/>
              </a:rPr>
              <a:t>325</a:t>
            </a:r>
            <a:r>
              <a:rPr lang="ja-JP" altLang="en-US" sz="2600" kern="0" dirty="0">
                <a:solidFill>
                  <a:prstClr val="black"/>
                </a:solidFill>
                <a:latin typeface="Arial"/>
                <a:ea typeface="ＭＳ Ｐゴシック"/>
                <a:cs typeface="Meiryo UI" panose="020B0604030504040204" pitchFamily="50" charset="-128"/>
              </a:rPr>
              <a:t>名（定員</a:t>
            </a:r>
            <a:r>
              <a:rPr lang="en-US" altLang="ja-JP" sz="2600" kern="0" dirty="0">
                <a:solidFill>
                  <a:prstClr val="black"/>
                </a:solidFill>
                <a:latin typeface="Arial"/>
                <a:ea typeface="ＭＳ Ｐゴシック"/>
                <a:cs typeface="Meiryo UI" panose="020B0604030504040204" pitchFamily="50" charset="-128"/>
              </a:rPr>
              <a:t>142</a:t>
            </a:r>
            <a:r>
              <a:rPr lang="ja-JP" altLang="en-US" sz="2600" kern="0" dirty="0">
                <a:solidFill>
                  <a:prstClr val="black"/>
                </a:solidFill>
                <a:latin typeface="Arial"/>
                <a:ea typeface="ＭＳ Ｐゴシック"/>
                <a:cs typeface="Meiryo UI" panose="020B0604030504040204" pitchFamily="50" charset="-128"/>
              </a:rPr>
              <a:t>名</a:t>
            </a:r>
            <a:r>
              <a:rPr lang="en-US" altLang="ja-JP" sz="2600" kern="0" dirty="0">
                <a:solidFill>
                  <a:prstClr val="black"/>
                </a:solidFill>
                <a:latin typeface="Arial"/>
                <a:ea typeface="ＭＳ Ｐゴシック"/>
                <a:cs typeface="Meiryo UI" panose="020B0604030504040204" pitchFamily="50" charset="-128"/>
              </a:rPr>
              <a:t>×2</a:t>
            </a:r>
            <a:r>
              <a:rPr lang="ja-JP" altLang="en-US" sz="2600" kern="0" dirty="0">
                <a:solidFill>
                  <a:prstClr val="black"/>
                </a:solidFill>
                <a:latin typeface="Arial"/>
                <a:ea typeface="ＭＳ Ｐゴシック"/>
                <a:cs typeface="Meiryo UI" panose="020B0604030504040204" pitchFamily="50" charset="-128"/>
              </a:rPr>
              <a:t>学年＝</a:t>
            </a:r>
            <a:r>
              <a:rPr lang="en-US" altLang="ja-JP" sz="2600" kern="0" dirty="0">
                <a:solidFill>
                  <a:prstClr val="black"/>
                </a:solidFill>
                <a:latin typeface="Arial"/>
                <a:ea typeface="ＭＳ Ｐゴシック"/>
                <a:cs typeface="Meiryo UI" panose="020B0604030504040204" pitchFamily="50" charset="-128"/>
              </a:rPr>
              <a:t>284</a:t>
            </a:r>
            <a:r>
              <a:rPr lang="ja-JP" altLang="en-US" sz="2600" kern="0" dirty="0">
                <a:solidFill>
                  <a:prstClr val="black"/>
                </a:solidFill>
                <a:latin typeface="Arial"/>
                <a:ea typeface="ＭＳ Ｐゴシック"/>
                <a:cs typeface="Meiryo UI" panose="020B0604030504040204" pitchFamily="50" charset="-128"/>
              </a:rPr>
              <a:t>名）</a:t>
            </a:r>
            <a:endParaRPr lang="en-US" altLang="ja-JP" sz="2600" kern="0" dirty="0">
              <a:solidFill>
                <a:prstClr val="black"/>
              </a:solidFill>
              <a:latin typeface="Arial"/>
              <a:ea typeface="ＭＳ Ｐゴシック"/>
              <a:cs typeface="Meiryo UI" panose="020B0604030504040204" pitchFamily="50" charset="-128"/>
            </a:endParaRPr>
          </a:p>
          <a:p>
            <a:pPr marL="342900" lvl="0" indent="-342900" algn="l">
              <a:spcBef>
                <a:spcPts val="2200"/>
              </a:spcBef>
            </a:pPr>
            <a:r>
              <a:rPr lang="ja-JP" altLang="en-US" sz="2600" kern="0" dirty="0">
                <a:solidFill>
                  <a:prstClr val="black"/>
                </a:solidFill>
                <a:latin typeface="Arial"/>
                <a:ea typeface="ＭＳ Ｐゴシック"/>
                <a:cs typeface="Meiryo UI" panose="020B0604030504040204" pitchFamily="50" charset="-128"/>
              </a:rPr>
              <a:t>博士課程　</a:t>
            </a:r>
            <a:r>
              <a:rPr lang="en-US" altLang="ja-JP" sz="2600" kern="0" dirty="0">
                <a:solidFill>
                  <a:prstClr val="black"/>
                </a:solidFill>
                <a:latin typeface="Arial"/>
                <a:ea typeface="ＭＳ Ｐゴシック"/>
                <a:cs typeface="Meiryo UI" panose="020B0604030504040204" pitchFamily="50" charset="-128"/>
              </a:rPr>
              <a:t>125</a:t>
            </a:r>
            <a:r>
              <a:rPr lang="ja-JP" altLang="en-US" sz="2600" kern="0" dirty="0">
                <a:solidFill>
                  <a:prstClr val="black"/>
                </a:solidFill>
                <a:latin typeface="Arial"/>
                <a:ea typeface="ＭＳ Ｐゴシック"/>
                <a:cs typeface="Meiryo UI" panose="020B0604030504040204" pitchFamily="50" charset="-128"/>
              </a:rPr>
              <a:t>名（定員</a:t>
            </a:r>
            <a:r>
              <a:rPr lang="en-US" altLang="ja-JP" sz="2600" kern="0" dirty="0">
                <a:solidFill>
                  <a:prstClr val="black"/>
                </a:solidFill>
                <a:latin typeface="Arial"/>
                <a:ea typeface="ＭＳ Ｐゴシック"/>
                <a:cs typeface="Meiryo UI" panose="020B0604030504040204" pitchFamily="50" charset="-128"/>
              </a:rPr>
              <a:t>36</a:t>
            </a:r>
            <a:r>
              <a:rPr lang="ja-JP" altLang="en-US" sz="2600" kern="0" dirty="0">
                <a:solidFill>
                  <a:prstClr val="black"/>
                </a:solidFill>
                <a:latin typeface="Arial"/>
                <a:ea typeface="ＭＳ Ｐゴシック"/>
                <a:cs typeface="Meiryo UI" panose="020B0604030504040204" pitchFamily="50" charset="-128"/>
              </a:rPr>
              <a:t>名</a:t>
            </a:r>
            <a:r>
              <a:rPr lang="en-US" altLang="ja-JP" sz="2600" kern="0" dirty="0">
                <a:solidFill>
                  <a:prstClr val="black"/>
                </a:solidFill>
                <a:latin typeface="Arial"/>
                <a:ea typeface="ＭＳ Ｐゴシック"/>
                <a:cs typeface="Meiryo UI" panose="020B0604030504040204" pitchFamily="50" charset="-128"/>
              </a:rPr>
              <a:t>×3</a:t>
            </a:r>
            <a:r>
              <a:rPr lang="ja-JP" altLang="en-US" sz="2600" kern="0" dirty="0">
                <a:solidFill>
                  <a:prstClr val="black"/>
                </a:solidFill>
                <a:latin typeface="Arial"/>
                <a:ea typeface="ＭＳ Ｐゴシック"/>
                <a:cs typeface="Meiryo UI" panose="020B0604030504040204" pitchFamily="50" charset="-128"/>
              </a:rPr>
              <a:t>学年</a:t>
            </a:r>
            <a:r>
              <a:rPr lang="en-US" altLang="ja-JP" sz="2600" kern="0" dirty="0">
                <a:solidFill>
                  <a:prstClr val="black"/>
                </a:solidFill>
                <a:latin typeface="Arial"/>
                <a:ea typeface="ＭＳ Ｐゴシック"/>
                <a:cs typeface="Meiryo UI" panose="020B0604030504040204" pitchFamily="50" charset="-128"/>
              </a:rPr>
              <a:t>=108</a:t>
            </a:r>
            <a:r>
              <a:rPr lang="ja-JP" altLang="en-US" sz="2600" kern="0" dirty="0">
                <a:solidFill>
                  <a:prstClr val="black"/>
                </a:solidFill>
                <a:latin typeface="Arial"/>
                <a:ea typeface="ＭＳ Ｐゴシック"/>
                <a:cs typeface="Meiryo UI" panose="020B0604030504040204" pitchFamily="50" charset="-128"/>
              </a:rPr>
              <a:t>名）</a:t>
            </a:r>
            <a:endParaRPr lang="en-US" altLang="ja-JP" sz="2600" kern="0" dirty="0">
              <a:solidFill>
                <a:prstClr val="black"/>
              </a:solidFill>
              <a:latin typeface="Arial"/>
              <a:ea typeface="ＭＳ Ｐゴシック"/>
              <a:cs typeface="Meiryo UI" panose="020B0604030504040204" pitchFamily="50" charset="-128"/>
            </a:endParaRPr>
          </a:p>
          <a:p>
            <a:pPr marL="342900" lvl="0" indent="-342900" algn="l">
              <a:spcBef>
                <a:spcPts val="2200"/>
              </a:spcBef>
            </a:pPr>
            <a:r>
              <a:rPr lang="ja-JP" altLang="en-US" sz="2600" kern="0" dirty="0">
                <a:latin typeface="Arial"/>
                <a:ea typeface="ＭＳ Ｐゴシック"/>
                <a:cs typeface="Meiryo UI" panose="020B0604030504040204" pitchFamily="50" charset="-128"/>
              </a:rPr>
              <a:t>留学生　学部</a:t>
            </a:r>
            <a:r>
              <a:rPr lang="en-US" altLang="ja-JP" sz="2600" kern="0" dirty="0">
                <a:latin typeface="Arial"/>
                <a:ea typeface="ＭＳ Ｐゴシック"/>
                <a:cs typeface="Meiryo UI" panose="020B0604030504040204" pitchFamily="50" charset="-128"/>
              </a:rPr>
              <a:t>1</a:t>
            </a:r>
            <a:r>
              <a:rPr lang="ja-JP" altLang="en-US" sz="2600" kern="0" dirty="0">
                <a:latin typeface="Arial"/>
                <a:ea typeface="ＭＳ Ｐゴシック"/>
                <a:cs typeface="Meiryo UI" panose="020B0604030504040204" pitchFamily="50" charset="-128"/>
              </a:rPr>
              <a:t>名　修士</a:t>
            </a:r>
            <a:r>
              <a:rPr lang="en-US" altLang="ja-JP" sz="2600" kern="0" dirty="0">
                <a:latin typeface="Arial"/>
                <a:ea typeface="ＭＳ Ｐゴシック"/>
                <a:cs typeface="Meiryo UI" panose="020B0604030504040204" pitchFamily="50" charset="-128"/>
              </a:rPr>
              <a:t>29</a:t>
            </a:r>
            <a:r>
              <a:rPr lang="ja-JP" altLang="en-US" sz="2600" kern="0" dirty="0">
                <a:latin typeface="Arial"/>
                <a:ea typeface="ＭＳ Ｐゴシック"/>
                <a:cs typeface="Meiryo UI" panose="020B0604030504040204" pitchFamily="50" charset="-128"/>
              </a:rPr>
              <a:t>名　博士</a:t>
            </a:r>
            <a:r>
              <a:rPr lang="en-US" altLang="ja-JP" sz="2600" kern="0" dirty="0">
                <a:latin typeface="Arial"/>
                <a:ea typeface="ＭＳ Ｐゴシック"/>
                <a:cs typeface="Meiryo UI" panose="020B0604030504040204" pitchFamily="50" charset="-128"/>
              </a:rPr>
              <a:t>55</a:t>
            </a:r>
            <a:r>
              <a:rPr lang="ja-JP" altLang="en-US" sz="2600" kern="0" dirty="0">
                <a:latin typeface="Arial"/>
                <a:ea typeface="ＭＳ Ｐゴシック"/>
                <a:cs typeface="Meiryo UI" panose="020B0604030504040204" pitchFamily="50" charset="-128"/>
              </a:rPr>
              <a:t>名　計</a:t>
            </a:r>
            <a:r>
              <a:rPr lang="en-US" altLang="ja-JP" sz="2600" kern="0" dirty="0">
                <a:latin typeface="Arial"/>
                <a:ea typeface="ＭＳ Ｐゴシック"/>
                <a:cs typeface="Meiryo UI" panose="020B0604030504040204" pitchFamily="50" charset="-128"/>
              </a:rPr>
              <a:t>85</a:t>
            </a:r>
            <a:r>
              <a:rPr lang="ja-JP" altLang="en-US" sz="2600" kern="0" dirty="0">
                <a:latin typeface="Arial"/>
                <a:ea typeface="ＭＳ Ｐゴシック"/>
                <a:cs typeface="Meiryo UI" panose="020B0604030504040204" pitchFamily="50" charset="-128"/>
              </a:rPr>
              <a:t>名</a:t>
            </a:r>
            <a:endParaRPr lang="en-US" altLang="ja-JP" sz="2600" kern="0" dirty="0">
              <a:latin typeface="Arial"/>
              <a:ea typeface="ＭＳ Ｐゴシック"/>
              <a:cs typeface="Meiryo UI" panose="020B0604030504040204" pitchFamily="50" charset="-128"/>
            </a:endParaRPr>
          </a:p>
          <a:p>
            <a:pPr marL="342900" lvl="0" indent="-342900" algn="l">
              <a:spcBef>
                <a:spcPts val="2200"/>
              </a:spcBef>
            </a:pPr>
            <a:r>
              <a:rPr lang="ja-JP" altLang="en-US" sz="2600" kern="0" dirty="0">
                <a:latin typeface="Arial"/>
                <a:ea typeface="ＭＳ Ｐゴシック"/>
                <a:cs typeface="Meiryo UI" panose="020B0604030504040204" pitchFamily="50" charset="-128"/>
              </a:rPr>
              <a:t>留学生のうち英語コース　修士</a:t>
            </a:r>
            <a:r>
              <a:rPr lang="en-US" altLang="ja-JP" sz="2600" kern="0" dirty="0">
                <a:latin typeface="Arial"/>
                <a:ea typeface="ＭＳ Ｐゴシック"/>
                <a:cs typeface="Meiryo UI" panose="020B0604030504040204" pitchFamily="50" charset="-128"/>
              </a:rPr>
              <a:t>18</a:t>
            </a:r>
            <a:r>
              <a:rPr lang="ja-JP" altLang="en-US" sz="2600" kern="0" dirty="0">
                <a:latin typeface="Arial"/>
                <a:ea typeface="ＭＳ Ｐゴシック"/>
                <a:cs typeface="Meiryo UI" panose="020B0604030504040204" pitchFamily="50" charset="-128"/>
              </a:rPr>
              <a:t>名　博士</a:t>
            </a:r>
            <a:r>
              <a:rPr lang="en-US" altLang="ja-JP" sz="2600" kern="0" dirty="0">
                <a:latin typeface="Arial"/>
                <a:ea typeface="ＭＳ Ｐゴシック"/>
                <a:cs typeface="Meiryo UI" panose="020B0604030504040204" pitchFamily="50" charset="-128"/>
              </a:rPr>
              <a:t>30</a:t>
            </a:r>
            <a:r>
              <a:rPr lang="ja-JP" altLang="en-US" sz="2600" kern="0" dirty="0">
                <a:latin typeface="Arial"/>
                <a:ea typeface="ＭＳ Ｐゴシック"/>
                <a:cs typeface="Meiryo UI" panose="020B0604030504040204" pitchFamily="50" charset="-128"/>
              </a:rPr>
              <a:t>名　計</a:t>
            </a:r>
            <a:r>
              <a:rPr lang="en-US" altLang="ja-JP" sz="2600" kern="0" dirty="0">
                <a:latin typeface="Arial"/>
                <a:ea typeface="ＭＳ Ｐゴシック"/>
                <a:cs typeface="Meiryo UI" panose="020B0604030504040204" pitchFamily="50" charset="-128"/>
              </a:rPr>
              <a:t>58</a:t>
            </a:r>
            <a:r>
              <a:rPr lang="ja-JP" altLang="en-US" sz="2600" kern="0" dirty="0">
                <a:latin typeface="Arial"/>
                <a:ea typeface="ＭＳ Ｐゴシック"/>
                <a:cs typeface="Meiryo UI" panose="020B0604030504040204" pitchFamily="50" charset="-128"/>
              </a:rPr>
              <a:t>名</a:t>
            </a:r>
          </a:p>
        </p:txBody>
      </p:sp>
    </p:spTree>
    <p:extLst>
      <p:ext uri="{BB962C8B-B14F-4D97-AF65-F5344CB8AC3E}">
        <p14:creationId xmlns:p14="http://schemas.microsoft.com/office/powerpoint/2010/main" val="122497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75756" y="3121583"/>
            <a:ext cx="4392488" cy="614834"/>
          </a:xfrm>
        </p:spPr>
        <p:txBody>
          <a:bodyPr anchor="ctr">
            <a:normAutofit fontScale="90000"/>
          </a:bodyPr>
          <a:lstStyle/>
          <a:p>
            <a:r>
              <a:rPr lang="ja-JP" altLang="en-US" sz="4400" b="1" dirty="0"/>
              <a:t>３</a:t>
            </a:r>
            <a:r>
              <a:rPr lang="en-US" altLang="ja-JP" sz="4400" b="1" dirty="0"/>
              <a:t>. </a:t>
            </a:r>
            <a:r>
              <a:rPr lang="ja-JP" altLang="en-US" sz="4400" b="1" dirty="0"/>
              <a:t>農学部での学び</a:t>
            </a:r>
            <a:endParaRPr kumimoji="1" lang="ja-JP" altLang="en-US" sz="4400" b="1" dirty="0"/>
          </a:p>
        </p:txBody>
      </p:sp>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22</a:t>
            </a:fld>
            <a:endParaRPr lang="en-US" altLang="ja-JP"/>
          </a:p>
        </p:txBody>
      </p:sp>
    </p:spTree>
    <p:extLst>
      <p:ext uri="{BB962C8B-B14F-4D97-AF65-F5344CB8AC3E}">
        <p14:creationId xmlns:p14="http://schemas.microsoft.com/office/powerpoint/2010/main" val="2365430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4588049" y="0"/>
            <a:ext cx="4083496" cy="46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
        <p:nvSpPr>
          <p:cNvPr id="14339" name="正方形/長方形 2"/>
          <p:cNvSpPr>
            <a:spLocks noChangeArrowheads="1"/>
          </p:cNvSpPr>
          <p:nvPr/>
        </p:nvSpPr>
        <p:spPr bwMode="auto">
          <a:xfrm>
            <a:off x="316260" y="797510"/>
            <a:ext cx="851148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spcAft>
                <a:spcPts val="0"/>
              </a:spcAft>
            </a:pPr>
            <a:r>
              <a:rPr lang="ja-JP" altLang="en-US" sz="2800" b="0" dirty="0">
                <a:latin typeface="游ゴシック" panose="020B0400000000000000" pitchFamily="50" charset="-128"/>
                <a:ea typeface="游ゴシック" panose="020B0400000000000000" pitchFamily="50" charset="-128"/>
                <a:cs typeface="Meiryo UI" panose="020B0604030504040204" pitchFamily="50" charset="-128"/>
              </a:rPr>
              <a:t>○ 食料生産</a:t>
            </a:r>
            <a:endParaRPr lang="en-US" altLang="ja-JP" sz="2800" b="0" dirty="0">
              <a:latin typeface="游ゴシック" panose="020B0400000000000000" pitchFamily="50" charset="-128"/>
              <a:ea typeface="游ゴシック" panose="020B0400000000000000" pitchFamily="50" charset="-128"/>
              <a:cs typeface="Meiryo UI" panose="020B0604030504040204" pitchFamily="50" charset="-128"/>
            </a:endParaRPr>
          </a:p>
          <a:p>
            <a:pPr marL="177800" indent="-177800" algn="just" eaLnBrk="1" hangingPunct="1">
              <a:spcBef>
                <a:spcPct val="0"/>
              </a:spcBef>
              <a:spcAft>
                <a:spcPts val="0"/>
              </a:spcAft>
            </a:pP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人口増に伴い世界的な食料不足が深刻です。</a:t>
            </a: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marL="177800" indent="-177800" algn="just" eaLnBrk="1" hangingPunct="1">
              <a:spcBef>
                <a:spcPct val="0"/>
              </a:spcBef>
              <a:spcAft>
                <a:spcPts val="0"/>
              </a:spcAft>
            </a:pP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早急な解決を目指し、農学部では環境に配慮した</a:t>
            </a:r>
            <a:r>
              <a:rPr lang="ja-JP" altLang="en-US" sz="24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効率的な食料生産</a:t>
            </a: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を研究しています。</a:t>
            </a: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eaLnBrk="1" hangingPunct="1">
              <a:spcBef>
                <a:spcPct val="0"/>
              </a:spcBef>
              <a:spcAft>
                <a:spcPts val="0"/>
              </a:spcAft>
            </a:pP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algn="just" eaLnBrk="1" hangingPunct="1">
              <a:spcBef>
                <a:spcPct val="0"/>
              </a:spcBef>
              <a:spcAft>
                <a:spcPts val="0"/>
              </a:spcAft>
            </a:pPr>
            <a:r>
              <a:rPr lang="ja-JP" altLang="en-US" sz="2800" b="0" dirty="0">
                <a:latin typeface="游ゴシック" panose="020B0400000000000000" pitchFamily="50" charset="-128"/>
                <a:ea typeface="游ゴシック" panose="020B0400000000000000" pitchFamily="50" charset="-128"/>
                <a:cs typeface="Meiryo UI" panose="020B0604030504040204" pitchFamily="50" charset="-128"/>
              </a:rPr>
              <a:t>○ 環境</a:t>
            </a:r>
            <a:endParaRPr lang="en-US" altLang="ja-JP" sz="28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eaLnBrk="1" hangingPunct="1">
              <a:spcBef>
                <a:spcPct val="0"/>
              </a:spcBef>
              <a:spcAft>
                <a:spcPts val="0"/>
              </a:spcAft>
            </a:pP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人間の営みが地球環境に大きく影響を及ぼす中、生物資源、土壌、水資源、そしてエネルギーの利用について大きな転換期が来ていることは言うまでもありません。</a:t>
            </a: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eaLnBrk="1" hangingPunct="1">
              <a:spcBef>
                <a:spcPct val="0"/>
              </a:spcBef>
              <a:spcAft>
                <a:spcPts val="0"/>
              </a:spcAft>
            </a:pP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自然環境への</a:t>
            </a:r>
            <a:r>
              <a:rPr lang="ja-JP" altLang="en-US" sz="24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負荷を軽減</a:t>
            </a: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しつつ、人々の</a:t>
            </a:r>
            <a:r>
              <a:rPr lang="ja-JP" altLang="en-US" sz="24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豊かな暮らし</a:t>
            </a: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を両立させるという根幹的な課題を最新の研究を通して解決していきます。</a:t>
            </a: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eaLnBrk="1" hangingPunct="1">
              <a:spcBef>
                <a:spcPct val="0"/>
              </a:spcBef>
              <a:spcAft>
                <a:spcPts val="0"/>
              </a:spcAft>
            </a:pP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 name="スライド番号プレースホルダー 3"/>
          <p:cNvSpPr>
            <a:spLocks noGrp="1"/>
          </p:cNvSpPr>
          <p:nvPr>
            <p:ph type="sldNum" sz="quarter" idx="12"/>
          </p:nvPr>
        </p:nvSpPr>
        <p:spPr>
          <a:xfrm>
            <a:off x="35496" y="6279054"/>
            <a:ext cx="801687" cy="484188"/>
          </a:xfrm>
        </p:spPr>
        <p:txBody>
          <a:bodyPr/>
          <a:lstStyle/>
          <a:p>
            <a:fld id="{EB3D47CD-CD40-4281-94A8-FB766212185D}" type="slidenum">
              <a:rPr lang="en-US" altLang="ja-JP" smtClean="0"/>
              <a:pPr/>
              <a:t>23</a:t>
            </a:fld>
            <a:endParaRPr lang="en-US" altLang="ja-JP" dirty="0"/>
          </a:p>
        </p:txBody>
      </p:sp>
      <p:sp>
        <p:nvSpPr>
          <p:cNvPr id="2" name="タイトル 1">
            <a:extLst>
              <a:ext uri="{FF2B5EF4-FFF2-40B4-BE49-F238E27FC236}">
                <a16:creationId xmlns:a16="http://schemas.microsoft.com/office/drawing/2014/main" id="{D5F38E60-F271-4E6C-8BD3-FE23AF4D9D16}"/>
              </a:ext>
            </a:extLst>
          </p:cNvPr>
          <p:cNvSpPr>
            <a:spLocks noGrp="1"/>
          </p:cNvSpPr>
          <p:nvPr>
            <p:ph type="title" idx="4294967295"/>
          </p:nvPr>
        </p:nvSpPr>
        <p:spPr>
          <a:xfrm>
            <a:off x="35496" y="0"/>
            <a:ext cx="7886700"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重点研究領域（１）</a:t>
            </a:r>
            <a:endParaRPr kumimoji="1" lang="ja-JP" altLang="en-US" dirty="0"/>
          </a:p>
        </p:txBody>
      </p:sp>
    </p:spTree>
    <p:extLst>
      <p:ext uri="{BB962C8B-B14F-4D97-AF65-F5344CB8AC3E}">
        <p14:creationId xmlns:p14="http://schemas.microsoft.com/office/powerpoint/2010/main" val="101647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107504" y="39756"/>
            <a:ext cx="4083496" cy="46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
        <p:nvSpPr>
          <p:cNvPr id="14339" name="正方形/長方形 2"/>
          <p:cNvSpPr>
            <a:spLocks noChangeArrowheads="1"/>
          </p:cNvSpPr>
          <p:nvPr/>
        </p:nvSpPr>
        <p:spPr bwMode="auto">
          <a:xfrm>
            <a:off x="316260" y="797510"/>
            <a:ext cx="851148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spcAft>
                <a:spcPts val="0"/>
              </a:spcAft>
            </a:pPr>
            <a:r>
              <a:rPr lang="ja-JP" altLang="en-US" sz="2800" b="0" dirty="0">
                <a:latin typeface="游ゴシック" panose="020B0400000000000000" pitchFamily="50" charset="-128"/>
                <a:ea typeface="游ゴシック" panose="020B0400000000000000" pitchFamily="50" charset="-128"/>
                <a:cs typeface="Meiryo UI" panose="020B0604030504040204" pitchFamily="50" charset="-128"/>
              </a:rPr>
              <a:t>○ 食品流通・利用</a:t>
            </a:r>
            <a:endParaRPr lang="en-US" altLang="ja-JP" sz="28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eaLnBrk="1" hangingPunct="1">
              <a:spcBef>
                <a:spcPct val="0"/>
              </a:spcBef>
              <a:spcAft>
                <a:spcPts val="0"/>
              </a:spcAft>
            </a:pP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a:t>
            </a:r>
            <a:r>
              <a:rPr lang="ja-JP" altLang="en-US" sz="24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多様化</a:t>
            </a: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する食のニーズ、</a:t>
            </a:r>
            <a:r>
              <a:rPr lang="ja-JP" altLang="en-US" sz="24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安定供給</a:t>
            </a: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と流通・市場の構築など多くの課題に対して社会科学的研究で貢献しています。</a:t>
            </a: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eaLnBrk="1" hangingPunct="1">
              <a:spcBef>
                <a:spcPct val="0"/>
              </a:spcBef>
              <a:spcAft>
                <a:spcPts val="0"/>
              </a:spcAft>
            </a:pP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algn="just">
              <a:spcBef>
                <a:spcPts val="0"/>
              </a:spcBef>
              <a:spcAft>
                <a:spcPts val="0"/>
              </a:spcAft>
            </a:pPr>
            <a:r>
              <a:rPr lang="ja-JP" altLang="en-US" sz="2800" b="0" dirty="0">
                <a:latin typeface="游ゴシック" panose="020B0400000000000000" pitchFamily="50" charset="-128"/>
                <a:ea typeface="游ゴシック" panose="020B0400000000000000" pitchFamily="50" charset="-128"/>
                <a:cs typeface="Meiryo UI" panose="020B0604030504040204" pitchFamily="50" charset="-128"/>
              </a:rPr>
              <a:t>○ 基礎生物科学</a:t>
            </a: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a:t>
            </a: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a:spcBef>
                <a:spcPts val="0"/>
              </a:spcBef>
              <a:spcAft>
                <a:spcPts val="0"/>
              </a:spcAft>
            </a:pP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生物が持っている能力について私たちはまだまだ知らないことばかりです。</a:t>
            </a: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a:spcBef>
                <a:spcPts val="0"/>
              </a:spcBef>
              <a:spcAft>
                <a:spcPts val="0"/>
              </a:spcAft>
            </a:pP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農学部では、生物資源の開発を念頭に、</a:t>
            </a:r>
            <a:r>
              <a:rPr lang="ja-JP" altLang="en-US" sz="24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バイオテクノロジー</a:t>
            </a: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を駆使して不思議な生命現象を解明しつつ、その能力の応用を進めています。</a:t>
            </a: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a:spcBef>
                <a:spcPts val="0"/>
              </a:spcBef>
              <a:spcAft>
                <a:spcPts val="0"/>
              </a:spcAft>
            </a:pP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a:t>
            </a:r>
            <a:r>
              <a:rPr lang="ja-JP" altLang="en-US" sz="24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生物が本来持っている能力</a:t>
            </a: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の活用はもちろん、</a:t>
            </a:r>
            <a:r>
              <a:rPr lang="ja-JP" altLang="en-US" sz="2400" b="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新たな機能</a:t>
            </a: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を持たせる技術に発展させていきます。</a:t>
            </a:r>
            <a:endParaRPr lang="en-US" altLang="ja-JP" sz="2400" b="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just">
              <a:spcBef>
                <a:spcPts val="0"/>
              </a:spcBef>
              <a:spcAft>
                <a:spcPts val="0"/>
              </a:spcAft>
            </a:pPr>
            <a:r>
              <a:rPr lang="ja-JP" altLang="en-US" sz="2400" b="0" dirty="0">
                <a:latin typeface="游ゴシック" panose="020B0400000000000000" pitchFamily="50" charset="-128"/>
                <a:ea typeface="游ゴシック" panose="020B0400000000000000" pitchFamily="50" charset="-128"/>
                <a:cs typeface="Meiryo UI" panose="020B0604030504040204" pitchFamily="50" charset="-128"/>
              </a:rPr>
              <a:t>　 食と健康の関係の解明も含まれます。</a:t>
            </a:r>
          </a:p>
        </p:txBody>
      </p:sp>
      <p:sp>
        <p:nvSpPr>
          <p:cNvPr id="5" name="スライド番号プレースホルダー 3"/>
          <p:cNvSpPr>
            <a:spLocks noGrp="1"/>
          </p:cNvSpPr>
          <p:nvPr>
            <p:ph type="sldNum" sz="quarter" idx="12"/>
          </p:nvPr>
        </p:nvSpPr>
        <p:spPr>
          <a:xfrm>
            <a:off x="35496" y="6279054"/>
            <a:ext cx="801687" cy="484188"/>
          </a:xfrm>
        </p:spPr>
        <p:txBody>
          <a:bodyPr/>
          <a:lstStyle/>
          <a:p>
            <a:fld id="{EB3D47CD-CD40-4281-94A8-FB766212185D}" type="slidenum">
              <a:rPr lang="en-US" altLang="ja-JP" smtClean="0"/>
              <a:pPr/>
              <a:t>24</a:t>
            </a:fld>
            <a:endParaRPr lang="en-US" altLang="ja-JP" dirty="0"/>
          </a:p>
        </p:txBody>
      </p:sp>
      <p:sp>
        <p:nvSpPr>
          <p:cNvPr id="2" name="タイトル 1">
            <a:extLst>
              <a:ext uri="{FF2B5EF4-FFF2-40B4-BE49-F238E27FC236}">
                <a16:creationId xmlns:a16="http://schemas.microsoft.com/office/drawing/2014/main" id="{3601CCDB-E60F-40BB-AD40-95E95BEA5C2B}"/>
              </a:ext>
            </a:extLst>
          </p:cNvPr>
          <p:cNvSpPr>
            <a:spLocks noGrp="1"/>
          </p:cNvSpPr>
          <p:nvPr>
            <p:ph type="title" idx="4294967295"/>
          </p:nvPr>
        </p:nvSpPr>
        <p:spPr>
          <a:xfrm>
            <a:off x="35496" y="-9926"/>
            <a:ext cx="7886700"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重点研究領域（２）</a:t>
            </a:r>
            <a:endParaRPr lang="ja-JP" altLang="ja-JP" dirty="0">
              <a:effectLst/>
            </a:endParaRPr>
          </a:p>
        </p:txBody>
      </p:sp>
    </p:spTree>
    <p:extLst>
      <p:ext uri="{BB962C8B-B14F-4D97-AF65-F5344CB8AC3E}">
        <p14:creationId xmlns:p14="http://schemas.microsoft.com/office/powerpoint/2010/main" val="2809539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107504" y="37988"/>
            <a:ext cx="853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
        <p:nvSpPr>
          <p:cNvPr id="15363" name="正方形/長方形 1"/>
          <p:cNvSpPr>
            <a:spLocks noChangeArrowheads="1"/>
          </p:cNvSpPr>
          <p:nvPr/>
        </p:nvSpPr>
        <p:spPr bwMode="auto">
          <a:xfrm>
            <a:off x="221215" y="764704"/>
            <a:ext cx="8892480"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全学留学プログラム</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lvl="1" algn="l" eaLnBrk="1" hangingPunct="1">
              <a:spcBef>
                <a:spcPct val="0"/>
              </a:spcBef>
              <a:buClrTx/>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海外短期語学研修プログラム</a:t>
            </a:r>
            <a:r>
              <a:rPr lang="ja-JP" altLang="en-US" sz="1600" dirty="0">
                <a:latin typeface="游ゴシック" panose="020B0400000000000000" pitchFamily="50" charset="-128"/>
                <a:ea typeface="游ゴシック" panose="020B0400000000000000" pitchFamily="50" charset="-128"/>
                <a:cs typeface="Meiryo UI" panose="020B0604030504040204" pitchFamily="50" charset="-128"/>
              </a:rPr>
              <a:t>（サマープログラム・スプリングプログラム）</a:t>
            </a:r>
            <a:endParaRPr lang="en-US" altLang="ja-JP" sz="1600" dirty="0">
              <a:latin typeface="游ゴシック" panose="020B0400000000000000" pitchFamily="50" charset="-128"/>
              <a:ea typeface="游ゴシック" panose="020B0400000000000000" pitchFamily="50" charset="-128"/>
              <a:cs typeface="Meiryo UI" panose="020B0604030504040204" pitchFamily="50" charset="-128"/>
            </a:endParaRPr>
          </a:p>
          <a:p>
            <a:pPr lvl="1" algn="l" eaLnBrk="1" hangingPunct="1">
              <a:spcBef>
                <a:spcPct val="0"/>
              </a:spcBef>
              <a:buClrTx/>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グローバル・キャリア・デザイン</a:t>
            </a:r>
            <a:r>
              <a:rPr lang="ja-JP" altLang="en-US" sz="1600" dirty="0">
                <a:latin typeface="游ゴシック" panose="020B0400000000000000" pitchFamily="50" charset="-128"/>
                <a:ea typeface="游ゴシック" panose="020B0400000000000000" pitchFamily="50" charset="-128"/>
                <a:cs typeface="Meiryo UI" panose="020B0604030504040204" pitchFamily="50" charset="-128"/>
              </a:rPr>
              <a:t>（通称</a:t>
            </a:r>
            <a:r>
              <a:rPr lang="en-US" altLang="ja-JP" sz="1600"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600" dirty="0">
                <a:latin typeface="游ゴシック" panose="020B0400000000000000" pitchFamily="50" charset="-128"/>
                <a:ea typeface="游ゴシック" panose="020B0400000000000000" pitchFamily="50" charset="-128"/>
                <a:cs typeface="Meiryo UI" panose="020B0604030504040204" pitchFamily="50" charset="-128"/>
              </a:rPr>
              <a:t>ファースト・ステップ・プログラム）　　　 </a:t>
            </a:r>
          </a:p>
          <a:p>
            <a:pPr lvl="1" algn="l" eaLnBrk="1" hangingPunct="1">
              <a:spcBef>
                <a:spcPct val="0"/>
              </a:spcBef>
              <a:buClrTx/>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国際インターンシッププログラム</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lvl="1" algn="l" eaLnBrk="1" hangingPunct="1">
              <a:spcBef>
                <a:spcPct val="0"/>
              </a:spcBef>
              <a:buClrTx/>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交換留学プログラム（協定大学への留学）</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lvl="1" algn="l" eaLnBrk="1" hangingPunct="1">
              <a:spcBef>
                <a:spcPct val="0"/>
              </a:spcBef>
              <a:buClrTx/>
            </a:pPr>
            <a:r>
              <a:rPr lang="en-US" altLang="ja-JP" dirty="0">
                <a:latin typeface="游ゴシック" panose="020B0400000000000000" pitchFamily="50" charset="-128"/>
                <a:ea typeface="游ゴシック" panose="020B0400000000000000" pitchFamily="50" charset="-128"/>
                <a:cs typeface="Meiryo UI" panose="020B0604030504040204" pitchFamily="50" charset="-128"/>
              </a:rPr>
              <a:t>Hokkaido</a:t>
            </a: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サマー・インスティテュート</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lvl="1" algn="l" eaLnBrk="1" hangingPunct="1">
              <a:spcBef>
                <a:spcPct val="0"/>
              </a:spcBef>
              <a:buClrTx/>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海外ラーニング・サテライト</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lvl="1" algn="l" eaLnBrk="1" hangingPunct="1">
              <a:spcBef>
                <a:spcPct val="0"/>
              </a:spcBef>
              <a:buClrTx/>
            </a:pPr>
            <a:r>
              <a:rPr lang="en-US" altLang="ja-JP" dirty="0">
                <a:latin typeface="游ゴシック" panose="020B0400000000000000" pitchFamily="50" charset="-128"/>
                <a:ea typeface="游ゴシック" panose="020B0400000000000000" pitchFamily="50" charset="-128"/>
                <a:cs typeface="Meiryo UI" panose="020B0604030504040204" pitchFamily="50" charset="-128"/>
              </a:rPr>
              <a:t>OOGs</a:t>
            </a: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プログラム</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lvl="1" algn="l" eaLnBrk="1" hangingPunct="1">
              <a:spcBef>
                <a:spcPct val="0"/>
              </a:spcBef>
              <a:buClrTx/>
            </a:pP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buFont typeface="Wingdings" charset="2"/>
              <a:buChar char="n"/>
            </a:pPr>
            <a:endParaRPr lang="en-US" altLang="ja-JP" sz="1800"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buFont typeface="Wingdings" charset="2"/>
              <a:buChar char="n"/>
            </a:pPr>
            <a:endParaRPr lang="en-US" altLang="ja-JP" sz="1800"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buFont typeface="Wingdings" charset="2"/>
              <a:buChar char="n"/>
            </a:pPr>
            <a:endParaRPr lang="en-US" altLang="ja-JP" sz="1800"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pPr>
            <a:endParaRPr lang="en-US" altLang="ja-JP" sz="1800"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その他</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lvl="1" algn="l" eaLnBrk="1" hangingPunct="1">
              <a:spcBef>
                <a:spcPct val="0"/>
              </a:spcBef>
              <a:buClrTx/>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コチュテル・プログラム</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lvl="1" algn="l" eaLnBrk="1" hangingPunct="1">
              <a:spcBef>
                <a:spcPct val="0"/>
              </a:spcBef>
              <a:buClrTx/>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ダブルディグリー・プログラム</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 name="スライド番号プレースホルダー 3"/>
          <p:cNvSpPr>
            <a:spLocks noGrp="1"/>
          </p:cNvSpPr>
          <p:nvPr>
            <p:ph type="sldNum" sz="quarter" idx="12"/>
          </p:nvPr>
        </p:nvSpPr>
        <p:spPr>
          <a:xfrm>
            <a:off x="35496" y="6279054"/>
            <a:ext cx="801687" cy="484188"/>
          </a:xfrm>
        </p:spPr>
        <p:txBody>
          <a:bodyPr/>
          <a:lstStyle/>
          <a:p>
            <a:fld id="{EB3D47CD-CD40-4281-94A8-FB766212185D}" type="slidenum">
              <a:rPr lang="en-US" altLang="ja-JP" smtClean="0"/>
              <a:pPr/>
              <a:t>25</a:t>
            </a:fld>
            <a:endParaRPr lang="en-US" altLang="ja-JP" dirty="0"/>
          </a:p>
        </p:txBody>
      </p:sp>
      <p:sp>
        <p:nvSpPr>
          <p:cNvPr id="2" name="タイトル 1">
            <a:extLst>
              <a:ext uri="{FF2B5EF4-FFF2-40B4-BE49-F238E27FC236}">
                <a16:creationId xmlns:a16="http://schemas.microsoft.com/office/drawing/2014/main" id="{B4C646CB-A0DE-47AC-8E40-0A49D595D811}"/>
              </a:ext>
            </a:extLst>
          </p:cNvPr>
          <p:cNvSpPr>
            <a:spLocks noGrp="1"/>
          </p:cNvSpPr>
          <p:nvPr>
            <p:ph type="title" idx="4294967295"/>
          </p:nvPr>
        </p:nvSpPr>
        <p:spPr>
          <a:xfrm>
            <a:off x="17308" y="1"/>
            <a:ext cx="8898091" cy="620688"/>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農学院・農学部における教育のグローバル化</a:t>
            </a:r>
            <a:endParaRPr kumimoji="1" lang="ja-JP" altLang="en-US" dirty="0"/>
          </a:p>
        </p:txBody>
      </p:sp>
      <p:sp>
        <p:nvSpPr>
          <p:cNvPr id="3" name="四角形: 角を丸くする 2">
            <a:extLst>
              <a:ext uri="{FF2B5EF4-FFF2-40B4-BE49-F238E27FC236}">
                <a16:creationId xmlns:a16="http://schemas.microsoft.com/office/drawing/2014/main" id="{2F74FFD7-3170-B3F8-152C-BF875532850E}"/>
              </a:ext>
            </a:extLst>
          </p:cNvPr>
          <p:cNvSpPr/>
          <p:nvPr/>
        </p:nvSpPr>
        <p:spPr bwMode="auto">
          <a:xfrm>
            <a:off x="575067" y="3429000"/>
            <a:ext cx="8184776" cy="1210816"/>
          </a:xfrm>
          <a:prstGeom prst="roundRect">
            <a:avLst>
              <a:gd name="adj" fmla="val 14489"/>
            </a:avLst>
          </a:prstGeom>
          <a:noFill/>
          <a:ln w="9525" cap="flat" cmpd="sng" algn="ctr">
            <a:solidFill>
              <a:srgbClr val="23651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0"/>
              </a:spcBef>
              <a:spcAft>
                <a:spcPct val="0"/>
              </a:spcAft>
              <a:buClrTx/>
              <a:buSzTx/>
              <a:tabLst/>
            </a:pPr>
            <a:r>
              <a:rPr lang="en-US" altLang="ja-JP" sz="1600" b="1" dirty="0">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利用できる奨学金</a:t>
            </a:r>
            <a:r>
              <a:rPr lang="en-US" altLang="ja-JP" sz="1600" b="1" dirty="0">
                <a:latin typeface="游ゴシック" panose="020B0400000000000000" pitchFamily="50" charset="-128"/>
                <a:ea typeface="游ゴシック" panose="020B0400000000000000" pitchFamily="50" charset="-128"/>
              </a:rPr>
              <a:t>】</a:t>
            </a:r>
          </a:p>
          <a:p>
            <a:pPr marL="285750" indent="-285750" algn="l">
              <a:buFont typeface="Wingdings" panose="05000000000000000000" pitchFamily="2" charset="2"/>
              <a:buChar char="Ø"/>
            </a:pPr>
            <a:r>
              <a:rPr lang="ja-JP" altLang="en-US" sz="1600" dirty="0">
                <a:latin typeface="游ゴシック" panose="020B0400000000000000" pitchFamily="50" charset="-128"/>
                <a:ea typeface="游ゴシック" panose="020B0400000000000000" pitchFamily="50" charset="-128"/>
                <a:cs typeface="Meiryo UI" panose="020B0604030504040204" pitchFamily="50" charset="-128"/>
              </a:rPr>
              <a:t>北海道大学クラーク海外留学助成金</a:t>
            </a:r>
            <a:endParaRPr lang="en-US" altLang="ja-JP" sz="1600" dirty="0">
              <a:latin typeface="游ゴシック" panose="020B0400000000000000" pitchFamily="50" charset="-128"/>
              <a:ea typeface="游ゴシック" panose="020B0400000000000000" pitchFamily="50" charset="-128"/>
              <a:cs typeface="Meiryo UI" panose="020B0604030504040204" pitchFamily="50" charset="-128"/>
            </a:endParaRPr>
          </a:p>
          <a:p>
            <a:pPr marL="285750" indent="-285750" algn="l">
              <a:buFont typeface="Wingdings" panose="05000000000000000000" pitchFamily="2" charset="2"/>
              <a:buChar char="Ø"/>
            </a:pPr>
            <a:r>
              <a:rPr lang="en-US" altLang="ja-JP" sz="1600" dirty="0">
                <a:latin typeface="游ゴシック" panose="020B0400000000000000" pitchFamily="50" charset="-128"/>
                <a:ea typeface="游ゴシック" panose="020B0400000000000000" pitchFamily="50" charset="-128"/>
                <a:cs typeface="Meiryo UI" panose="020B0604030504040204" pitchFamily="50" charset="-128"/>
              </a:rPr>
              <a:t>JASSO</a:t>
            </a:r>
            <a:r>
              <a:rPr lang="ja-JP" altLang="en-US" sz="1600" dirty="0">
                <a:latin typeface="游ゴシック" panose="020B0400000000000000" pitchFamily="50" charset="-128"/>
                <a:ea typeface="游ゴシック" panose="020B0400000000000000" pitchFamily="50" charset="-128"/>
                <a:cs typeface="Meiryo UI" panose="020B0604030504040204" pitchFamily="50" charset="-128"/>
              </a:rPr>
              <a:t>海外留学支援制度（協定派遣）</a:t>
            </a:r>
            <a:endParaRPr lang="en-US" altLang="ja-JP" sz="1600" dirty="0">
              <a:latin typeface="游ゴシック" panose="020B0400000000000000" pitchFamily="50" charset="-128"/>
              <a:ea typeface="游ゴシック" panose="020B0400000000000000" pitchFamily="50" charset="-128"/>
              <a:cs typeface="Meiryo UI" panose="020B0604030504040204" pitchFamily="50" charset="-128"/>
            </a:endParaRPr>
          </a:p>
          <a:p>
            <a:pPr marL="285750" indent="-285750" algn="l">
              <a:buFont typeface="Wingdings" panose="05000000000000000000" pitchFamily="2" charset="2"/>
              <a:buChar char="Ø"/>
            </a:pPr>
            <a:r>
              <a:rPr lang="ja-JP" altLang="en-US" sz="1600" dirty="0">
                <a:latin typeface="游ゴシック" panose="020B0400000000000000" pitchFamily="50" charset="-128"/>
                <a:ea typeface="游ゴシック" panose="020B0400000000000000" pitchFamily="50" charset="-128"/>
                <a:cs typeface="Meiryo UI" panose="020B0604030504040204" pitchFamily="50" charset="-128"/>
              </a:rPr>
              <a:t>官民協働海外留学支援制度～トビタテ！留学</a:t>
            </a:r>
            <a:r>
              <a:rPr lang="en-US" altLang="ja-JP" sz="1600" dirty="0">
                <a:latin typeface="游ゴシック" panose="020B0400000000000000" pitchFamily="50" charset="-128"/>
                <a:ea typeface="游ゴシック" panose="020B0400000000000000" pitchFamily="50" charset="-128"/>
                <a:cs typeface="Meiryo UI" panose="020B0604030504040204" pitchFamily="50" charset="-128"/>
              </a:rPr>
              <a:t>JAPAN</a:t>
            </a:r>
            <a:r>
              <a:rPr lang="ja-JP" altLang="en-US" sz="1600" dirty="0">
                <a:latin typeface="游ゴシック" panose="020B0400000000000000" pitchFamily="50" charset="-128"/>
                <a:ea typeface="游ゴシック" panose="020B0400000000000000" pitchFamily="50" charset="-128"/>
                <a:cs typeface="Meiryo UI" panose="020B0604030504040204" pitchFamily="50" charset="-128"/>
              </a:rPr>
              <a:t>新・日本代表プログラム～　他</a:t>
            </a:r>
            <a:endParaRPr lang="en-US" altLang="ja-JP" sz="1600" dirty="0">
              <a:latin typeface="游ゴシック" panose="020B0400000000000000" pitchFamily="50" charset="-128"/>
              <a:ea typeface="游ゴシック" panose="020B0400000000000000" pitchFamily="50" charset="-128"/>
              <a:cs typeface="Meiryo UI" panose="020B0604030504040204" pitchFamily="50" charset="-128"/>
            </a:endParaRPr>
          </a:p>
          <a:p>
            <a:pPr marR="0" algn="ctr" defTabSz="914400" rtl="0" eaLnBrk="1" fontAlgn="base" latinLnBrk="0" hangingPunct="1">
              <a:lnSpc>
                <a:spcPct val="100000"/>
              </a:lnSpc>
              <a:spcBef>
                <a:spcPct val="0"/>
              </a:spcBef>
              <a:spcAft>
                <a:spcPct val="0"/>
              </a:spcAft>
              <a:buClrTx/>
              <a:buSzTx/>
              <a:tabLst/>
            </a:pPr>
            <a:endParaRPr kumimoji="1" lang="ja-JP" altLang="en-US" sz="16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75058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正方形/長方形 1"/>
          <p:cNvSpPr>
            <a:spLocks noChangeArrowheads="1"/>
          </p:cNvSpPr>
          <p:nvPr/>
        </p:nvSpPr>
        <p:spPr bwMode="auto">
          <a:xfrm>
            <a:off x="179512" y="779794"/>
            <a:ext cx="8784976"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新渡戸カレッジ</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Tx/>
              <a:buNone/>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　新渡戸カレッジでは、学部・大学院での専門教育や研究に加えて、グローバル社会で活躍するために必要なマインド・スキルを涵養する学際的な教育プログラムとして、オナーズプログラムを展開しています。</a:t>
            </a:r>
            <a:endParaRPr lang="en-US" altLang="ja-JP" b="0"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Tx/>
              <a:buNone/>
            </a:pPr>
            <a:endParaRPr lang="en-US" altLang="ja-JP" b="0"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Tx/>
              <a:buNone/>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＜学部カリキュラム＞</a:t>
            </a:r>
            <a:endParaRPr lang="en-US" altLang="ja-JP" b="0" dirty="0">
              <a:latin typeface="游ゴシック" panose="020B0400000000000000" pitchFamily="50" charset="-128"/>
              <a:ea typeface="游ゴシック" panose="020B0400000000000000" pitchFamily="50" charset="-128"/>
              <a:cs typeface="Meiryo UI" panose="020B0604030504040204" pitchFamily="50" charset="-128"/>
            </a:endParaRP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学部での専門教育を受けながら、必要な授業科目を履修し、様々な知識や経験が修得できます。</a:t>
            </a:r>
            <a:endParaRPr lang="en-US" altLang="ja-JP" b="0" dirty="0">
              <a:latin typeface="游ゴシック" panose="020B0400000000000000" pitchFamily="50" charset="-128"/>
              <a:ea typeface="游ゴシック" panose="020B0400000000000000" pitchFamily="50" charset="-128"/>
              <a:cs typeface="Meiryo UI" panose="020B0604030504040204" pitchFamily="50" charset="-128"/>
            </a:endParaRP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北海道大学</a:t>
            </a:r>
            <a:r>
              <a:rPr lang="en-US" altLang="ja-JP" b="0" dirty="0">
                <a:latin typeface="游ゴシック" panose="020B0400000000000000" pitchFamily="50" charset="-128"/>
                <a:ea typeface="游ゴシック" panose="020B0400000000000000" pitchFamily="50" charset="-128"/>
                <a:cs typeface="Meiryo UI" panose="020B0604030504040204" pitchFamily="50" charset="-128"/>
              </a:rPr>
              <a:t>12</a:t>
            </a: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学部の全ての学生を対象とした横断的教育カリキュラムです。</a:t>
            </a: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長期あるいは短期の海外留学に参加します。</a:t>
            </a: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留学支援英語、英語による国際交流科目・学部専門科目により、実践的な英語力が身につきます。</a:t>
            </a: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様々な国・地域からの留学生とともに学ぶ多文化交流科目で、多文化理解力が深まります。</a:t>
            </a: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所定の単位（９単位）を修得し、一定の要件を満たした学生には、修了証を授与します。</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pP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marL="82800" algn="l" eaLnBrk="1" hangingPunct="1">
              <a:spcBef>
                <a:spcPct val="0"/>
              </a:spcBef>
              <a:spcAft>
                <a:spcPct val="0"/>
              </a:spcAft>
            </a:pPr>
            <a:endParaRPr lang="en-US" altLang="ja-JP" sz="1800" b="0"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 name="スライド番号プレースホルダー 3"/>
          <p:cNvSpPr>
            <a:spLocks noGrp="1"/>
          </p:cNvSpPr>
          <p:nvPr>
            <p:ph type="sldNum" sz="quarter" idx="12"/>
          </p:nvPr>
        </p:nvSpPr>
        <p:spPr>
          <a:xfrm>
            <a:off x="35496" y="6279054"/>
            <a:ext cx="801687" cy="484188"/>
          </a:xfrm>
        </p:spPr>
        <p:txBody>
          <a:bodyPr/>
          <a:lstStyle/>
          <a:p>
            <a:fld id="{EB3D47CD-CD40-4281-94A8-FB766212185D}" type="slidenum">
              <a:rPr lang="en-US" altLang="ja-JP" smtClean="0"/>
              <a:pPr/>
              <a:t>26</a:t>
            </a:fld>
            <a:endParaRPr lang="en-US" altLang="ja-JP" dirty="0"/>
          </a:p>
        </p:txBody>
      </p:sp>
      <p:sp>
        <p:nvSpPr>
          <p:cNvPr id="6" name="タイトル 1">
            <a:extLst>
              <a:ext uri="{FF2B5EF4-FFF2-40B4-BE49-F238E27FC236}">
                <a16:creationId xmlns:a16="http://schemas.microsoft.com/office/drawing/2014/main" id="{6D13EA40-3C3B-420B-9496-79C970802FCE}"/>
              </a:ext>
            </a:extLst>
          </p:cNvPr>
          <p:cNvSpPr txBox="1">
            <a:spLocks/>
          </p:cNvSpPr>
          <p:nvPr/>
        </p:nvSpPr>
        <p:spPr bwMode="auto">
          <a:xfrm>
            <a:off x="726504" y="1772816"/>
            <a:ext cx="853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
        <p:nvSpPr>
          <p:cNvPr id="2" name="タイトル 1">
            <a:extLst>
              <a:ext uri="{FF2B5EF4-FFF2-40B4-BE49-F238E27FC236}">
                <a16:creationId xmlns:a16="http://schemas.microsoft.com/office/drawing/2014/main" id="{1CEEDAE7-5344-4C65-9536-49E3135D9BC8}"/>
              </a:ext>
            </a:extLst>
          </p:cNvPr>
          <p:cNvSpPr>
            <a:spLocks noGrp="1"/>
          </p:cNvSpPr>
          <p:nvPr>
            <p:ph type="title" idx="4294967295"/>
          </p:nvPr>
        </p:nvSpPr>
        <p:spPr>
          <a:xfrm>
            <a:off x="47776" y="0"/>
            <a:ext cx="8534399"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農学院・農学部における教育のグローバル化</a:t>
            </a:r>
            <a:endParaRPr kumimoji="1" lang="ja-JP" altLang="en-US" dirty="0"/>
          </a:p>
        </p:txBody>
      </p:sp>
    </p:spTree>
    <p:extLst>
      <p:ext uri="{BB962C8B-B14F-4D97-AF65-F5344CB8AC3E}">
        <p14:creationId xmlns:p14="http://schemas.microsoft.com/office/powerpoint/2010/main" val="2867041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正方形/長方形 1"/>
          <p:cNvSpPr>
            <a:spLocks noChangeArrowheads="1"/>
          </p:cNvSpPr>
          <p:nvPr/>
        </p:nvSpPr>
        <p:spPr bwMode="auto">
          <a:xfrm>
            <a:off x="381000" y="779794"/>
            <a:ext cx="85344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spcAft>
                <a:spcPct val="0"/>
              </a:spcAft>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＜大学院カリキュラム＞</a:t>
            </a:r>
            <a:endParaRPr lang="en-US" altLang="ja-JP" b="0" dirty="0">
              <a:latin typeface="游ゴシック" panose="020B0400000000000000" pitchFamily="50" charset="-128"/>
              <a:ea typeface="游ゴシック" panose="020B0400000000000000" pitchFamily="50" charset="-128"/>
              <a:cs typeface="Meiryo UI" panose="020B0604030504040204" pitchFamily="50" charset="-128"/>
            </a:endParaRPr>
          </a:p>
          <a:p>
            <a:pPr marL="270000" indent="-187200" algn="l" eaLnBrk="1" hangingPunct="1">
              <a:spcBef>
                <a:spcPct val="0"/>
              </a:spcBef>
              <a:spcAft>
                <a:spcPct val="0"/>
              </a:spcAft>
              <a:buFont typeface="Arial"/>
              <a:buChar char="•"/>
            </a:pPr>
            <a:r>
              <a:rPr lang="ja-JP" altLang="en-US" b="0">
                <a:latin typeface="游ゴシック" panose="020B0400000000000000" pitchFamily="50" charset="-128"/>
                <a:ea typeface="游ゴシック" panose="020B0400000000000000" pitchFamily="50" charset="-128"/>
              </a:rPr>
              <a:t>修士課程及び専門職学位課程に</a:t>
            </a:r>
            <a:r>
              <a:rPr lang="ja-JP" altLang="en-US" b="0" dirty="0">
                <a:latin typeface="游ゴシック" panose="020B0400000000000000" pitchFamily="50" charset="-128"/>
                <a:ea typeface="游ゴシック" panose="020B0400000000000000" pitchFamily="50" charset="-128"/>
              </a:rPr>
              <a:t>在籍する全ての大学院生を対象としています。</a:t>
            </a:r>
            <a:endParaRPr lang="en-US" altLang="ja-JP" b="0" dirty="0">
              <a:latin typeface="游ゴシック" panose="020B0400000000000000" pitchFamily="50" charset="-128"/>
              <a:ea typeface="游ゴシック" panose="020B0400000000000000" pitchFamily="50" charset="-128"/>
              <a:cs typeface="Meiryo UI" panose="020B0604030504040204" pitchFamily="50" charset="-128"/>
            </a:endParaRP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rPr>
              <a:t>創造的・批判的思考、リーダーシップ、課題解決・問題発見などを、専門性や文化的背景の異なる学生たちがともに学び、実践することを通して、「</a:t>
            </a:r>
            <a:r>
              <a:rPr lang="en-US" altLang="ja-JP" b="0" dirty="0">
                <a:latin typeface="游ゴシック" panose="020B0400000000000000" pitchFamily="50" charset="-128"/>
                <a:ea typeface="游ゴシック" panose="020B0400000000000000" pitchFamily="50" charset="-128"/>
              </a:rPr>
              <a:t>3+1</a:t>
            </a:r>
            <a:r>
              <a:rPr lang="ja-JP" altLang="en-US" b="0" dirty="0">
                <a:latin typeface="游ゴシック" panose="020B0400000000000000" pitchFamily="50" charset="-128"/>
                <a:ea typeface="游ゴシック" panose="020B0400000000000000" pitchFamily="50" charset="-128"/>
              </a:rPr>
              <a:t>の力」（能力更新力・組織形成力・社会還元力・専門職倫理）を身につけます。 </a:t>
            </a:r>
            <a:endParaRPr lang="en-US" altLang="ja-JP" b="0" dirty="0">
              <a:latin typeface="游ゴシック" panose="020B0400000000000000" pitchFamily="50" charset="-128"/>
              <a:ea typeface="游ゴシック" panose="020B0400000000000000" pitchFamily="50" charset="-128"/>
            </a:endParaRP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rPr>
              <a:t>主要科目２科目を含む複数の科目から構成され、英語で実施します。</a:t>
            </a:r>
            <a:endParaRPr lang="en-US" altLang="ja-JP" b="0" dirty="0">
              <a:latin typeface="游ゴシック" panose="020B0400000000000000" pitchFamily="50" charset="-128"/>
              <a:ea typeface="游ゴシック" panose="020B0400000000000000" pitchFamily="50" charset="-128"/>
            </a:endParaRP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rPr>
              <a:t>主要科目は大学院共通授業科目として開講されます。</a:t>
            </a:r>
            <a:endParaRPr lang="en-US" altLang="ja-JP" b="0" dirty="0">
              <a:latin typeface="游ゴシック" panose="020B0400000000000000" pitchFamily="50" charset="-128"/>
              <a:ea typeface="游ゴシック" panose="020B0400000000000000" pitchFamily="50" charset="-128"/>
            </a:endParaRP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rPr>
              <a:t>所定の単位（４単位）を修得した学生には修了証を授与します。</a:t>
            </a:r>
            <a:endParaRPr lang="en-US" altLang="ja-JP" b="0" dirty="0">
              <a:latin typeface="游ゴシック" panose="020B0400000000000000" pitchFamily="50" charset="-128"/>
              <a:ea typeface="游ゴシック" panose="020B0400000000000000" pitchFamily="50" charset="-128"/>
            </a:endParaRPr>
          </a:p>
          <a:p>
            <a:pPr marL="270000" indent="-187200" algn="l" eaLnBrk="1" hangingPunct="1">
              <a:spcBef>
                <a:spcPct val="0"/>
              </a:spcBef>
              <a:spcAft>
                <a:spcPct val="0"/>
              </a:spcAft>
              <a:buFont typeface="Arial"/>
              <a:buChar char="•"/>
            </a:pPr>
            <a:r>
              <a:rPr lang="ja-JP" altLang="en-US" b="0" dirty="0">
                <a:latin typeface="游ゴシック" panose="020B0400000000000000" pitchFamily="50" charset="-128"/>
                <a:ea typeface="游ゴシック" panose="020B0400000000000000" pitchFamily="50" charset="-128"/>
              </a:rPr>
              <a:t>最短半年で修了することが可能です。</a:t>
            </a:r>
            <a:endParaRPr lang="en-US" altLang="ja-JP" b="0" dirty="0">
              <a:latin typeface="游ゴシック" panose="020B0400000000000000" pitchFamily="50" charset="-128"/>
              <a:ea typeface="游ゴシック" panose="020B0400000000000000" pitchFamily="50" charset="-128"/>
            </a:endParaRPr>
          </a:p>
          <a:p>
            <a:pPr marL="270000" indent="-187200" algn="l" eaLnBrk="1" hangingPunct="1">
              <a:spcBef>
                <a:spcPct val="0"/>
              </a:spcBef>
              <a:spcAft>
                <a:spcPct val="0"/>
              </a:spcAft>
              <a:buFont typeface="Arial"/>
              <a:buChar char="•"/>
            </a:pPr>
            <a:endParaRPr lang="en-US" altLang="ja-JP" b="0" dirty="0">
              <a:latin typeface="游ゴシック" panose="020B0400000000000000" pitchFamily="50" charset="-128"/>
              <a:ea typeface="游ゴシック" panose="020B0400000000000000" pitchFamily="50" charset="-128"/>
            </a:endParaRPr>
          </a:p>
          <a:p>
            <a:pPr algn="l" eaLnBrk="1" hangingPunct="1">
              <a:spcBef>
                <a:spcPct val="0"/>
              </a:spcBef>
              <a:spcAft>
                <a:spcPct val="0"/>
              </a:spcAft>
            </a:pP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marL="82800" algn="l" eaLnBrk="1" hangingPunct="1">
              <a:spcBef>
                <a:spcPct val="0"/>
              </a:spcBef>
              <a:spcAft>
                <a:spcPct val="0"/>
              </a:spcAft>
            </a:pPr>
            <a:endParaRPr lang="en-US" altLang="ja-JP" sz="1800" b="0"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5" name="スライド番号プレースホルダー 3"/>
          <p:cNvSpPr>
            <a:spLocks noGrp="1"/>
          </p:cNvSpPr>
          <p:nvPr>
            <p:ph type="sldNum" sz="quarter" idx="12"/>
          </p:nvPr>
        </p:nvSpPr>
        <p:spPr>
          <a:xfrm>
            <a:off x="35496" y="6279054"/>
            <a:ext cx="801687" cy="484188"/>
          </a:xfrm>
        </p:spPr>
        <p:txBody>
          <a:bodyPr/>
          <a:lstStyle/>
          <a:p>
            <a:fld id="{EB3D47CD-CD40-4281-94A8-FB766212185D}" type="slidenum">
              <a:rPr lang="en-US" altLang="ja-JP" smtClean="0"/>
              <a:pPr/>
              <a:t>27</a:t>
            </a:fld>
            <a:endParaRPr lang="en-US" altLang="ja-JP" dirty="0"/>
          </a:p>
        </p:txBody>
      </p:sp>
      <p:sp>
        <p:nvSpPr>
          <p:cNvPr id="6" name="タイトル 1">
            <a:extLst>
              <a:ext uri="{FF2B5EF4-FFF2-40B4-BE49-F238E27FC236}">
                <a16:creationId xmlns:a16="http://schemas.microsoft.com/office/drawing/2014/main" id="{6D13EA40-3C3B-420B-9496-79C970802FCE}"/>
              </a:ext>
            </a:extLst>
          </p:cNvPr>
          <p:cNvSpPr txBox="1">
            <a:spLocks/>
          </p:cNvSpPr>
          <p:nvPr/>
        </p:nvSpPr>
        <p:spPr bwMode="auto">
          <a:xfrm>
            <a:off x="44737" y="61967"/>
            <a:ext cx="853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
        <p:nvSpPr>
          <p:cNvPr id="2" name="タイトル 1">
            <a:extLst>
              <a:ext uri="{FF2B5EF4-FFF2-40B4-BE49-F238E27FC236}">
                <a16:creationId xmlns:a16="http://schemas.microsoft.com/office/drawing/2014/main" id="{FD23A90C-2D56-4E5E-B567-868A0D5A406F}"/>
              </a:ext>
            </a:extLst>
          </p:cNvPr>
          <p:cNvSpPr>
            <a:spLocks noGrp="1"/>
          </p:cNvSpPr>
          <p:nvPr>
            <p:ph type="title" idx="4294967295"/>
          </p:nvPr>
        </p:nvSpPr>
        <p:spPr>
          <a:xfrm>
            <a:off x="35496" y="0"/>
            <a:ext cx="8727504"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農学院・農学部における教育のグローバル化</a:t>
            </a:r>
            <a:endParaRPr kumimoji="1" lang="ja-JP" altLang="en-US" dirty="0"/>
          </a:p>
        </p:txBody>
      </p:sp>
    </p:spTree>
    <p:extLst>
      <p:ext uri="{BB962C8B-B14F-4D97-AF65-F5344CB8AC3E}">
        <p14:creationId xmlns:p14="http://schemas.microsoft.com/office/powerpoint/2010/main" val="2246793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107504" y="18120"/>
            <a:ext cx="3527995" cy="49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a:defRPr/>
            </a:pPr>
            <a:endPar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endParaRPr>
          </a:p>
        </p:txBody>
      </p:sp>
      <p:sp>
        <p:nvSpPr>
          <p:cNvPr id="16387" name="正方形/長方形 2"/>
          <p:cNvSpPr>
            <a:spLocks noChangeArrowheads="1"/>
          </p:cNvSpPr>
          <p:nvPr/>
        </p:nvSpPr>
        <p:spPr bwMode="auto">
          <a:xfrm>
            <a:off x="539552" y="681945"/>
            <a:ext cx="8136904" cy="555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panose="020B0604020202020204" pitchFamily="34" charset="0"/>
              <a:defRPr kumimoji="1" sz="2000" b="1">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tx2"/>
              </a:buClr>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0"/>
              </a:spcBef>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教育職員免許状（教員免許）</a:t>
            </a:r>
          </a:p>
          <a:p>
            <a:pPr algn="l" eaLnBrk="1" hangingPunct="1">
              <a:spcBef>
                <a:spcPct val="0"/>
              </a:spcBef>
              <a:buFontTx/>
              <a:buNone/>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＜大学院農学院、農学部で取得できる教育職員免許状＞</a:t>
            </a:r>
            <a:endParaRPr lang="ja-JP" altLang="en-US" b="0"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buFontTx/>
              <a:buNone/>
            </a:pPr>
            <a:r>
              <a:rPr lang="ja-JP" altLang="en-US" b="0" dirty="0">
                <a:latin typeface="游ゴシック" panose="020B0400000000000000" pitchFamily="50" charset="-128"/>
                <a:ea typeface="游ゴシック" panose="020B0400000000000000" pitchFamily="50" charset="-128"/>
                <a:cs typeface="Meiryo UI" panose="020B0604030504040204" pitchFamily="50" charset="-128"/>
              </a:rPr>
              <a:t>　　</a:t>
            </a:r>
            <a:r>
              <a:rPr lang="ja-JP" altLang="en-US" b="0" dirty="0">
                <a:latin typeface="游ゴシック" panose="020B0400000000000000" pitchFamily="50" charset="-128"/>
                <a:ea typeface="游ゴシック" panose="020B0400000000000000" pitchFamily="50" charset="-128"/>
                <a:cs typeface="ヒラギノ角ゴ Pro W3"/>
              </a:rPr>
              <a:t>・中学校一種免許状   　</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社会</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：農業経済学科</a:t>
            </a:r>
          </a:p>
          <a:p>
            <a:pPr algn="l" eaLnBrk="1" hangingPunct="1">
              <a:spcBef>
                <a:spcPct val="0"/>
              </a:spcBef>
              <a:buFontTx/>
              <a:buNone/>
            </a:pPr>
            <a:r>
              <a:rPr lang="ja-JP" altLang="en-US" b="0" dirty="0">
                <a:latin typeface="游ゴシック" panose="020B0400000000000000" pitchFamily="50" charset="-128"/>
                <a:ea typeface="游ゴシック" panose="020B0400000000000000" pitchFamily="50" charset="-128"/>
                <a:cs typeface="ヒラギノ角ゴ Pro W3"/>
              </a:rPr>
              <a:t>　　・高等学校一種免許状　</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公民</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：農業経済学科</a:t>
            </a:r>
          </a:p>
          <a:p>
            <a:pPr algn="l" eaLnBrk="1" hangingPunct="1">
              <a:spcBef>
                <a:spcPct val="0"/>
              </a:spcBef>
              <a:buFontTx/>
              <a:buNone/>
            </a:pPr>
            <a:r>
              <a:rPr lang="ja-JP" altLang="en-US" b="0" dirty="0">
                <a:latin typeface="游ゴシック" panose="020B0400000000000000" pitchFamily="50" charset="-128"/>
                <a:ea typeface="游ゴシック" panose="020B0400000000000000" pitchFamily="50" charset="-128"/>
                <a:cs typeface="ヒラギノ角ゴ Pro W3"/>
              </a:rPr>
              <a:t>　　・高等学校一種免許状　</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理科</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：農業経済学科以外の</a:t>
            </a:r>
            <a:r>
              <a:rPr lang="en-US" altLang="ja-JP" b="0" dirty="0">
                <a:latin typeface="游ゴシック" panose="020B0400000000000000" pitchFamily="50" charset="-128"/>
                <a:ea typeface="游ゴシック" panose="020B0400000000000000" pitchFamily="50" charset="-128"/>
                <a:cs typeface="ヒラギノ角ゴ Pro W3"/>
              </a:rPr>
              <a:t>6</a:t>
            </a:r>
            <a:r>
              <a:rPr lang="ja-JP" altLang="en-US" b="0" dirty="0">
                <a:latin typeface="游ゴシック" panose="020B0400000000000000" pitchFamily="50" charset="-128"/>
                <a:ea typeface="游ゴシック" panose="020B0400000000000000" pitchFamily="50" charset="-128"/>
                <a:cs typeface="ヒラギノ角ゴ Pro W3"/>
              </a:rPr>
              <a:t>学科</a:t>
            </a:r>
          </a:p>
          <a:p>
            <a:pPr algn="l" eaLnBrk="1" hangingPunct="1">
              <a:spcBef>
                <a:spcPct val="0"/>
              </a:spcBef>
              <a:buFontTx/>
              <a:buNone/>
            </a:pPr>
            <a:r>
              <a:rPr lang="ja-JP" altLang="en-US" b="0" dirty="0">
                <a:latin typeface="游ゴシック" panose="020B0400000000000000" pitchFamily="50" charset="-128"/>
                <a:ea typeface="游ゴシック" panose="020B0400000000000000" pitchFamily="50" charset="-128"/>
                <a:cs typeface="ヒラギノ角ゴ Pro W3"/>
              </a:rPr>
              <a:t>　　・高等学校一種免許状　</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農業</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：農学部全学科</a:t>
            </a:r>
          </a:p>
          <a:p>
            <a:pPr algn="l" eaLnBrk="1" hangingPunct="1">
              <a:spcBef>
                <a:spcPct val="0"/>
              </a:spcBef>
              <a:buFontTx/>
              <a:buNone/>
            </a:pPr>
            <a:r>
              <a:rPr lang="ja-JP" altLang="en-US" b="0" dirty="0">
                <a:latin typeface="游ゴシック" panose="020B0400000000000000" pitchFamily="50" charset="-128"/>
                <a:ea typeface="游ゴシック" panose="020B0400000000000000" pitchFamily="50" charset="-128"/>
                <a:cs typeface="ヒラギノ角ゴ Pro W3"/>
              </a:rPr>
              <a:t>　　・高等学校専修免許状　</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農業</a:t>
            </a:r>
            <a:r>
              <a:rPr lang="en-US" altLang="ja-JP" b="0" dirty="0">
                <a:latin typeface="游ゴシック" panose="020B0400000000000000" pitchFamily="50" charset="-128"/>
                <a:ea typeface="游ゴシック" panose="020B0400000000000000" pitchFamily="50" charset="-128"/>
                <a:cs typeface="ヒラギノ角ゴ Pro W3"/>
              </a:rPr>
              <a:t>]</a:t>
            </a:r>
            <a:r>
              <a:rPr lang="ja-JP" altLang="en-US" b="0" dirty="0">
                <a:latin typeface="游ゴシック" panose="020B0400000000000000" pitchFamily="50" charset="-128"/>
                <a:ea typeface="游ゴシック" panose="020B0400000000000000" pitchFamily="50" charset="-128"/>
                <a:cs typeface="ヒラギノ角ゴ Pro W3"/>
              </a:rPr>
              <a:t>：大学院農学院農学専攻全コース</a:t>
            </a:r>
            <a:endParaRPr lang="ja-JP" altLang="en-US" sz="1400" b="0" dirty="0">
              <a:latin typeface="游ゴシック" panose="020B0400000000000000" pitchFamily="50" charset="-128"/>
              <a:ea typeface="游ゴシック" panose="020B0400000000000000" pitchFamily="50" charset="-128"/>
              <a:cs typeface="ヒラギノ角ゴ Pro W3"/>
            </a:endParaRPr>
          </a:p>
          <a:p>
            <a:pPr algn="l" eaLnBrk="1" hangingPunct="1">
              <a:spcBef>
                <a:spcPct val="0"/>
              </a:spcBef>
              <a:spcAft>
                <a:spcPct val="0"/>
              </a:spcAft>
              <a:buFontTx/>
              <a:buNone/>
            </a:pPr>
            <a:r>
              <a:rPr lang="ja-JP" altLang="en-US" sz="1400" b="0" dirty="0">
                <a:latin typeface="游ゴシック" panose="020B0400000000000000" pitchFamily="50" charset="-128"/>
                <a:ea typeface="游ゴシック" panose="020B0400000000000000" pitchFamily="50" charset="-128"/>
                <a:cs typeface="Meiryo UI" panose="020B0604030504040204" pitchFamily="50" charset="-128"/>
              </a:rPr>
              <a:t> </a:t>
            </a:r>
          </a:p>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食品衛生管理者および食品衛生監視員任用資格</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家畜人工授精師</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測量士補</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樹木医補</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自然再生士補</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甲種危険物取扱者（受験資格）</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森林情報士２級</a:t>
            </a:r>
            <a:endParaRPr lang="en-US" altLang="ja-JP" dirty="0">
              <a:latin typeface="游ゴシック" panose="020B0400000000000000" pitchFamily="50" charset="-128"/>
              <a:ea typeface="游ゴシック" panose="020B0400000000000000" pitchFamily="50" charset="-128"/>
              <a:cs typeface="Meiryo UI" panose="020B0604030504040204" pitchFamily="50" charset="-128"/>
            </a:endParaRPr>
          </a:p>
          <a:p>
            <a:pPr algn="l" eaLnBrk="1" hangingPunct="1">
              <a:spcBef>
                <a:spcPct val="0"/>
              </a:spcBef>
              <a:spcAft>
                <a:spcPct val="0"/>
              </a:spcAft>
              <a:buFont typeface="Wingdings" charset="2"/>
              <a:buChar char="n"/>
            </a:pP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学芸員</a:t>
            </a:r>
          </a:p>
        </p:txBody>
      </p:sp>
      <p:sp>
        <p:nvSpPr>
          <p:cNvPr id="5" name="スライド番号プレースホルダー 3"/>
          <p:cNvSpPr>
            <a:spLocks noGrp="1"/>
          </p:cNvSpPr>
          <p:nvPr>
            <p:ph type="sldNum" sz="quarter" idx="12"/>
          </p:nvPr>
        </p:nvSpPr>
        <p:spPr>
          <a:xfrm>
            <a:off x="35496" y="6279054"/>
            <a:ext cx="801687" cy="484188"/>
          </a:xfrm>
        </p:spPr>
        <p:txBody>
          <a:bodyPr/>
          <a:lstStyle/>
          <a:p>
            <a:fld id="{EB3D47CD-CD40-4281-94A8-FB766212185D}" type="slidenum">
              <a:rPr lang="en-US" altLang="ja-JP" smtClean="0"/>
              <a:pPr/>
              <a:t>28</a:t>
            </a:fld>
            <a:endParaRPr lang="en-US" altLang="ja-JP" dirty="0"/>
          </a:p>
        </p:txBody>
      </p:sp>
      <p:sp>
        <p:nvSpPr>
          <p:cNvPr id="2" name="タイトル 1">
            <a:extLst>
              <a:ext uri="{FF2B5EF4-FFF2-40B4-BE49-F238E27FC236}">
                <a16:creationId xmlns:a16="http://schemas.microsoft.com/office/drawing/2014/main" id="{BF749B7A-0DB4-46EE-8C70-BF7B49A79CB9}"/>
              </a:ext>
            </a:extLst>
          </p:cNvPr>
          <p:cNvSpPr>
            <a:spLocks noGrp="1"/>
          </p:cNvSpPr>
          <p:nvPr>
            <p:ph type="title" idx="4294967295"/>
          </p:nvPr>
        </p:nvSpPr>
        <p:spPr>
          <a:xfrm>
            <a:off x="35496" y="20270"/>
            <a:ext cx="7886700"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取得可能な資格</a:t>
            </a:r>
            <a:endParaRPr kumimoji="1" lang="ja-JP" altLang="en-US" dirty="0"/>
          </a:p>
        </p:txBody>
      </p:sp>
    </p:spTree>
    <p:extLst>
      <p:ext uri="{BB962C8B-B14F-4D97-AF65-F5344CB8AC3E}">
        <p14:creationId xmlns:p14="http://schemas.microsoft.com/office/powerpoint/2010/main" val="780589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5496" y="2704"/>
            <a:ext cx="6135688" cy="762000"/>
          </a:xfrm>
        </p:spPr>
        <p:txBody>
          <a:bodyPr/>
          <a:lstStyle/>
          <a:p>
            <a:pPr eaLnBrk="1" hangingPunct="1"/>
            <a:r>
              <a:rPr lang="ja-JP" altLang="en-US" sz="3200" b="1" dirty="0">
                <a:solidFill>
                  <a:srgbClr val="F8F8F8"/>
                </a:solidFill>
              </a:rPr>
              <a:t>農学部・学科の学生定員</a:t>
            </a:r>
          </a:p>
        </p:txBody>
      </p:sp>
      <p:sp>
        <p:nvSpPr>
          <p:cNvPr id="3" name="スライド番号プレースホルダー 2"/>
          <p:cNvSpPr>
            <a:spLocks noGrp="1"/>
          </p:cNvSpPr>
          <p:nvPr>
            <p:ph type="sldNum" sz="quarter" idx="12"/>
          </p:nvPr>
        </p:nvSpPr>
        <p:spPr/>
        <p:txBody>
          <a:bodyPr/>
          <a:lstStyle/>
          <a:p>
            <a:fld id="{EB3D47CD-CD40-4281-94A8-FB766212185D}" type="slidenum">
              <a:rPr lang="en-US" altLang="ja-JP" smtClean="0"/>
              <a:pPr/>
              <a:t>29</a:t>
            </a:fld>
            <a:endParaRPr lang="en-US" altLang="ja-JP" dirty="0"/>
          </a:p>
        </p:txBody>
      </p:sp>
      <p:sp>
        <p:nvSpPr>
          <p:cNvPr id="18436" name="Rectangle 11"/>
          <p:cNvSpPr>
            <a:spLocks noChangeArrowheads="1"/>
          </p:cNvSpPr>
          <p:nvPr/>
        </p:nvSpPr>
        <p:spPr bwMode="auto">
          <a:xfrm>
            <a:off x="1147242" y="5675933"/>
            <a:ext cx="678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dirty="0">
                <a:latin typeface="游ゴシック" panose="020B0400000000000000" pitchFamily="50" charset="-128"/>
                <a:ea typeface="游ゴシック" panose="020B0400000000000000" pitchFamily="50" charset="-128"/>
              </a:rPr>
              <a:t>＊学科は本人の希望と１年次の成績によって決定される。</a:t>
            </a:r>
          </a:p>
        </p:txBody>
      </p:sp>
      <p:graphicFrame>
        <p:nvGraphicFramePr>
          <p:cNvPr id="4" name="表 3"/>
          <p:cNvGraphicFramePr>
            <a:graphicFrameLocks noGrp="1"/>
          </p:cNvGraphicFramePr>
          <p:nvPr>
            <p:extLst>
              <p:ext uri="{D42A27DB-BD31-4B8C-83A1-F6EECF244321}">
                <p14:modId xmlns:p14="http://schemas.microsoft.com/office/powerpoint/2010/main" val="1956039364"/>
              </p:ext>
            </p:extLst>
          </p:nvPr>
        </p:nvGraphicFramePr>
        <p:xfrm>
          <a:off x="683568" y="802864"/>
          <a:ext cx="7432040" cy="4767210"/>
        </p:xfrm>
        <a:graphic>
          <a:graphicData uri="http://schemas.openxmlformats.org/drawingml/2006/table">
            <a:tbl>
              <a:tblPr firstRow="1" bandRow="1">
                <a:tableStyleId>{EB344D84-9AFB-497E-A393-DC336BA19D2E}</a:tableStyleId>
              </a:tblPr>
              <a:tblGrid>
                <a:gridCol w="3103880">
                  <a:extLst>
                    <a:ext uri="{9D8B030D-6E8A-4147-A177-3AD203B41FA5}">
                      <a16:colId xmlns:a16="http://schemas.microsoft.com/office/drawing/2014/main" val="4137648076"/>
                    </a:ext>
                  </a:extLst>
                </a:gridCol>
                <a:gridCol w="2367280">
                  <a:extLst>
                    <a:ext uri="{9D8B030D-6E8A-4147-A177-3AD203B41FA5}">
                      <a16:colId xmlns:a16="http://schemas.microsoft.com/office/drawing/2014/main" val="3617354943"/>
                    </a:ext>
                  </a:extLst>
                </a:gridCol>
                <a:gridCol w="1960880">
                  <a:extLst>
                    <a:ext uri="{9D8B030D-6E8A-4147-A177-3AD203B41FA5}">
                      <a16:colId xmlns:a16="http://schemas.microsoft.com/office/drawing/2014/main" val="2600610537"/>
                    </a:ext>
                  </a:extLst>
                </a:gridCol>
              </a:tblGrid>
              <a:tr h="529690">
                <a:tc>
                  <a:txBody>
                    <a:bodyPr/>
                    <a:lstStyle/>
                    <a:p>
                      <a:pPr algn="ctr"/>
                      <a:r>
                        <a:rPr lang="ja-JP" altLang="en-US" sz="2400" dirty="0">
                          <a:solidFill>
                            <a:sysClr val="windowText" lastClr="000000"/>
                          </a:solidFill>
                          <a:latin typeface="游ゴシック" panose="020B0400000000000000" pitchFamily="50" charset="-128"/>
                          <a:ea typeface="游ゴシック" panose="020B0400000000000000" pitchFamily="50" charset="-128"/>
                        </a:rPr>
                        <a:t>学科</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2400" dirty="0">
                          <a:solidFill>
                            <a:srgbClr val="C00000"/>
                          </a:solidFill>
                          <a:latin typeface="游ゴシック" panose="020B0400000000000000" pitchFamily="50" charset="-128"/>
                          <a:ea typeface="游ゴシック" panose="020B0400000000000000" pitchFamily="50" charset="-128"/>
                        </a:rPr>
                        <a:t>総合入試＊</a:t>
                      </a:r>
                    </a:p>
                  </a:txBody>
                  <a:tcPr anchor="ctr"/>
                </a:tc>
                <a:tc>
                  <a:txBody>
                    <a:bodyPr/>
                    <a:lstStyle/>
                    <a:p>
                      <a:pPr algn="ctr"/>
                      <a:r>
                        <a:rPr lang="ja-JP" altLang="en-US" sz="2400" dirty="0">
                          <a:solidFill>
                            <a:srgbClr val="C00000"/>
                          </a:solidFill>
                          <a:latin typeface="游ゴシック" panose="020B0400000000000000" pitchFamily="50" charset="-128"/>
                          <a:ea typeface="游ゴシック" panose="020B0400000000000000" pitchFamily="50" charset="-128"/>
                        </a:rPr>
                        <a:t>学部別</a:t>
                      </a:r>
                      <a:endParaRPr kumimoji="1" lang="ja-JP" altLang="en-US" sz="2400" dirty="0">
                        <a:solidFill>
                          <a:srgbClr val="C00000"/>
                        </a:solidFill>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703914589"/>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latin typeface="游ゴシック" panose="020B0400000000000000" pitchFamily="50" charset="-128"/>
                          <a:ea typeface="游ゴシック" panose="020B0400000000000000" pitchFamily="50" charset="-128"/>
                        </a:rPr>
                        <a:t>生物資源科学科</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tc>
                  <a:txBody>
                    <a:bodyPr/>
                    <a:lstStyle/>
                    <a:p>
                      <a:pPr algn="ctr"/>
                      <a:r>
                        <a:rPr lang="en-US" altLang="ja-JP" sz="2400" dirty="0">
                          <a:latin typeface="游ゴシック" panose="020B0400000000000000" pitchFamily="50" charset="-128"/>
                          <a:ea typeface="游ゴシック" panose="020B0400000000000000" pitchFamily="50" charset="-128"/>
                        </a:rPr>
                        <a:t>27</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400" dirty="0">
                          <a:latin typeface="游ゴシック" panose="020B0400000000000000" pitchFamily="50" charset="-128"/>
                          <a:ea typeface="游ゴシック" panose="020B0400000000000000" pitchFamily="50" charset="-128"/>
                        </a:rPr>
                        <a:t>9</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extLst>
                  <a:ext uri="{0D108BD9-81ED-4DB2-BD59-A6C34878D82A}">
                    <a16:rowId xmlns:a16="http://schemas.microsoft.com/office/drawing/2014/main" val="4037999245"/>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latin typeface="游ゴシック" panose="020B0400000000000000" pitchFamily="50" charset="-128"/>
                          <a:ea typeface="游ゴシック" panose="020B0400000000000000" pitchFamily="50" charset="-128"/>
                        </a:rPr>
                        <a:t>応用生命科学科</a:t>
                      </a:r>
                      <a:endParaRPr lang="en-US" altLang="ja-JP" sz="2400" dirty="0">
                        <a:latin typeface="游ゴシック" panose="020B0400000000000000" pitchFamily="50" charset="-128"/>
                        <a:ea typeface="游ゴシック" panose="020B0400000000000000" pitchFamily="50" charset="-128"/>
                      </a:endParaRPr>
                    </a:p>
                  </a:txBody>
                  <a:tcPr anchor="ctr">
                    <a:noFill/>
                  </a:tcPr>
                </a:tc>
                <a:tc>
                  <a:txBody>
                    <a:bodyPr/>
                    <a:lstStyle/>
                    <a:p>
                      <a:pPr algn="ctr"/>
                      <a:r>
                        <a:rPr lang="en-US" altLang="ja-JP" sz="2400" dirty="0">
                          <a:latin typeface="游ゴシック" panose="020B0400000000000000" pitchFamily="50" charset="-128"/>
                          <a:ea typeface="游ゴシック" panose="020B0400000000000000" pitchFamily="50" charset="-128"/>
                        </a:rPr>
                        <a:t>23</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tc>
                  <a:txBody>
                    <a:bodyPr/>
                    <a:lstStyle/>
                    <a:p>
                      <a:pPr algn="ctr"/>
                      <a:r>
                        <a:rPr kumimoji="1" lang="en-US" altLang="ja-JP" sz="2400" dirty="0">
                          <a:solidFill>
                            <a:sysClr val="windowText" lastClr="000000"/>
                          </a:solidFill>
                          <a:latin typeface="游ゴシック" panose="020B0400000000000000" pitchFamily="50" charset="-128"/>
                          <a:ea typeface="游ゴシック" panose="020B0400000000000000" pitchFamily="50" charset="-128"/>
                        </a:rPr>
                        <a:t>7</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extLst>
                  <a:ext uri="{0D108BD9-81ED-4DB2-BD59-A6C34878D82A}">
                    <a16:rowId xmlns:a16="http://schemas.microsoft.com/office/drawing/2014/main" val="398206576"/>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latin typeface="游ゴシック" panose="020B0400000000000000" pitchFamily="50" charset="-128"/>
                          <a:ea typeface="游ゴシック" panose="020B0400000000000000" pitchFamily="50" charset="-128"/>
                        </a:rPr>
                        <a:t>生物機能化学科</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400" dirty="0">
                          <a:latin typeface="游ゴシック" panose="020B0400000000000000" pitchFamily="50" charset="-128"/>
                          <a:ea typeface="游ゴシック" panose="020B0400000000000000" pitchFamily="50" charset="-128"/>
                        </a:rPr>
                        <a:t>26</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tc>
                  <a:txBody>
                    <a:bodyPr/>
                    <a:lstStyle/>
                    <a:p>
                      <a:pPr algn="ctr"/>
                      <a:r>
                        <a:rPr kumimoji="1" lang="en-US" altLang="ja-JP" sz="2400" dirty="0">
                          <a:solidFill>
                            <a:sysClr val="windowText" lastClr="000000"/>
                          </a:solidFill>
                          <a:latin typeface="游ゴシック" panose="020B0400000000000000" pitchFamily="50" charset="-128"/>
                          <a:ea typeface="游ゴシック" panose="020B0400000000000000" pitchFamily="50" charset="-128"/>
                        </a:rPr>
                        <a:t>9</a:t>
                      </a:r>
                    </a:p>
                  </a:txBody>
                  <a:tcPr anchor="ctr">
                    <a:noFill/>
                  </a:tcPr>
                </a:tc>
                <a:extLst>
                  <a:ext uri="{0D108BD9-81ED-4DB2-BD59-A6C34878D82A}">
                    <a16:rowId xmlns:a16="http://schemas.microsoft.com/office/drawing/2014/main" val="1947922315"/>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latin typeface="游ゴシック" panose="020B0400000000000000" pitchFamily="50" charset="-128"/>
                          <a:ea typeface="游ゴシック" panose="020B0400000000000000" pitchFamily="50" charset="-128"/>
                        </a:rPr>
                        <a:t>森林科学科</a:t>
                      </a:r>
                      <a:endParaRPr lang="en-US" altLang="ja-JP" sz="2400" dirty="0">
                        <a:latin typeface="游ゴシック" panose="020B0400000000000000" pitchFamily="50" charset="-128"/>
                        <a:ea typeface="游ゴシック" panose="020B0400000000000000" pitchFamily="50" charset="-128"/>
                      </a:endParaRPr>
                    </a:p>
                  </a:txBody>
                  <a:tcPr anchor="ctr">
                    <a:noFill/>
                  </a:tcPr>
                </a:tc>
                <a:tc>
                  <a:txBody>
                    <a:bodyPr/>
                    <a:lstStyle/>
                    <a:p>
                      <a:pPr algn="ctr"/>
                      <a:r>
                        <a:rPr lang="en-US" altLang="ja-JP" sz="2400" dirty="0">
                          <a:latin typeface="游ゴシック" panose="020B0400000000000000" pitchFamily="50" charset="-128"/>
                          <a:ea typeface="游ゴシック" panose="020B0400000000000000" pitchFamily="50" charset="-128"/>
                        </a:rPr>
                        <a:t>27</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tc>
                  <a:txBody>
                    <a:bodyPr/>
                    <a:lstStyle/>
                    <a:p>
                      <a:pPr algn="ctr"/>
                      <a:r>
                        <a:rPr lang="en-US" altLang="ja-JP" sz="2400" dirty="0">
                          <a:latin typeface="游ゴシック" panose="020B0400000000000000" pitchFamily="50" charset="-128"/>
                          <a:ea typeface="游ゴシック" panose="020B0400000000000000" pitchFamily="50" charset="-128"/>
                        </a:rPr>
                        <a:t>9</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extLst>
                  <a:ext uri="{0D108BD9-81ED-4DB2-BD59-A6C34878D82A}">
                    <a16:rowId xmlns:a16="http://schemas.microsoft.com/office/drawing/2014/main" val="3386140024"/>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latin typeface="游ゴシック" panose="020B0400000000000000" pitchFamily="50" charset="-128"/>
                          <a:ea typeface="游ゴシック" panose="020B0400000000000000" pitchFamily="50" charset="-128"/>
                        </a:rPr>
                        <a:t>畜産科学科</a:t>
                      </a:r>
                      <a:endParaRPr lang="en-US" altLang="ja-JP" sz="2400" dirty="0">
                        <a:latin typeface="游ゴシック" panose="020B0400000000000000" pitchFamily="50" charset="-128"/>
                        <a:ea typeface="游ゴシック" panose="020B0400000000000000" pitchFamily="50" charset="-128"/>
                      </a:endParaRPr>
                    </a:p>
                  </a:txBody>
                  <a:tcPr anchor="ctr">
                    <a:noFill/>
                  </a:tcPr>
                </a:tc>
                <a:tc>
                  <a:txBody>
                    <a:bodyPr/>
                    <a:lstStyle/>
                    <a:p>
                      <a:pPr algn="ctr"/>
                      <a:r>
                        <a:rPr lang="en-US" altLang="ja-JP" sz="2400" dirty="0">
                          <a:latin typeface="游ゴシック" panose="020B0400000000000000" pitchFamily="50" charset="-128"/>
                          <a:ea typeface="游ゴシック" panose="020B0400000000000000" pitchFamily="50" charset="-128"/>
                        </a:rPr>
                        <a:t>17 </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tc>
                  <a:txBody>
                    <a:bodyPr/>
                    <a:lstStyle/>
                    <a:p>
                      <a:pPr algn="ctr"/>
                      <a:r>
                        <a:rPr kumimoji="1" lang="en-US" altLang="ja-JP" sz="2400" dirty="0">
                          <a:solidFill>
                            <a:sysClr val="windowText" lastClr="000000"/>
                          </a:solidFill>
                          <a:latin typeface="游ゴシック" panose="020B0400000000000000" pitchFamily="50" charset="-128"/>
                          <a:ea typeface="游ゴシック" panose="020B0400000000000000" pitchFamily="50" charset="-128"/>
                        </a:rPr>
                        <a:t>6</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extLst>
                  <a:ext uri="{0D108BD9-81ED-4DB2-BD59-A6C34878D82A}">
                    <a16:rowId xmlns:a16="http://schemas.microsoft.com/office/drawing/2014/main" val="1275750585"/>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latin typeface="游ゴシック" panose="020B0400000000000000" pitchFamily="50" charset="-128"/>
                          <a:ea typeface="游ゴシック" panose="020B0400000000000000" pitchFamily="50" charset="-128"/>
                        </a:rPr>
                        <a:t>生物環境工学科</a:t>
                      </a:r>
                      <a:endParaRPr lang="en-US" altLang="ja-JP" sz="2400" dirty="0">
                        <a:latin typeface="游ゴシック" panose="020B0400000000000000" pitchFamily="50" charset="-128"/>
                        <a:ea typeface="游ゴシック" panose="020B0400000000000000" pitchFamily="50" charset="-128"/>
                      </a:endParaRPr>
                    </a:p>
                  </a:txBody>
                  <a:tcPr anchor="ctr">
                    <a:noFill/>
                  </a:tcPr>
                </a:tc>
                <a:tc>
                  <a:txBody>
                    <a:bodyPr/>
                    <a:lstStyle/>
                    <a:p>
                      <a:pPr algn="ctr"/>
                      <a:r>
                        <a:rPr lang="en-US" altLang="ja-JP" sz="2400" dirty="0">
                          <a:latin typeface="游ゴシック" panose="020B0400000000000000" pitchFamily="50" charset="-128"/>
                          <a:ea typeface="游ゴシック" panose="020B0400000000000000" pitchFamily="50" charset="-128"/>
                        </a:rPr>
                        <a:t>23</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tc>
                  <a:txBody>
                    <a:bodyPr/>
                    <a:lstStyle/>
                    <a:p>
                      <a:pPr algn="ctr"/>
                      <a:r>
                        <a:rPr lang="en-US" altLang="ja-JP" sz="2400" dirty="0">
                          <a:latin typeface="游ゴシック" panose="020B0400000000000000" pitchFamily="50" charset="-128"/>
                          <a:ea typeface="游ゴシック" panose="020B0400000000000000" pitchFamily="50" charset="-128"/>
                        </a:rPr>
                        <a:t>7</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extLst>
                  <a:ext uri="{0D108BD9-81ED-4DB2-BD59-A6C34878D82A}">
                    <a16:rowId xmlns:a16="http://schemas.microsoft.com/office/drawing/2014/main" val="620199816"/>
                  </a:ext>
                </a:extLst>
              </a:tr>
              <a:tr h="529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latin typeface="游ゴシック" panose="020B0400000000000000" pitchFamily="50" charset="-128"/>
                          <a:ea typeface="游ゴシック" panose="020B0400000000000000" pitchFamily="50" charset="-128"/>
                        </a:rPr>
                        <a:t>農業経済学科</a:t>
                      </a:r>
                      <a:endParaRPr lang="en-US" altLang="ja-JP" sz="2400" dirty="0">
                        <a:solidFill>
                          <a:srgbClr val="C00000"/>
                        </a:solidFill>
                        <a:latin typeface="游ゴシック" panose="020B0400000000000000" pitchFamily="50" charset="-128"/>
                        <a:ea typeface="游ゴシック" panose="020B0400000000000000" pitchFamily="50" charset="-128"/>
                      </a:endParaRPr>
                    </a:p>
                  </a:txBody>
                  <a:tcPr anchor="ctr">
                    <a:noFill/>
                  </a:tcPr>
                </a:tc>
                <a:tc>
                  <a:txBody>
                    <a:bodyPr/>
                    <a:lstStyle/>
                    <a:p>
                      <a:pPr algn="ctr"/>
                      <a:r>
                        <a:rPr lang="en-US" altLang="ja-JP" sz="2400" dirty="0">
                          <a:latin typeface="游ゴシック" panose="020B0400000000000000" pitchFamily="50" charset="-128"/>
                          <a:ea typeface="游ゴシック" panose="020B0400000000000000" pitchFamily="50" charset="-128"/>
                        </a:rPr>
                        <a:t>19</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tc>
                  <a:txBody>
                    <a:bodyPr/>
                    <a:lstStyle/>
                    <a:p>
                      <a:pPr algn="ctr"/>
                      <a:r>
                        <a:rPr lang="en-US" altLang="ja-JP" sz="2400" dirty="0">
                          <a:latin typeface="游ゴシック" panose="020B0400000000000000" pitchFamily="50" charset="-128"/>
                          <a:ea typeface="游ゴシック" panose="020B0400000000000000" pitchFamily="50" charset="-128"/>
                        </a:rPr>
                        <a:t>6</a:t>
                      </a:r>
                      <a:endParaRPr kumimoji="1" lang="ja-JP" altLang="en-US" sz="2400" dirty="0">
                        <a:solidFill>
                          <a:sysClr val="windowText" lastClr="000000"/>
                        </a:solidFill>
                        <a:latin typeface="游ゴシック" panose="020B0400000000000000" pitchFamily="50" charset="-128"/>
                        <a:ea typeface="游ゴシック" panose="020B0400000000000000" pitchFamily="50" charset="-128"/>
                      </a:endParaRPr>
                    </a:p>
                  </a:txBody>
                  <a:tcPr anchor="ctr">
                    <a:noFill/>
                  </a:tcPr>
                </a:tc>
                <a:extLst>
                  <a:ext uri="{0D108BD9-81ED-4DB2-BD59-A6C34878D82A}">
                    <a16:rowId xmlns:a16="http://schemas.microsoft.com/office/drawing/2014/main" val="3679391148"/>
                  </a:ext>
                </a:extLst>
              </a:tr>
              <a:tr h="529690">
                <a:tc>
                  <a:txBody>
                    <a:bodyPr/>
                    <a:lstStyle/>
                    <a:p>
                      <a:pPr algn="ctr"/>
                      <a:r>
                        <a:rPr kumimoji="1" lang="ja-JP" altLang="en-US" sz="2400" b="1" dirty="0">
                          <a:solidFill>
                            <a:sysClr val="windowText" lastClr="000000"/>
                          </a:solidFill>
                          <a:latin typeface="游ゴシック" panose="020B0400000000000000" pitchFamily="50" charset="-128"/>
                          <a:ea typeface="游ゴシック" panose="020B0400000000000000" pitchFamily="50" charset="-128"/>
                        </a:rPr>
                        <a:t>計</a:t>
                      </a:r>
                    </a:p>
                  </a:txBody>
                  <a:tcPr anchor="ctr"/>
                </a:tc>
                <a:tc>
                  <a:txBody>
                    <a:bodyPr/>
                    <a:lstStyle/>
                    <a:p>
                      <a:pPr algn="ctr"/>
                      <a:r>
                        <a:rPr kumimoji="1" lang="en-US" altLang="ja-JP" sz="2400" b="1" dirty="0">
                          <a:solidFill>
                            <a:srgbClr val="C00000"/>
                          </a:solidFill>
                          <a:latin typeface="游ゴシック" panose="020B0400000000000000" pitchFamily="50" charset="-128"/>
                          <a:ea typeface="游ゴシック" panose="020B0400000000000000" pitchFamily="50" charset="-128"/>
                        </a:rPr>
                        <a:t>162</a:t>
                      </a:r>
                      <a:endParaRPr kumimoji="1" lang="ja-JP" altLang="en-US" sz="2400" b="1" dirty="0">
                        <a:solidFill>
                          <a:srgbClr val="C00000"/>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en-US" altLang="ja-JP" sz="2400" b="1" dirty="0">
                          <a:solidFill>
                            <a:srgbClr val="C00000"/>
                          </a:solidFill>
                          <a:latin typeface="游ゴシック" panose="020B0400000000000000" pitchFamily="50" charset="-128"/>
                          <a:ea typeface="游ゴシック" panose="020B0400000000000000" pitchFamily="50" charset="-128"/>
                        </a:rPr>
                        <a:t>53</a:t>
                      </a:r>
                      <a:r>
                        <a:rPr kumimoji="1" lang="ja-JP" altLang="en-US" sz="2400" b="1" dirty="0">
                          <a:solidFill>
                            <a:srgbClr val="C00000"/>
                          </a:solidFill>
                          <a:latin typeface="游ゴシック" panose="020B0400000000000000" pitchFamily="50" charset="-128"/>
                          <a:ea typeface="游ゴシック" panose="020B0400000000000000" pitchFamily="50" charset="-128"/>
                        </a:rPr>
                        <a:t>（</a:t>
                      </a:r>
                      <a:r>
                        <a:rPr kumimoji="1" lang="en-US" altLang="ja-JP" sz="2400" b="1" dirty="0">
                          <a:solidFill>
                            <a:srgbClr val="C00000"/>
                          </a:solidFill>
                          <a:latin typeface="游ゴシック" panose="020B0400000000000000" pitchFamily="50" charset="-128"/>
                          <a:ea typeface="游ゴシック" panose="020B0400000000000000" pitchFamily="50" charset="-128"/>
                        </a:rPr>
                        <a:t>215</a:t>
                      </a:r>
                      <a:r>
                        <a:rPr kumimoji="1" lang="ja-JP" altLang="en-US" sz="2400" b="1" dirty="0">
                          <a:solidFill>
                            <a:srgbClr val="C00000"/>
                          </a:solidFill>
                          <a:latin typeface="游ゴシック" panose="020B0400000000000000" pitchFamily="50" charset="-128"/>
                          <a:ea typeface="游ゴシック" panose="020B0400000000000000" pitchFamily="50" charset="-128"/>
                        </a:rPr>
                        <a:t>）</a:t>
                      </a:r>
                    </a:p>
                  </a:txBody>
                  <a:tcPr anchor="ctr"/>
                </a:tc>
                <a:extLst>
                  <a:ext uri="{0D108BD9-81ED-4DB2-BD59-A6C34878D82A}">
                    <a16:rowId xmlns:a16="http://schemas.microsoft.com/office/drawing/2014/main" val="1830782312"/>
                  </a:ext>
                </a:extLst>
              </a:tr>
            </a:tbl>
          </a:graphicData>
        </a:graphic>
      </p:graphicFrame>
    </p:spTree>
    <p:extLst>
      <p:ext uri="{BB962C8B-B14F-4D97-AF65-F5344CB8AC3E}">
        <p14:creationId xmlns:p14="http://schemas.microsoft.com/office/powerpoint/2010/main" val="3688086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79812" y="3121583"/>
            <a:ext cx="3384376" cy="614834"/>
          </a:xfrm>
        </p:spPr>
        <p:txBody>
          <a:bodyPr anchor="ctr">
            <a:normAutofit fontScale="90000"/>
          </a:bodyPr>
          <a:lstStyle/>
          <a:p>
            <a:r>
              <a:rPr kumimoji="1" lang="en-US" altLang="ja-JP" sz="4400" b="1" dirty="0">
                <a:ea typeface="游ゴシック" panose="020B0400000000000000" pitchFamily="50" charset="-128"/>
                <a:cs typeface="Meiryo UI" panose="020B0604030504040204" pitchFamily="50" charset="-128"/>
              </a:rPr>
              <a:t>1</a:t>
            </a:r>
            <a:r>
              <a:rPr lang="en-US" altLang="ja-JP" sz="4400" b="1" dirty="0">
                <a:ea typeface="游ゴシック" panose="020B0400000000000000" pitchFamily="50" charset="-128"/>
                <a:cs typeface="Meiryo UI" panose="020B0604030504040204" pitchFamily="50" charset="-128"/>
              </a:rPr>
              <a:t>. </a:t>
            </a:r>
            <a:r>
              <a:rPr lang="ja-JP" altLang="en-US" sz="4400" b="1" dirty="0">
                <a:ea typeface="游ゴシック" panose="020B0400000000000000" pitchFamily="50" charset="-128"/>
                <a:cs typeface="Meiryo UI" panose="020B0604030504040204" pitchFamily="50" charset="-128"/>
              </a:rPr>
              <a:t>歴史と理念</a:t>
            </a:r>
            <a:endParaRPr kumimoji="1" lang="ja-JP" altLang="en-US" sz="4400" b="1" dirty="0">
              <a:ea typeface="游ゴシック" panose="020B0400000000000000"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3</a:t>
            </a:fld>
            <a:endParaRPr lang="en-US" altLang="ja-JP"/>
          </a:p>
        </p:txBody>
      </p:sp>
    </p:spTree>
    <p:extLst>
      <p:ext uri="{BB962C8B-B14F-4D97-AF65-F5344CB8AC3E}">
        <p14:creationId xmlns:p14="http://schemas.microsoft.com/office/powerpoint/2010/main" val="3682303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30</a:t>
            </a:fld>
            <a:endParaRPr lang="en-US" altLang="ja-JP" dirty="0"/>
          </a:p>
        </p:txBody>
      </p:sp>
      <p:sp>
        <p:nvSpPr>
          <p:cNvPr id="19458" name="Rectangle 2"/>
          <p:cNvSpPr>
            <a:spLocks noGrp="1" noChangeArrowheads="1"/>
          </p:cNvSpPr>
          <p:nvPr>
            <p:ph type="ctrTitle" idx="4294967295"/>
          </p:nvPr>
        </p:nvSpPr>
        <p:spPr>
          <a:xfrm>
            <a:off x="0" y="-33338"/>
            <a:ext cx="8928100" cy="719138"/>
          </a:xfrm>
          <a:prstGeom prst="rect">
            <a:avLst/>
          </a:prstGeom>
        </p:spPr>
        <p:txBody>
          <a:bodyPr/>
          <a:lstStyle/>
          <a:p>
            <a:pPr eaLnBrk="1" hangingPunct="1"/>
            <a:r>
              <a:rPr lang="ja-JP" altLang="en-US" sz="3200" b="1" dirty="0">
                <a:solidFill>
                  <a:srgbClr val="F8F8F8"/>
                </a:solidFill>
              </a:rPr>
              <a:t>全国の学生が農学部に</a:t>
            </a:r>
          </a:p>
        </p:txBody>
      </p:sp>
      <p:grpSp>
        <p:nvGrpSpPr>
          <p:cNvPr id="18" name="Group 11"/>
          <p:cNvGrpSpPr>
            <a:grpSpLocks/>
          </p:cNvGrpSpPr>
          <p:nvPr/>
        </p:nvGrpSpPr>
        <p:grpSpPr bwMode="auto">
          <a:xfrm>
            <a:off x="5082840" y="792535"/>
            <a:ext cx="3744802" cy="5201591"/>
            <a:chOff x="261" y="899"/>
            <a:chExt cx="2001" cy="2818"/>
          </a:xfrm>
          <a:solidFill>
            <a:schemeClr val="bg1"/>
          </a:solidFill>
        </p:grpSpPr>
        <p:sp>
          <p:nvSpPr>
            <p:cNvPr id="19" name="正方形/長方形 8"/>
            <p:cNvSpPr>
              <a:spLocks noChangeArrowheads="1"/>
            </p:cNvSpPr>
            <p:nvPr/>
          </p:nvSpPr>
          <p:spPr bwMode="auto">
            <a:xfrm>
              <a:off x="261" y="903"/>
              <a:ext cx="2001" cy="28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dirty="0">
                <a:solidFill>
                  <a:srgbClr val="003300"/>
                </a:solidFill>
                <a:latin typeface="游ゴシック" panose="020B0400000000000000" pitchFamily="50" charset="-128"/>
                <a:ea typeface="游ゴシック" panose="020B0400000000000000" pitchFamily="50" charset="-128"/>
              </a:endParaRPr>
            </a:p>
          </p:txBody>
        </p:sp>
        <p:sp>
          <p:nvSpPr>
            <p:cNvPr id="20" name="正方形/長方形 7"/>
            <p:cNvSpPr>
              <a:spLocks noChangeArrowheads="1"/>
            </p:cNvSpPr>
            <p:nvPr/>
          </p:nvSpPr>
          <p:spPr bwMode="auto">
            <a:xfrm>
              <a:off x="451" y="1307"/>
              <a:ext cx="1439" cy="350"/>
            </a:xfrm>
            <a:prstGeom prst="rect">
              <a:avLst/>
            </a:prstGeom>
            <a:grpFill/>
            <a:ln>
              <a:noFill/>
            </a:ln>
            <a:extLs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50000"/>
                </a:lnSpc>
                <a:spcBef>
                  <a:spcPct val="0"/>
                </a:spcBef>
                <a:buFontTx/>
                <a:buNone/>
                <a:defRPr/>
              </a:pPr>
              <a:endParaRPr lang="en-US" altLang="ja-JP" sz="2400" b="1"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defRPr/>
              </a:pPr>
              <a:r>
                <a:rPr lang="ja-JP" altLang="en-US" sz="2400" b="1" dirty="0">
                  <a:solidFill>
                    <a:srgbClr val="003300"/>
                  </a:solidFill>
                  <a:latin typeface="游ゴシック" panose="020B0400000000000000" pitchFamily="50" charset="-128"/>
                  <a:ea typeface="游ゴシック" panose="020B0400000000000000" pitchFamily="50" charset="-128"/>
                </a:rPr>
                <a:t>　</a:t>
              </a:r>
              <a:endParaRPr lang="ja-JP" altLang="en-US" sz="2400" dirty="0">
                <a:solidFill>
                  <a:srgbClr val="003300"/>
                </a:solidFill>
                <a:latin typeface="游ゴシック" panose="020B0400000000000000" pitchFamily="50" charset="-128"/>
                <a:ea typeface="游ゴシック" panose="020B0400000000000000" pitchFamily="50" charset="-128"/>
              </a:endParaRPr>
            </a:p>
          </p:txBody>
        </p:sp>
        <p:sp>
          <p:nvSpPr>
            <p:cNvPr id="21" name="正方形/長方形 9"/>
            <p:cNvSpPr>
              <a:spLocks noChangeArrowheads="1"/>
            </p:cNvSpPr>
            <p:nvPr/>
          </p:nvSpPr>
          <p:spPr bwMode="auto">
            <a:xfrm>
              <a:off x="268" y="3354"/>
              <a:ext cx="99" cy="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endParaRPr lang="ja-JP" altLang="en-US" sz="1800" dirty="0">
                <a:solidFill>
                  <a:srgbClr val="003300"/>
                </a:solidFill>
                <a:latin typeface="游ゴシック" panose="020B0400000000000000" pitchFamily="50" charset="-128"/>
                <a:ea typeface="游ゴシック" panose="020B0400000000000000" pitchFamily="50" charset="-128"/>
              </a:endParaRPr>
            </a:p>
          </p:txBody>
        </p:sp>
        <p:sp>
          <p:nvSpPr>
            <p:cNvPr id="22" name="Rectangle 15"/>
            <p:cNvSpPr>
              <a:spLocks noChangeArrowheads="1"/>
            </p:cNvSpPr>
            <p:nvPr/>
          </p:nvSpPr>
          <p:spPr bwMode="auto">
            <a:xfrm>
              <a:off x="1087" y="899"/>
              <a:ext cx="99" cy="2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endParaRPr lang="ja-JP" altLang="en-US" sz="2400" dirty="0">
                <a:solidFill>
                  <a:srgbClr val="003300"/>
                </a:solidFill>
                <a:latin typeface="游ゴシック" panose="020B0400000000000000" pitchFamily="50" charset="-128"/>
                <a:ea typeface="游ゴシック" panose="020B0400000000000000" pitchFamily="50" charset="-128"/>
              </a:endParaRPr>
            </a:p>
          </p:txBody>
        </p:sp>
      </p:grpSp>
      <p:grpSp>
        <p:nvGrpSpPr>
          <p:cNvPr id="23" name="Group 16"/>
          <p:cNvGrpSpPr>
            <a:grpSpLocks/>
          </p:cNvGrpSpPr>
          <p:nvPr/>
        </p:nvGrpSpPr>
        <p:grpSpPr bwMode="auto">
          <a:xfrm>
            <a:off x="5035427" y="880517"/>
            <a:ext cx="3570288" cy="5024438"/>
            <a:chOff x="415" y="1176"/>
            <a:chExt cx="1814" cy="2874"/>
          </a:xfrm>
        </p:grpSpPr>
        <p:sp>
          <p:nvSpPr>
            <p:cNvPr id="24" name="Rectangle 5"/>
            <p:cNvSpPr>
              <a:spLocks noChangeArrowheads="1"/>
            </p:cNvSpPr>
            <p:nvPr/>
          </p:nvSpPr>
          <p:spPr bwMode="auto">
            <a:xfrm>
              <a:off x="779" y="1624"/>
              <a:ext cx="1206"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kumimoji="0" lang="ja-JP" altLang="en-US" sz="2400" dirty="0">
                  <a:solidFill>
                    <a:srgbClr val="003300"/>
                  </a:solidFill>
                  <a:latin typeface="游ゴシック" panose="020B0400000000000000" pitchFamily="50" charset="-128"/>
                  <a:ea typeface="游ゴシック" panose="020B0400000000000000" pitchFamily="50" charset="-128"/>
                </a:rPr>
                <a:t>東京都　　</a:t>
              </a:r>
              <a:r>
                <a:rPr kumimoji="0" lang="en-US" altLang="ja-JP" sz="2400" dirty="0">
                  <a:solidFill>
                    <a:srgbClr val="003300"/>
                  </a:solidFill>
                  <a:latin typeface="游ゴシック" panose="020B0400000000000000" pitchFamily="50" charset="-128"/>
                  <a:ea typeface="游ゴシック" panose="020B0400000000000000" pitchFamily="50" charset="-128"/>
                </a:rPr>
                <a:t>87</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endParaRPr kumimoji="0" lang="en-US" altLang="ja-JP" sz="2400"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pPr>
              <a:r>
                <a:rPr kumimoji="0" lang="ja-JP" altLang="en-US" sz="2400" dirty="0">
                  <a:solidFill>
                    <a:srgbClr val="003300"/>
                  </a:solidFill>
                  <a:latin typeface="游ゴシック" panose="020B0400000000000000" pitchFamily="50" charset="-128"/>
                  <a:ea typeface="游ゴシック" panose="020B0400000000000000" pitchFamily="50" charset="-128"/>
                </a:rPr>
                <a:t>神奈川県　</a:t>
              </a:r>
              <a:r>
                <a:rPr kumimoji="0" lang="en-US" altLang="ja-JP" sz="2400" dirty="0">
                  <a:solidFill>
                    <a:srgbClr val="003300"/>
                  </a:solidFill>
                  <a:latin typeface="游ゴシック" panose="020B0400000000000000" pitchFamily="50" charset="-128"/>
                  <a:ea typeface="游ゴシック" panose="020B0400000000000000" pitchFamily="50" charset="-128"/>
                </a:rPr>
                <a:t>58</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endParaRPr kumimoji="0" lang="en-US" altLang="ja-JP" sz="2400"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pPr>
              <a:r>
                <a:rPr kumimoji="0" lang="ja-JP" altLang="en-US" sz="2400" dirty="0">
                  <a:solidFill>
                    <a:srgbClr val="003300"/>
                  </a:solidFill>
                  <a:latin typeface="游ゴシック" panose="020B0400000000000000" pitchFamily="50" charset="-128"/>
                  <a:ea typeface="游ゴシック" panose="020B0400000000000000" pitchFamily="50" charset="-128"/>
                </a:rPr>
                <a:t>愛知県　　</a:t>
              </a:r>
              <a:r>
                <a:rPr kumimoji="0" lang="en-US" altLang="ja-JP" sz="2400" dirty="0">
                  <a:solidFill>
                    <a:srgbClr val="003300"/>
                  </a:solidFill>
                  <a:latin typeface="游ゴシック" panose="020B0400000000000000" pitchFamily="50" charset="-128"/>
                  <a:ea typeface="游ゴシック" panose="020B0400000000000000" pitchFamily="50" charset="-128"/>
                </a:rPr>
                <a:t>46</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endParaRPr kumimoji="0" lang="en-US" altLang="ja-JP" sz="2400"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pPr>
              <a:r>
                <a:rPr kumimoji="0" lang="ja-JP" altLang="en-US" sz="2400" dirty="0">
                  <a:solidFill>
                    <a:srgbClr val="003300"/>
                  </a:solidFill>
                  <a:latin typeface="游ゴシック" panose="020B0400000000000000" pitchFamily="50" charset="-128"/>
                  <a:ea typeface="游ゴシック" panose="020B0400000000000000" pitchFamily="50" charset="-128"/>
                </a:rPr>
                <a:t>兵庫県　　</a:t>
              </a:r>
              <a:r>
                <a:rPr kumimoji="0" lang="en-US" altLang="ja-JP" sz="2400" dirty="0">
                  <a:solidFill>
                    <a:srgbClr val="003300"/>
                  </a:solidFill>
                  <a:latin typeface="游ゴシック" panose="020B0400000000000000" pitchFamily="50" charset="-128"/>
                  <a:ea typeface="游ゴシック" panose="020B0400000000000000" pitchFamily="50" charset="-128"/>
                </a:rPr>
                <a:t>37</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p>
            <a:p>
              <a:pPr eaLnBrk="1" hangingPunct="1">
                <a:spcBef>
                  <a:spcPct val="0"/>
                </a:spcBef>
                <a:buFontTx/>
                <a:buNone/>
              </a:pPr>
              <a:r>
                <a:rPr kumimoji="0" lang="ja-JP" altLang="en-US" sz="2400" dirty="0">
                  <a:solidFill>
                    <a:srgbClr val="003300"/>
                  </a:solidFill>
                  <a:latin typeface="游ゴシック" panose="020B0400000000000000" pitchFamily="50" charset="-128"/>
                  <a:ea typeface="游ゴシック" panose="020B0400000000000000" pitchFamily="50" charset="-128"/>
                </a:rPr>
                <a:t>大阪府　　</a:t>
              </a:r>
              <a:r>
                <a:rPr kumimoji="0" lang="en-US" altLang="ja-JP" sz="2400" dirty="0">
                  <a:solidFill>
                    <a:srgbClr val="003300"/>
                  </a:solidFill>
                  <a:latin typeface="游ゴシック" panose="020B0400000000000000" pitchFamily="50" charset="-128"/>
                  <a:ea typeface="游ゴシック" panose="020B0400000000000000" pitchFamily="50" charset="-128"/>
                </a:rPr>
                <a:t>33</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endParaRPr kumimoji="0" lang="en-US" altLang="ja-JP" sz="2400"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pPr>
              <a:r>
                <a:rPr kumimoji="0" lang="ja-JP" altLang="en-US" sz="2400" dirty="0">
                  <a:solidFill>
                    <a:srgbClr val="003300"/>
                  </a:solidFill>
                  <a:latin typeface="游ゴシック" panose="020B0400000000000000" pitchFamily="50" charset="-128"/>
                  <a:ea typeface="游ゴシック" panose="020B0400000000000000" pitchFamily="50" charset="-128"/>
                </a:rPr>
                <a:t>千葉県　　</a:t>
              </a:r>
              <a:r>
                <a:rPr kumimoji="0" lang="en-US" altLang="ja-JP" sz="2400" dirty="0">
                  <a:solidFill>
                    <a:srgbClr val="003300"/>
                  </a:solidFill>
                  <a:latin typeface="游ゴシック" panose="020B0400000000000000" pitchFamily="50" charset="-128"/>
                  <a:ea typeface="游ゴシック" panose="020B0400000000000000" pitchFamily="50" charset="-128"/>
                </a:rPr>
                <a:t>31</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endParaRPr kumimoji="0" lang="en-US" altLang="ja-JP" sz="2400"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pPr>
              <a:r>
                <a:rPr kumimoji="0" lang="ja-JP" altLang="en-US" sz="2400" dirty="0">
                  <a:solidFill>
                    <a:srgbClr val="003300"/>
                  </a:solidFill>
                  <a:latin typeface="游ゴシック" panose="020B0400000000000000" pitchFamily="50" charset="-128"/>
                  <a:ea typeface="游ゴシック" panose="020B0400000000000000" pitchFamily="50" charset="-128"/>
                </a:rPr>
                <a:t>埼玉県　　</a:t>
              </a:r>
              <a:r>
                <a:rPr kumimoji="0" lang="en-US" altLang="ja-JP" sz="2400" dirty="0">
                  <a:solidFill>
                    <a:srgbClr val="003300"/>
                  </a:solidFill>
                  <a:latin typeface="游ゴシック" panose="020B0400000000000000" pitchFamily="50" charset="-128"/>
                  <a:ea typeface="游ゴシック" panose="020B0400000000000000" pitchFamily="50" charset="-128"/>
                </a:rPr>
                <a:t>28</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endParaRPr kumimoji="0" lang="en-US" altLang="ja-JP" sz="2400"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pPr>
              <a:r>
                <a:rPr kumimoji="0" lang="ja-JP" altLang="en-US" sz="2400" dirty="0">
                  <a:solidFill>
                    <a:srgbClr val="003300"/>
                  </a:solidFill>
                  <a:latin typeface="游ゴシック" panose="020B0400000000000000" pitchFamily="50" charset="-128"/>
                  <a:ea typeface="游ゴシック" panose="020B0400000000000000" pitchFamily="50" charset="-128"/>
                </a:rPr>
                <a:t>静岡県　　</a:t>
              </a:r>
              <a:r>
                <a:rPr kumimoji="0" lang="en-US" altLang="ja-JP" sz="2400" dirty="0">
                  <a:solidFill>
                    <a:srgbClr val="003300"/>
                  </a:solidFill>
                  <a:latin typeface="游ゴシック" panose="020B0400000000000000" pitchFamily="50" charset="-128"/>
                  <a:ea typeface="游ゴシック" panose="020B0400000000000000" pitchFamily="50" charset="-128"/>
                </a:rPr>
                <a:t>21</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endParaRPr kumimoji="0" lang="en-US" altLang="ja-JP" sz="2400"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pPr>
              <a:r>
                <a:rPr kumimoji="0" lang="ja-JP" altLang="en-US" sz="2400" dirty="0">
                  <a:solidFill>
                    <a:srgbClr val="003300"/>
                  </a:solidFill>
                  <a:latin typeface="游ゴシック" panose="020B0400000000000000" pitchFamily="50" charset="-128"/>
                  <a:ea typeface="游ゴシック" panose="020B0400000000000000" pitchFamily="50" charset="-128"/>
                </a:rPr>
                <a:t>茨城県　　</a:t>
              </a:r>
              <a:r>
                <a:rPr kumimoji="0" lang="en-US" altLang="ja-JP" sz="2400" dirty="0">
                  <a:solidFill>
                    <a:srgbClr val="003300"/>
                  </a:solidFill>
                  <a:latin typeface="游ゴシック" panose="020B0400000000000000" pitchFamily="50" charset="-128"/>
                  <a:ea typeface="游ゴシック" panose="020B0400000000000000" pitchFamily="50" charset="-128"/>
                </a:rPr>
                <a:t>19</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endParaRPr kumimoji="0" lang="en-US" altLang="ja-JP" sz="2400" dirty="0">
                <a:solidFill>
                  <a:srgbClr val="003300"/>
                </a:solidFill>
                <a:latin typeface="游ゴシック" panose="020B0400000000000000" pitchFamily="50" charset="-128"/>
                <a:ea typeface="游ゴシック" panose="020B0400000000000000" pitchFamily="50" charset="-128"/>
              </a:endParaRPr>
            </a:p>
            <a:p>
              <a:pPr eaLnBrk="1" hangingPunct="1">
                <a:spcBef>
                  <a:spcPct val="0"/>
                </a:spcBef>
                <a:buFontTx/>
                <a:buNone/>
              </a:pPr>
              <a:r>
                <a:rPr kumimoji="0" lang="ja-JP" altLang="en-US" sz="2400" dirty="0">
                  <a:solidFill>
                    <a:srgbClr val="003300"/>
                  </a:solidFill>
                  <a:latin typeface="游ゴシック" panose="020B0400000000000000" pitchFamily="50" charset="-128"/>
                  <a:ea typeface="游ゴシック" panose="020B0400000000000000" pitchFamily="50" charset="-128"/>
                </a:rPr>
                <a:t>京都府　　</a:t>
              </a:r>
              <a:r>
                <a:rPr kumimoji="0" lang="en-US" altLang="ja-JP" sz="2400" dirty="0">
                  <a:solidFill>
                    <a:srgbClr val="003300"/>
                  </a:solidFill>
                  <a:latin typeface="游ゴシック" panose="020B0400000000000000" pitchFamily="50" charset="-128"/>
                  <a:ea typeface="游ゴシック" panose="020B0400000000000000" pitchFamily="50" charset="-128"/>
                </a:rPr>
                <a:t>15</a:t>
              </a:r>
              <a:r>
                <a:rPr kumimoji="0" lang="ja-JP" altLang="en-US" sz="2400" dirty="0">
                  <a:solidFill>
                    <a:srgbClr val="003300"/>
                  </a:solidFill>
                  <a:latin typeface="游ゴシック" panose="020B0400000000000000" pitchFamily="50" charset="-128"/>
                  <a:ea typeface="游ゴシック" panose="020B0400000000000000" pitchFamily="50" charset="-128"/>
                </a:rPr>
                <a:t>人</a:t>
              </a:r>
              <a:endParaRPr kumimoji="0" lang="en-US" altLang="ja-JP" sz="2400" dirty="0">
                <a:solidFill>
                  <a:srgbClr val="003300"/>
                </a:solidFill>
                <a:latin typeface="游ゴシック" panose="020B0400000000000000" pitchFamily="50" charset="-128"/>
                <a:ea typeface="游ゴシック" panose="020B0400000000000000" pitchFamily="50" charset="-128"/>
              </a:endParaRPr>
            </a:p>
          </p:txBody>
        </p:sp>
        <p:sp>
          <p:nvSpPr>
            <p:cNvPr id="25" name="Rectangle 6"/>
            <p:cNvSpPr>
              <a:spLocks noChangeArrowheads="1"/>
            </p:cNvSpPr>
            <p:nvPr/>
          </p:nvSpPr>
          <p:spPr bwMode="auto">
            <a:xfrm>
              <a:off x="415" y="1176"/>
              <a:ext cx="1814"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dirty="0">
                  <a:solidFill>
                    <a:srgbClr val="003300"/>
                  </a:solidFill>
                  <a:latin typeface="游ゴシック" panose="020B0400000000000000" pitchFamily="50" charset="-128"/>
                  <a:ea typeface="游ゴシック" panose="020B0400000000000000" pitchFamily="50" charset="-128"/>
                </a:rPr>
                <a:t>　出身者が多い都道府県</a:t>
              </a:r>
              <a:endParaRPr lang="en-US" altLang="ja-JP" sz="2400" dirty="0">
                <a:solidFill>
                  <a:srgbClr val="003300"/>
                </a:solidFill>
                <a:latin typeface="游ゴシック" panose="020B0400000000000000" pitchFamily="50" charset="-128"/>
                <a:ea typeface="游ゴシック" panose="020B0400000000000000" pitchFamily="50" charset="-128"/>
              </a:endParaRPr>
            </a:p>
            <a:p>
              <a:pPr algn="ctr" eaLnBrk="1" hangingPunct="1">
                <a:spcBef>
                  <a:spcPct val="0"/>
                </a:spcBef>
                <a:buFontTx/>
                <a:buNone/>
              </a:pPr>
              <a:r>
                <a:rPr lang="ja-JP" altLang="en-US" sz="1800" dirty="0">
                  <a:solidFill>
                    <a:srgbClr val="003300"/>
                  </a:solidFill>
                  <a:latin typeface="游ゴシック" panose="020B0400000000000000" pitchFamily="50" charset="-128"/>
                  <a:ea typeface="游ゴシック" panose="020B0400000000000000" pitchFamily="50" charset="-128"/>
                </a:rPr>
                <a:t>（北海道以外）</a:t>
              </a:r>
              <a:endParaRPr lang="en-US" altLang="ja-JP" sz="1800" dirty="0">
                <a:solidFill>
                  <a:srgbClr val="003300"/>
                </a:solidFill>
                <a:latin typeface="游ゴシック" panose="020B0400000000000000" pitchFamily="50" charset="-128"/>
                <a:ea typeface="游ゴシック" panose="020B0400000000000000" pitchFamily="50" charset="-128"/>
              </a:endParaRPr>
            </a:p>
          </p:txBody>
        </p:sp>
        <p:sp>
          <p:nvSpPr>
            <p:cNvPr id="26" name="Rectangle 5"/>
            <p:cNvSpPr>
              <a:spLocks noChangeArrowheads="1"/>
            </p:cNvSpPr>
            <p:nvPr/>
          </p:nvSpPr>
          <p:spPr bwMode="auto">
            <a:xfrm rot="5400000">
              <a:off x="923" y="3792"/>
              <a:ext cx="28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kumimoji="0" lang="en-US" altLang="ja-JP" sz="2400" dirty="0">
                  <a:solidFill>
                    <a:srgbClr val="003300"/>
                  </a:solidFill>
                  <a:latin typeface="游ゴシック" panose="020B0400000000000000" pitchFamily="50" charset="-128"/>
                  <a:ea typeface="游ゴシック" panose="020B0400000000000000" pitchFamily="50" charset="-128"/>
                </a:rPr>
                <a:t>…</a:t>
              </a:r>
            </a:p>
          </p:txBody>
        </p:sp>
      </p:grpSp>
      <p:sp>
        <p:nvSpPr>
          <p:cNvPr id="3" name="テキスト ボックス 2">
            <a:extLst>
              <a:ext uri="{FF2B5EF4-FFF2-40B4-BE49-F238E27FC236}">
                <a16:creationId xmlns:a16="http://schemas.microsoft.com/office/drawing/2014/main" id="{039D24B9-E75A-40A5-BA58-7BAEE50BE303}"/>
              </a:ext>
            </a:extLst>
          </p:cNvPr>
          <p:cNvSpPr txBox="1"/>
          <p:nvPr/>
        </p:nvSpPr>
        <p:spPr>
          <a:xfrm>
            <a:off x="185274" y="5589240"/>
            <a:ext cx="5560591" cy="369332"/>
          </a:xfrm>
          <a:prstGeom prst="rect">
            <a:avLst/>
          </a:prstGeom>
          <a:noFill/>
        </p:spPr>
        <p:txBody>
          <a:bodyPr wrap="square" rtlCol="0">
            <a:spAutoFit/>
          </a:bodyPr>
          <a:lstStyle/>
          <a:p>
            <a:pPr algn="ctr"/>
            <a:r>
              <a:rPr lang="ja-JP" altLang="en-US" dirty="0">
                <a:latin typeface="游ゴシック" panose="020B0400000000000000" pitchFamily="50" charset="-128"/>
                <a:ea typeface="游ゴシック" panose="020B0400000000000000" pitchFamily="50" charset="-128"/>
              </a:rPr>
              <a:t>農学部在籍学生の出身地内訳（令和</a:t>
            </a:r>
            <a:r>
              <a:rPr lang="en-US" altLang="ja-JP" dirty="0">
                <a:latin typeface="游ゴシック" panose="020B0400000000000000" pitchFamily="50" charset="-128"/>
                <a:ea typeface="游ゴシック" panose="020B0400000000000000" pitchFamily="50" charset="-128"/>
              </a:rPr>
              <a:t>6</a:t>
            </a:r>
            <a:r>
              <a:rPr lang="ja-JP" altLang="en-US" dirty="0">
                <a:latin typeface="游ゴシック" panose="020B0400000000000000" pitchFamily="50" charset="-128"/>
                <a:ea typeface="游ゴシック" panose="020B0400000000000000" pitchFamily="50" charset="-128"/>
              </a:rPr>
              <a:t>年</a:t>
            </a:r>
            <a:r>
              <a:rPr lang="en-US" altLang="ja-JP" dirty="0">
                <a:latin typeface="游ゴシック" panose="020B0400000000000000" pitchFamily="50" charset="-128"/>
                <a:ea typeface="游ゴシック" panose="020B0400000000000000" pitchFamily="50" charset="-128"/>
              </a:rPr>
              <a:t>5</a:t>
            </a:r>
            <a:r>
              <a:rPr lang="ja-JP" altLang="en-US" dirty="0">
                <a:latin typeface="游ゴシック" panose="020B0400000000000000" pitchFamily="50" charset="-128"/>
                <a:ea typeface="游ゴシック" panose="020B0400000000000000" pitchFamily="50" charset="-128"/>
              </a:rPr>
              <a:t>月時点）</a:t>
            </a:r>
          </a:p>
        </p:txBody>
      </p:sp>
      <p:graphicFrame>
        <p:nvGraphicFramePr>
          <p:cNvPr id="4" name="グラフ 12">
            <a:extLst>
              <a:ext uri="{FF2B5EF4-FFF2-40B4-BE49-F238E27FC236}">
                <a16:creationId xmlns:a16="http://schemas.microsoft.com/office/drawing/2014/main" id="{D40569E0-6FA6-43AE-BDD9-05D17B109F6F}"/>
              </a:ext>
            </a:extLst>
          </p:cNvPr>
          <p:cNvGraphicFramePr>
            <a:graphicFrameLocks/>
          </p:cNvGraphicFramePr>
          <p:nvPr/>
        </p:nvGraphicFramePr>
        <p:xfrm>
          <a:off x="-185036" y="1610709"/>
          <a:ext cx="5930901" cy="37226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9932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4"/>
          <p:cNvSpPr>
            <a:spLocks/>
          </p:cNvSpPr>
          <p:nvPr/>
        </p:nvSpPr>
        <p:spPr bwMode="auto">
          <a:xfrm>
            <a:off x="399187" y="1595811"/>
            <a:ext cx="2301875" cy="1113109"/>
          </a:xfrm>
          <a:prstGeom prst="flowChartProcess">
            <a:avLst/>
          </a:prstGeom>
          <a:solidFill>
            <a:srgbClr val="23651C"/>
          </a:solidFill>
          <a:ln>
            <a:noFill/>
          </a:ln>
        </p:spPr>
        <p:style>
          <a:lnRef idx="0">
            <a:scrgbClr r="0" g="0" b="0"/>
          </a:lnRef>
          <a:fillRef idx="0">
            <a:scrgbClr r="0" g="0" b="0"/>
          </a:fillRef>
          <a:effectRef idx="0">
            <a:scrgbClr r="0" g="0" b="0"/>
          </a:effectRef>
          <a:fontRef idx="minor">
            <a:schemeClr val="lt1"/>
          </a:fontRef>
        </p:style>
        <p:txBody>
          <a:bodyPr lIns="0" tIns="0" rIns="28570" bIns="0" anchor="ctr">
            <a:no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sym typeface="ＭＳ Ｐゴシック" panose="020B0600070205080204" pitchFamily="50" charset="-128"/>
              </a:rPr>
              <a:t>全学共通教育</a:t>
            </a:r>
          </a:p>
        </p:txBody>
      </p:sp>
      <p:sp>
        <p:nvSpPr>
          <p:cNvPr id="20486" name="Rectangle 5"/>
          <p:cNvSpPr>
            <a:spLocks/>
          </p:cNvSpPr>
          <p:nvPr/>
        </p:nvSpPr>
        <p:spPr bwMode="auto">
          <a:xfrm>
            <a:off x="3995936" y="1216098"/>
            <a:ext cx="4779435" cy="3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80000"/>
              </a:lnSpc>
              <a:spcBef>
                <a:spcPts val="850"/>
              </a:spcBef>
              <a:spcAft>
                <a:spcPct val="0"/>
              </a:spcAft>
              <a:buClrTx/>
              <a:buSzTx/>
              <a:buFontTx/>
              <a:buNone/>
              <a:tabLst/>
              <a:defRPr/>
            </a:pPr>
            <a:r>
              <a:rPr kumimoji="0" lang="ja-JP" altLang="en-US" sz="25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 W4"/>
              </a:rPr>
              <a:t>研究に必要な専門知識を得る</a:t>
            </a:r>
          </a:p>
        </p:txBody>
      </p:sp>
      <p:sp>
        <p:nvSpPr>
          <p:cNvPr id="20487" name="Rectangle 6"/>
          <p:cNvSpPr>
            <a:spLocks/>
          </p:cNvSpPr>
          <p:nvPr/>
        </p:nvSpPr>
        <p:spPr bwMode="auto">
          <a:xfrm>
            <a:off x="5787374" y="1581618"/>
            <a:ext cx="3168352" cy="1122249"/>
          </a:xfrm>
          <a:custGeom>
            <a:avLst/>
            <a:gdLst>
              <a:gd name="connsiteX0" fmla="*/ 0 w 1973263"/>
              <a:gd name="connsiteY0" fmla="*/ 0 h 1103199"/>
              <a:gd name="connsiteX1" fmla="*/ 1973263 w 1973263"/>
              <a:gd name="connsiteY1" fmla="*/ 0 h 1103199"/>
              <a:gd name="connsiteX2" fmla="*/ 1973263 w 1973263"/>
              <a:gd name="connsiteY2" fmla="*/ 1103199 h 1103199"/>
              <a:gd name="connsiteX3" fmla="*/ 0 w 1973263"/>
              <a:gd name="connsiteY3" fmla="*/ 1103199 h 1103199"/>
              <a:gd name="connsiteX4" fmla="*/ 0 w 1973263"/>
              <a:gd name="connsiteY4" fmla="*/ 0 h 1103199"/>
              <a:gd name="connsiteX0" fmla="*/ 0 w 3287713"/>
              <a:gd name="connsiteY0" fmla="*/ 9525 h 1103199"/>
              <a:gd name="connsiteX1" fmla="*/ 3287713 w 3287713"/>
              <a:gd name="connsiteY1" fmla="*/ 0 h 1103199"/>
              <a:gd name="connsiteX2" fmla="*/ 3287713 w 3287713"/>
              <a:gd name="connsiteY2" fmla="*/ 1103199 h 1103199"/>
              <a:gd name="connsiteX3" fmla="*/ 1314450 w 3287713"/>
              <a:gd name="connsiteY3" fmla="*/ 1103199 h 1103199"/>
              <a:gd name="connsiteX4" fmla="*/ 0 w 3287713"/>
              <a:gd name="connsiteY4" fmla="*/ 9525 h 1103199"/>
              <a:gd name="connsiteX0" fmla="*/ 0 w 3287713"/>
              <a:gd name="connsiteY0" fmla="*/ 9525 h 1112724"/>
              <a:gd name="connsiteX1" fmla="*/ 3287713 w 3287713"/>
              <a:gd name="connsiteY1" fmla="*/ 0 h 1112724"/>
              <a:gd name="connsiteX2" fmla="*/ 3287713 w 3287713"/>
              <a:gd name="connsiteY2" fmla="*/ 1103199 h 1112724"/>
              <a:gd name="connsiteX3" fmla="*/ 593131 w 3287713"/>
              <a:gd name="connsiteY3" fmla="*/ 1112724 h 1112724"/>
              <a:gd name="connsiteX4" fmla="*/ 0 w 3287713"/>
              <a:gd name="connsiteY4" fmla="*/ 9525 h 1112724"/>
              <a:gd name="connsiteX0" fmla="*/ 0 w 3287713"/>
              <a:gd name="connsiteY0" fmla="*/ 9525 h 1112724"/>
              <a:gd name="connsiteX1" fmla="*/ 3287713 w 3287713"/>
              <a:gd name="connsiteY1" fmla="*/ 0 h 1112724"/>
              <a:gd name="connsiteX2" fmla="*/ 3287713 w 3287713"/>
              <a:gd name="connsiteY2" fmla="*/ 1103199 h 1112724"/>
              <a:gd name="connsiteX3" fmla="*/ 622782 w 3287713"/>
              <a:gd name="connsiteY3" fmla="*/ 1112724 h 1112724"/>
              <a:gd name="connsiteX4" fmla="*/ 0 w 3287713"/>
              <a:gd name="connsiteY4" fmla="*/ 9525 h 1112724"/>
              <a:gd name="connsiteX0" fmla="*/ 0 w 3287713"/>
              <a:gd name="connsiteY0" fmla="*/ 9525 h 1131774"/>
              <a:gd name="connsiteX1" fmla="*/ 3287713 w 3287713"/>
              <a:gd name="connsiteY1" fmla="*/ 0 h 1131774"/>
              <a:gd name="connsiteX2" fmla="*/ 3287713 w 3287713"/>
              <a:gd name="connsiteY2" fmla="*/ 1103199 h 1131774"/>
              <a:gd name="connsiteX3" fmla="*/ 642550 w 3287713"/>
              <a:gd name="connsiteY3" fmla="*/ 1131774 h 1131774"/>
              <a:gd name="connsiteX4" fmla="*/ 0 w 3287713"/>
              <a:gd name="connsiteY4" fmla="*/ 9525 h 1131774"/>
              <a:gd name="connsiteX0" fmla="*/ 0 w 3287713"/>
              <a:gd name="connsiteY0" fmla="*/ 9525 h 1122249"/>
              <a:gd name="connsiteX1" fmla="*/ 3287713 w 3287713"/>
              <a:gd name="connsiteY1" fmla="*/ 0 h 1122249"/>
              <a:gd name="connsiteX2" fmla="*/ 3287713 w 3287713"/>
              <a:gd name="connsiteY2" fmla="*/ 1103199 h 1122249"/>
              <a:gd name="connsiteX3" fmla="*/ 642550 w 3287713"/>
              <a:gd name="connsiteY3" fmla="*/ 1122249 h 1122249"/>
              <a:gd name="connsiteX4" fmla="*/ 0 w 3287713"/>
              <a:gd name="connsiteY4" fmla="*/ 9525 h 1122249"/>
              <a:gd name="connsiteX0" fmla="*/ 0 w 3287713"/>
              <a:gd name="connsiteY0" fmla="*/ 9525 h 1122249"/>
              <a:gd name="connsiteX1" fmla="*/ 3287713 w 3287713"/>
              <a:gd name="connsiteY1" fmla="*/ 0 h 1122249"/>
              <a:gd name="connsiteX2" fmla="*/ 3287713 w 3287713"/>
              <a:gd name="connsiteY2" fmla="*/ 1103199 h 1122249"/>
              <a:gd name="connsiteX3" fmla="*/ 642550 w 3287713"/>
              <a:gd name="connsiteY3" fmla="*/ 1122249 h 1122249"/>
              <a:gd name="connsiteX4" fmla="*/ 0 w 3287713"/>
              <a:gd name="connsiteY4" fmla="*/ 9525 h 112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713" h="1122249">
                <a:moveTo>
                  <a:pt x="0" y="9525"/>
                </a:moveTo>
                <a:lnTo>
                  <a:pt x="3287713" y="0"/>
                </a:lnTo>
                <a:lnTo>
                  <a:pt x="3287713" y="1103199"/>
                </a:lnTo>
                <a:lnTo>
                  <a:pt x="642550" y="1122249"/>
                </a:lnTo>
                <a:lnTo>
                  <a:pt x="0" y="9525"/>
                </a:lnTo>
                <a:close/>
              </a:path>
            </a:pathLst>
          </a:custGeom>
          <a:solidFill>
            <a:srgbClr val="A50021"/>
          </a:solidFill>
          <a:ln>
            <a:noFill/>
          </a:ln>
        </p:spPr>
        <p:style>
          <a:lnRef idx="0">
            <a:scrgbClr r="0" g="0" b="0"/>
          </a:lnRef>
          <a:fillRef idx="0">
            <a:scrgbClr r="0" g="0" b="0"/>
          </a:fillRef>
          <a:effectRef idx="0">
            <a:scrgbClr r="0" g="0" b="0"/>
          </a:effectRef>
          <a:fontRef idx="minor">
            <a:schemeClr val="lt1"/>
          </a:fontRef>
        </p:style>
        <p:txBody>
          <a:bodyPr lIns="0" tIns="0" rIns="28570" bIns="0" anchor="ctr">
            <a:noAutofit/>
          </a:body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sym typeface="ＭＳ Ｐゴシック" panose="020B0600070205080204" pitchFamily="50" charset="-128"/>
              </a:rPr>
              <a:t>卒業論文</a:t>
            </a:r>
          </a:p>
        </p:txBody>
      </p:sp>
      <p:sp>
        <p:nvSpPr>
          <p:cNvPr id="20488" name="Rectangle 7"/>
          <p:cNvSpPr>
            <a:spLocks/>
          </p:cNvSpPr>
          <p:nvPr/>
        </p:nvSpPr>
        <p:spPr bwMode="auto">
          <a:xfrm>
            <a:off x="107503" y="18558"/>
            <a:ext cx="382680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sym typeface="ヒラギノ丸ゴ Pro W4"/>
            </a:endParaRPr>
          </a:p>
        </p:txBody>
      </p:sp>
      <p:sp>
        <p:nvSpPr>
          <p:cNvPr id="20494" name="Rectangle 13"/>
          <p:cNvSpPr>
            <a:spLocks/>
          </p:cNvSpPr>
          <p:nvPr/>
        </p:nvSpPr>
        <p:spPr bwMode="auto">
          <a:xfrm>
            <a:off x="2743925" y="1591520"/>
            <a:ext cx="3620508" cy="110787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384"/>
              <a:gd name="connsiteY0" fmla="*/ 0 h 10000"/>
              <a:gd name="connsiteX1" fmla="*/ 10000 w 10384"/>
              <a:gd name="connsiteY1" fmla="*/ 0 h 10000"/>
              <a:gd name="connsiteX2" fmla="*/ 10384 w 10384"/>
              <a:gd name="connsiteY2" fmla="*/ 10000 h 10000"/>
              <a:gd name="connsiteX3" fmla="*/ 0 w 10384"/>
              <a:gd name="connsiteY3" fmla="*/ 10000 h 10000"/>
              <a:gd name="connsiteX4" fmla="*/ 0 w 10384"/>
              <a:gd name="connsiteY4" fmla="*/ 0 h 10000"/>
              <a:gd name="connsiteX0" fmla="*/ 0 w 10384"/>
              <a:gd name="connsiteY0" fmla="*/ 86 h 10086"/>
              <a:gd name="connsiteX1" fmla="*/ 8627 w 10384"/>
              <a:gd name="connsiteY1" fmla="*/ 0 h 10086"/>
              <a:gd name="connsiteX2" fmla="*/ 10384 w 10384"/>
              <a:gd name="connsiteY2" fmla="*/ 10086 h 10086"/>
              <a:gd name="connsiteX3" fmla="*/ 0 w 10384"/>
              <a:gd name="connsiteY3" fmla="*/ 10086 h 10086"/>
              <a:gd name="connsiteX4" fmla="*/ 0 w 10384"/>
              <a:gd name="connsiteY4" fmla="*/ 86 h 10086"/>
              <a:gd name="connsiteX0" fmla="*/ 0 w 10384"/>
              <a:gd name="connsiteY0" fmla="*/ 0 h 10000"/>
              <a:gd name="connsiteX1" fmla="*/ 8545 w 10384"/>
              <a:gd name="connsiteY1" fmla="*/ 0 h 10000"/>
              <a:gd name="connsiteX2" fmla="*/ 10384 w 10384"/>
              <a:gd name="connsiteY2" fmla="*/ 10000 h 10000"/>
              <a:gd name="connsiteX3" fmla="*/ 0 w 10384"/>
              <a:gd name="connsiteY3" fmla="*/ 10000 h 10000"/>
              <a:gd name="connsiteX4" fmla="*/ 0 w 10384"/>
              <a:gd name="connsiteY4" fmla="*/ 0 h 10000"/>
              <a:gd name="connsiteX0" fmla="*/ 0 w 10384"/>
              <a:gd name="connsiteY0" fmla="*/ 0 h 10000"/>
              <a:gd name="connsiteX1" fmla="*/ 8600 w 10384"/>
              <a:gd name="connsiteY1" fmla="*/ 0 h 10000"/>
              <a:gd name="connsiteX2" fmla="*/ 10384 w 10384"/>
              <a:gd name="connsiteY2" fmla="*/ 10000 h 10000"/>
              <a:gd name="connsiteX3" fmla="*/ 0 w 10384"/>
              <a:gd name="connsiteY3" fmla="*/ 10000 h 10000"/>
              <a:gd name="connsiteX4" fmla="*/ 0 w 1038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4" h="10000">
                <a:moveTo>
                  <a:pt x="0" y="0"/>
                </a:moveTo>
                <a:lnTo>
                  <a:pt x="8600" y="0"/>
                </a:lnTo>
                <a:lnTo>
                  <a:pt x="10384" y="10000"/>
                </a:lnTo>
                <a:lnTo>
                  <a:pt x="0" y="10000"/>
                </a:lnTo>
                <a:lnTo>
                  <a:pt x="0" y="0"/>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lIns="0" tIns="0" rIns="28570" bIns="0" anchor="ctr">
            <a:noAutofit/>
          </a:bodyPr>
          <a:lstStyle/>
          <a:p>
            <a:pPr marL="2540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sym typeface="ＭＳ Ｐゴシック" panose="020B0600070205080204" pitchFamily="50" charset="-128"/>
              </a:rPr>
              <a:t> </a:t>
            </a:r>
            <a:r>
              <a:rPr kumimoji="0"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sym typeface="ＭＳ Ｐゴシック" panose="020B0600070205080204" pitchFamily="50" charset="-128"/>
              </a:rPr>
              <a:t>学部での専門教育</a:t>
            </a:r>
          </a:p>
        </p:txBody>
      </p:sp>
      <p:sp>
        <p:nvSpPr>
          <p:cNvPr id="20495" name="Rectangle 14"/>
          <p:cNvSpPr>
            <a:spLocks/>
          </p:cNvSpPr>
          <p:nvPr/>
        </p:nvSpPr>
        <p:spPr bwMode="auto">
          <a:xfrm>
            <a:off x="399237" y="1216098"/>
            <a:ext cx="2606090" cy="3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80000"/>
              </a:lnSpc>
              <a:spcBef>
                <a:spcPts val="850"/>
              </a:spcBef>
              <a:spcAft>
                <a:spcPct val="0"/>
              </a:spcAft>
              <a:buClrTx/>
              <a:buSzTx/>
              <a:buFontTx/>
              <a:buNone/>
              <a:tabLst/>
              <a:defRPr/>
            </a:pPr>
            <a:r>
              <a:rPr kumimoji="0" lang="ja-JP" altLang="en-US" sz="25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 W4"/>
              </a:rPr>
              <a:t>幅広い知識を得る</a:t>
            </a:r>
          </a:p>
        </p:txBody>
      </p:sp>
      <p:sp>
        <p:nvSpPr>
          <p:cNvPr id="2" name="スライド番号プレースホルダー 1"/>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B3D47CD-CD40-4281-94A8-FB766212185D}" type="slidenum">
              <a:rPr kumimoji="1" lang="en-US" altLang="ja-JP" sz="2400" b="0" i="0" u="none" strike="noStrike" kern="1200" cap="none" spc="0" normalizeH="0" baseline="0" noProof="0" smtClean="0">
                <a:ln>
                  <a:noFill/>
                </a:ln>
                <a:effectLst/>
                <a:uLnTx/>
                <a:uFillTx/>
                <a:latin typeface="游ゴシック" panose="020B0400000000000000" pitchFamily="50" charset="-128"/>
                <a:ea typeface="游ゴシック" panose="020B0400000000000000"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1" lang="en-US" altLang="ja-JP"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32" name="Rectangle 3"/>
          <p:cNvSpPr>
            <a:spLocks/>
          </p:cNvSpPr>
          <p:nvPr/>
        </p:nvSpPr>
        <p:spPr bwMode="auto">
          <a:xfrm>
            <a:off x="-180528" y="2780928"/>
            <a:ext cx="88614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lIns="0" tIns="0" rIns="28570" bIns="0"/>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N W4"/>
              </a:rPr>
              <a:t>　　　</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N W4"/>
              </a:rPr>
              <a:t> </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N W4"/>
              </a:rPr>
              <a:t>　　　</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N W4"/>
              </a:rPr>
              <a:t> </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N W4"/>
              </a:rPr>
              <a:t>　</a:t>
            </a:r>
          </a:p>
        </p:txBody>
      </p:sp>
      <p:sp>
        <p:nvSpPr>
          <p:cNvPr id="33" name="Rectangle 9"/>
          <p:cNvSpPr>
            <a:spLocks/>
          </p:cNvSpPr>
          <p:nvPr/>
        </p:nvSpPr>
        <p:spPr bwMode="auto">
          <a:xfrm>
            <a:off x="2752686" y="3304685"/>
            <a:ext cx="26098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lIns="0" tIns="0" rIns="28570" bIns="0">
            <a:sp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 W4"/>
              </a:rPr>
              <a:t>農学部・各学科</a:t>
            </a:r>
          </a:p>
        </p:txBody>
      </p:sp>
      <p:sp>
        <p:nvSpPr>
          <p:cNvPr id="34" name="Rectangle 10"/>
          <p:cNvSpPr>
            <a:spLocks/>
          </p:cNvSpPr>
          <p:nvPr/>
        </p:nvSpPr>
        <p:spPr bwMode="auto">
          <a:xfrm>
            <a:off x="5985716" y="3339935"/>
            <a:ext cx="1131715" cy="35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8570" bIns="0" anchor="ctr">
            <a:sp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80000"/>
              </a:lnSpc>
              <a:spcBef>
                <a:spcPts val="700"/>
              </a:spcBef>
              <a:spcAft>
                <a:spcPct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 W4"/>
              </a:rPr>
              <a:t>研究室</a:t>
            </a:r>
          </a:p>
        </p:txBody>
      </p:sp>
      <p:sp>
        <p:nvSpPr>
          <p:cNvPr id="35" name="Line 11"/>
          <p:cNvSpPr>
            <a:spLocks noChangeShapeType="1"/>
          </p:cNvSpPr>
          <p:nvPr/>
        </p:nvSpPr>
        <p:spPr bwMode="auto">
          <a:xfrm rot="10800000">
            <a:off x="5418099" y="3519791"/>
            <a:ext cx="493712" cy="0"/>
          </a:xfrm>
          <a:prstGeom prst="line">
            <a:avLst/>
          </a:prstGeom>
          <a:noFill/>
          <a:ln w="76200">
            <a:solidFill>
              <a:srgbClr val="00206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p:txBody>
      </p:sp>
      <p:sp>
        <p:nvSpPr>
          <p:cNvPr id="36" name="Line 12"/>
          <p:cNvSpPr>
            <a:spLocks noChangeShapeType="1"/>
          </p:cNvSpPr>
          <p:nvPr/>
        </p:nvSpPr>
        <p:spPr bwMode="auto">
          <a:xfrm rot="10800000">
            <a:off x="7156411" y="3519791"/>
            <a:ext cx="943981" cy="0"/>
          </a:xfrm>
          <a:prstGeom prst="line">
            <a:avLst/>
          </a:prstGeom>
          <a:noFill/>
          <a:ln w="76200">
            <a:solidFill>
              <a:srgbClr val="00206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p:txBody>
      </p:sp>
      <p:sp>
        <p:nvSpPr>
          <p:cNvPr id="37" name="Text Box 17"/>
          <p:cNvSpPr txBox="1">
            <a:spLocks noChangeArrowheads="1"/>
          </p:cNvSpPr>
          <p:nvPr/>
        </p:nvSpPr>
        <p:spPr bwMode="auto">
          <a:xfrm>
            <a:off x="5981661" y="3911385"/>
            <a:ext cx="3141921" cy="120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8570" bIns="0" anchor="ct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ja-JP" altLang="en-US" sz="2500" b="0" i="0" u="none" strike="noStrike" kern="1200" cap="none" spc="0" normalizeH="0" baseline="0" noProof="0" dirty="0">
                <a:ln>
                  <a:noFill/>
                </a:ln>
                <a:solidFill>
                  <a:srgbClr val="A50021"/>
                </a:solidFill>
                <a:effectLst/>
                <a:uLnTx/>
                <a:uFillTx/>
                <a:latin typeface="游ゴシック" panose="020B0400000000000000" pitchFamily="50" charset="-128"/>
                <a:ea typeface="游ゴシック" panose="020B0400000000000000" pitchFamily="50" charset="-128"/>
                <a:cs typeface="+mn-cs"/>
                <a:sym typeface="ヒラギノ丸ゴ Pro W4"/>
              </a:rPr>
              <a:t>３年１学期から</a:t>
            </a:r>
            <a:endParaRPr kumimoji="0" lang="en-US" altLang="ja-JP" sz="2500" b="0" i="0" u="none" strike="noStrike" kern="1200" cap="none" spc="0" normalizeH="0" baseline="0" noProof="0" dirty="0">
              <a:ln>
                <a:noFill/>
              </a:ln>
              <a:solidFill>
                <a:srgbClr val="A50021"/>
              </a:solidFill>
              <a:effectLst/>
              <a:uLnTx/>
              <a:uFillTx/>
              <a:latin typeface="游ゴシック" panose="020B0400000000000000" pitchFamily="50" charset="-128"/>
              <a:ea typeface="游ゴシック" panose="020B0400000000000000" pitchFamily="50" charset="-128"/>
              <a:cs typeface="+mn-cs"/>
              <a:sym typeface="ヒラギノ丸ゴ Pro W4"/>
            </a:endParaRPr>
          </a:p>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ja-JP" altLang="en-US" sz="2500" b="0" i="0" u="none" strike="noStrike" kern="1200" cap="none" spc="0" normalizeH="0" baseline="0" noProof="0" dirty="0">
                <a:ln>
                  <a:noFill/>
                </a:ln>
                <a:solidFill>
                  <a:srgbClr val="A50021"/>
                </a:solidFill>
                <a:effectLst/>
                <a:uLnTx/>
                <a:uFillTx/>
                <a:latin typeface="游ゴシック" panose="020B0400000000000000" pitchFamily="50" charset="-128"/>
                <a:ea typeface="游ゴシック" panose="020B0400000000000000" pitchFamily="50" charset="-128"/>
                <a:cs typeface="+mn-cs"/>
                <a:sym typeface="ヒラギノ丸ゴ Pro W4"/>
              </a:rPr>
              <a:t>３年２学期に</a:t>
            </a:r>
            <a:endParaRPr kumimoji="0" lang="en-US" altLang="ja-JP" sz="2500" b="0" i="0" u="none" strike="noStrike" kern="1200" cap="none" spc="0" normalizeH="0" baseline="0" noProof="0" dirty="0">
              <a:ln>
                <a:noFill/>
              </a:ln>
              <a:solidFill>
                <a:srgbClr val="A50021"/>
              </a:solidFill>
              <a:effectLst/>
              <a:uLnTx/>
              <a:uFillTx/>
              <a:latin typeface="游ゴシック" panose="020B0400000000000000" pitchFamily="50" charset="-128"/>
              <a:ea typeface="游ゴシック" panose="020B0400000000000000" pitchFamily="50" charset="-128"/>
              <a:cs typeface="+mn-cs"/>
              <a:sym typeface="ヒラギノ丸ゴ Pro W4"/>
            </a:endParaRPr>
          </a:p>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ja-JP" altLang="en-US" sz="2500" b="0" i="0" u="none" strike="noStrike" kern="1200" cap="none" spc="0" normalizeH="0" baseline="0" noProof="0" dirty="0">
                <a:ln>
                  <a:noFill/>
                </a:ln>
                <a:solidFill>
                  <a:srgbClr val="A50021"/>
                </a:solidFill>
                <a:effectLst/>
                <a:uLnTx/>
                <a:uFillTx/>
                <a:latin typeface="游ゴシック" panose="020B0400000000000000" pitchFamily="50" charset="-128"/>
                <a:ea typeface="游ゴシック" panose="020B0400000000000000" pitchFamily="50" charset="-128"/>
                <a:cs typeface="+mn-cs"/>
                <a:sym typeface="ヒラギノ丸ゴ Pro W4"/>
              </a:rPr>
              <a:t>研究室を決める</a:t>
            </a:r>
          </a:p>
        </p:txBody>
      </p:sp>
      <p:sp>
        <p:nvSpPr>
          <p:cNvPr id="38" name="Line 20"/>
          <p:cNvSpPr>
            <a:spLocks noChangeShapeType="1"/>
          </p:cNvSpPr>
          <p:nvPr/>
        </p:nvSpPr>
        <p:spPr bwMode="auto">
          <a:xfrm rot="10800000">
            <a:off x="2135659" y="3519791"/>
            <a:ext cx="492125" cy="0"/>
          </a:xfrm>
          <a:prstGeom prst="line">
            <a:avLst/>
          </a:prstGeom>
          <a:noFill/>
          <a:ln w="76200">
            <a:solidFill>
              <a:srgbClr val="002060"/>
            </a:solidFill>
            <a:miter lim="800000"/>
            <a:headEnd type="triangle" w="med" len="med"/>
            <a:tailEnd/>
          </a:ln>
          <a:extLst>
            <a:ext uri="{909E8E84-426E-40DD-AFC4-6F175D3DCCD1}">
              <a14:hiddenFill xmlns:a14="http://schemas.microsoft.com/office/drawing/2010/main">
                <a:noFill/>
              </a14:hiddenFill>
            </a:ext>
          </a:extLst>
        </p:spPr>
        <p:txBody>
          <a:bodyPr lIns="0" tIns="0" rIns="0" bIns="0"/>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p:txBody>
      </p:sp>
      <p:sp>
        <p:nvSpPr>
          <p:cNvPr id="39" name="Text Box 23"/>
          <p:cNvSpPr txBox="1">
            <a:spLocks noChangeArrowheads="1"/>
          </p:cNvSpPr>
          <p:nvPr/>
        </p:nvSpPr>
        <p:spPr bwMode="auto">
          <a:xfrm>
            <a:off x="2734832" y="3892149"/>
            <a:ext cx="239895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8570" bIns="0" anchor="ct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ja-JP" altLang="en-US" sz="2500" b="0" i="0" u="none" strike="noStrike" kern="1200" cap="none" spc="0" normalizeH="0" baseline="0" noProof="0" dirty="0">
                <a:ln>
                  <a:noFill/>
                </a:ln>
                <a:solidFill>
                  <a:srgbClr val="A50021"/>
                </a:solidFill>
                <a:effectLst/>
                <a:uLnTx/>
                <a:uFillTx/>
                <a:latin typeface="游ゴシック" panose="020B0400000000000000" pitchFamily="50" charset="-128"/>
                <a:ea typeface="游ゴシック" panose="020B0400000000000000" pitchFamily="50" charset="-128"/>
                <a:cs typeface="+mn-cs"/>
                <a:sym typeface="ヒラギノ丸ゴ Pro W4"/>
              </a:rPr>
              <a:t>１年生の終りに</a:t>
            </a:r>
            <a:endParaRPr kumimoji="0" lang="en-US" altLang="ja-JP" sz="2500" b="0" i="0" u="none" strike="noStrike" kern="1200" cap="none" spc="0" normalizeH="0" baseline="0" noProof="0" dirty="0">
              <a:ln>
                <a:noFill/>
              </a:ln>
              <a:solidFill>
                <a:srgbClr val="A50021"/>
              </a:solidFill>
              <a:effectLst/>
              <a:uLnTx/>
              <a:uFillTx/>
              <a:latin typeface="游ゴシック" panose="020B0400000000000000" pitchFamily="50" charset="-128"/>
              <a:ea typeface="游ゴシック" panose="020B0400000000000000" pitchFamily="50" charset="-128"/>
              <a:cs typeface="+mn-cs"/>
              <a:sym typeface="ヒラギノ丸ゴ Pro W4"/>
            </a:endParaRPr>
          </a:p>
          <a:p>
            <a:pPr marL="25400" marR="0" lvl="0" indent="0" algn="l" defTabSz="914400" rtl="0" eaLnBrk="1" fontAlgn="base" latinLnBrk="0" hangingPunct="1">
              <a:lnSpc>
                <a:spcPct val="80000"/>
              </a:lnSpc>
              <a:spcBef>
                <a:spcPts val="700"/>
              </a:spcBef>
              <a:spcAft>
                <a:spcPct val="0"/>
              </a:spcAft>
              <a:buClrTx/>
              <a:buSzTx/>
              <a:buFontTx/>
              <a:buNone/>
              <a:tabLst/>
              <a:defRPr/>
            </a:pPr>
            <a:r>
              <a:rPr kumimoji="0" lang="ja-JP" altLang="en-US" sz="2500" b="0" i="0" u="none" strike="noStrike" kern="1200" cap="none" spc="0" normalizeH="0" baseline="0" noProof="0" dirty="0">
                <a:ln>
                  <a:noFill/>
                </a:ln>
                <a:solidFill>
                  <a:srgbClr val="A50021"/>
                </a:solidFill>
                <a:effectLst/>
                <a:uLnTx/>
                <a:uFillTx/>
                <a:latin typeface="游ゴシック" panose="020B0400000000000000" pitchFamily="50" charset="-128"/>
                <a:ea typeface="游ゴシック" panose="020B0400000000000000" pitchFamily="50" charset="-128"/>
                <a:cs typeface="+mn-cs"/>
                <a:sym typeface="ヒラギノ丸ゴ Pro W4"/>
              </a:rPr>
              <a:t>学科を決める</a:t>
            </a:r>
          </a:p>
        </p:txBody>
      </p:sp>
      <p:sp>
        <p:nvSpPr>
          <p:cNvPr id="40" name="Rectangle 10"/>
          <p:cNvSpPr>
            <a:spLocks/>
          </p:cNvSpPr>
          <p:nvPr/>
        </p:nvSpPr>
        <p:spPr bwMode="auto">
          <a:xfrm>
            <a:off x="8118809" y="3339934"/>
            <a:ext cx="772642" cy="35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28570" bIns="0" anchor="ctr">
            <a:sp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80000"/>
              </a:lnSpc>
              <a:spcBef>
                <a:spcPts val="700"/>
              </a:spcBef>
              <a:spcAft>
                <a:spcPct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 W4"/>
              </a:rPr>
              <a:t>卒業</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 W4"/>
            </a:endParaRPr>
          </a:p>
        </p:txBody>
      </p:sp>
      <p:sp>
        <p:nvSpPr>
          <p:cNvPr id="41" name="Rectangle 19"/>
          <p:cNvSpPr>
            <a:spLocks/>
          </p:cNvSpPr>
          <p:nvPr/>
        </p:nvSpPr>
        <p:spPr bwMode="auto">
          <a:xfrm>
            <a:off x="539552" y="3304685"/>
            <a:ext cx="14906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lIns="0" tIns="0" rIns="28570" bIns="0">
            <a:spAutoFit/>
          </a:bodyPr>
          <a:lstStyle>
            <a:lvl1pPr marL="25400">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marL="2540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 W4"/>
              </a:rPr>
              <a:t>総合教育</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 W4"/>
            </a:endParaRPr>
          </a:p>
        </p:txBody>
      </p:sp>
      <p:sp>
        <p:nvSpPr>
          <p:cNvPr id="7" name="正方形/長方形 6"/>
          <p:cNvSpPr/>
          <p:nvPr/>
        </p:nvSpPr>
        <p:spPr>
          <a:xfrm>
            <a:off x="2627784" y="2798232"/>
            <a:ext cx="110799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N W4"/>
              </a:rPr>
              <a:t>２年生</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4679377" y="2791982"/>
            <a:ext cx="110799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N W4"/>
              </a:rPr>
              <a:t>３年生</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6488339" y="2778672"/>
            <a:ext cx="110799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N W4"/>
              </a:rPr>
              <a:t>４年生</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正方形/長方形 9"/>
          <p:cNvSpPr/>
          <p:nvPr/>
        </p:nvSpPr>
        <p:spPr>
          <a:xfrm>
            <a:off x="323528" y="2802981"/>
            <a:ext cx="1107997" cy="461665"/>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sym typeface="ヒラギノ丸ゴ ProN W4"/>
              </a:rPr>
              <a:t>１年生</a:t>
            </a:r>
            <a:endPar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タイトル 2">
            <a:extLst>
              <a:ext uri="{FF2B5EF4-FFF2-40B4-BE49-F238E27FC236}">
                <a16:creationId xmlns:a16="http://schemas.microsoft.com/office/drawing/2014/main" id="{50C3E3B9-ABFA-4EB2-8361-DE8341A20913}"/>
              </a:ext>
            </a:extLst>
          </p:cNvPr>
          <p:cNvSpPr>
            <a:spLocks noGrp="1"/>
          </p:cNvSpPr>
          <p:nvPr>
            <p:ph type="title"/>
          </p:nvPr>
        </p:nvSpPr>
        <p:spPr/>
        <p:txBody>
          <a:bodyPr/>
          <a:lstStyle/>
          <a:p>
            <a:pPr rtl="0" eaLnBrk="1" fontAlgn="base" latinLnBrk="0" hangingPunct="1"/>
            <a:r>
              <a:rPr kumimoji="1" lang="en-US" altLang="ja-JP" sz="3200" b="1" i="0" kern="1200" spc="0" baseline="0" dirty="0">
                <a:ln>
                  <a:noFill/>
                </a:ln>
                <a:solidFill>
                  <a:srgbClr val="FFFFFF"/>
                </a:solidFill>
                <a:effectLst/>
                <a:latin typeface="游ゴシック" panose="020B0400000000000000" pitchFamily="50" charset="-128"/>
                <a:ea typeface="游ゴシック" panose="020B0400000000000000" pitchFamily="50" charset="-128"/>
                <a:cs typeface="+mn-cs"/>
              </a:rPr>
              <a:t> </a:t>
            </a:r>
            <a:r>
              <a:rPr kumimoji="1" lang="ja-JP" altLang="ja-JP" sz="3200" b="1" i="0" kern="1200" spc="0" baseline="0" dirty="0">
                <a:ln>
                  <a:noFill/>
                </a:ln>
                <a:solidFill>
                  <a:srgbClr val="FFFFFF"/>
                </a:solidFill>
                <a:effectLst/>
                <a:latin typeface="游ゴシック" panose="020B0400000000000000" pitchFamily="50" charset="-128"/>
                <a:ea typeface="游ゴシック" panose="020B0400000000000000" pitchFamily="50" charset="-128"/>
                <a:cs typeface="+mn-cs"/>
              </a:rPr>
              <a:t>教育プログラム</a:t>
            </a:r>
            <a:endParaRPr kumimoji="1" lang="ja-JP" altLang="en-US" dirty="0"/>
          </a:p>
        </p:txBody>
      </p:sp>
    </p:spTree>
    <p:extLst>
      <p:ext uri="{BB962C8B-B14F-4D97-AF65-F5344CB8AC3E}">
        <p14:creationId xmlns:p14="http://schemas.microsoft.com/office/powerpoint/2010/main" val="3895577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大学\正１\17-画像２\各地\01-農村景観と花\水田写真\IMGP0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612000"/>
            <a:ext cx="3600450" cy="2700338"/>
          </a:xfrm>
          <a:prstGeom prst="rect">
            <a:avLst/>
          </a:prstGeom>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G:\大学\正１\17-画像２\各地\01-北海道\タ行\滝川\DSCN0420.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00" y="3456000"/>
            <a:ext cx="3598862" cy="2700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G:\大学\正１\17-画像２\各地\01-北海道\ハ行\富良野・美瑛\05-07-24ファーム冨田\05-07-24ファーム冨田0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00" y="612000"/>
            <a:ext cx="3598863" cy="26987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0" y="51345"/>
            <a:ext cx="8858250" cy="548680"/>
          </a:xfrm>
          <a:prstGeom prst="rect">
            <a:avLst/>
          </a:prstGeom>
        </p:spPr>
        <p:txBody>
          <a:bodyPr/>
          <a:lstStyle/>
          <a:p>
            <a:pPr algn="l" eaLnBrk="1" hangingPunct="1">
              <a:defRPr/>
            </a:pPr>
            <a:endParaRPr lang="ja-JP" altLang="en-US" sz="2400" b="1" dirty="0">
              <a:solidFill>
                <a:srgbClr val="F8F8F8"/>
              </a:solidFill>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6390" name="テキスト ボックス 1"/>
          <p:cNvSpPr txBox="1">
            <a:spLocks noChangeArrowheads="1"/>
          </p:cNvSpPr>
          <p:nvPr/>
        </p:nvSpPr>
        <p:spPr bwMode="auto">
          <a:xfrm>
            <a:off x="4679950" y="2828925"/>
            <a:ext cx="251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富良野市との連携</a:t>
            </a:r>
          </a:p>
        </p:txBody>
      </p:sp>
      <p:pic>
        <p:nvPicPr>
          <p:cNvPr id="16391" name="Picture 7" descr="G:\正１\15-画像１\001デジカメから\12年\2012_09_24\IMG_5691.JPG"/>
          <p:cNvPicPr>
            <a:picLocks noChangeArrowheads="1"/>
          </p:cNvPicPr>
          <p:nvPr/>
        </p:nvPicPr>
        <p:blipFill>
          <a:blip r:embed="rId6">
            <a:extLst>
              <a:ext uri="{28A0092B-C50C-407E-A947-70E740481C1C}">
                <a14:useLocalDpi xmlns:a14="http://schemas.microsoft.com/office/drawing/2010/main" val="0"/>
              </a:ext>
            </a:extLst>
          </a:blip>
          <a:srcRect r="47" b="29"/>
          <a:stretch>
            <a:fillRect/>
          </a:stretch>
        </p:blipFill>
        <p:spPr bwMode="auto">
          <a:xfrm>
            <a:off x="648000" y="3456000"/>
            <a:ext cx="3600000" cy="2700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テキスト ボックス 9"/>
          <p:cNvSpPr txBox="1">
            <a:spLocks noChangeArrowheads="1"/>
          </p:cNvSpPr>
          <p:nvPr/>
        </p:nvSpPr>
        <p:spPr bwMode="auto">
          <a:xfrm>
            <a:off x="632210" y="5671679"/>
            <a:ext cx="2519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農業試験場での研修</a:t>
            </a:r>
          </a:p>
        </p:txBody>
      </p:sp>
      <p:sp>
        <p:nvSpPr>
          <p:cNvPr id="16393" name="テキスト ボックス 9"/>
          <p:cNvSpPr txBox="1">
            <a:spLocks noChangeArrowheads="1"/>
          </p:cNvSpPr>
          <p:nvPr/>
        </p:nvSpPr>
        <p:spPr bwMode="auto">
          <a:xfrm>
            <a:off x="648000" y="2847245"/>
            <a:ext cx="15763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広大な水田</a:t>
            </a:r>
          </a:p>
        </p:txBody>
      </p:sp>
      <p:sp>
        <p:nvSpPr>
          <p:cNvPr id="16394" name="テキスト ボックス 10"/>
          <p:cNvSpPr txBox="1">
            <a:spLocks noChangeArrowheads="1"/>
          </p:cNvSpPr>
          <p:nvPr/>
        </p:nvSpPr>
        <p:spPr bwMode="auto">
          <a:xfrm>
            <a:off x="5075255" y="5668444"/>
            <a:ext cx="3168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l" eaLnBrk="1" hangingPunct="1">
              <a:spcBef>
                <a:spcPct val="0"/>
              </a:spcBef>
              <a:buFontTx/>
              <a:buNone/>
            </a:pPr>
            <a:r>
              <a:rPr lang="ja-JP" altLang="en-US" sz="20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広大な農地</a:t>
            </a: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32</a:t>
            </a:fld>
            <a:endParaRPr lang="en-US" altLang="ja-JP"/>
          </a:p>
        </p:txBody>
      </p:sp>
      <p:sp>
        <p:nvSpPr>
          <p:cNvPr id="3" name="タイトル 2">
            <a:extLst>
              <a:ext uri="{FF2B5EF4-FFF2-40B4-BE49-F238E27FC236}">
                <a16:creationId xmlns:a16="http://schemas.microsoft.com/office/drawing/2014/main" id="{8CBECBC4-9B4F-4A48-8757-4F60E1A8BC76}"/>
              </a:ext>
            </a:extLst>
          </p:cNvPr>
          <p:cNvSpPr>
            <a:spLocks noGrp="1"/>
          </p:cNvSpPr>
          <p:nvPr>
            <p:ph type="title" idx="4294967295"/>
          </p:nvPr>
        </p:nvSpPr>
        <p:spPr>
          <a:xfrm>
            <a:off x="-3674" y="15205"/>
            <a:ext cx="8858250" cy="1325563"/>
          </a:xfrm>
          <a:prstGeom prst="rect">
            <a:avLst/>
          </a:prstGeom>
        </p:spPr>
        <p:txBody>
          <a:bodyPr/>
          <a:lstStyle/>
          <a:p>
            <a:pPr rtl="0" eaLnBrk="1" fontAlgn="base" hangingPunct="1"/>
            <a:r>
              <a:rPr kumimoji="1" lang="ja-JP" altLang="ja-JP" sz="2800" b="1" kern="1200" dirty="0">
                <a:solidFill>
                  <a:srgbClr val="F8F8F8"/>
                </a:solidFill>
                <a:effectLst/>
                <a:latin typeface="游ゴシック" panose="020B0400000000000000" pitchFamily="50" charset="-128"/>
                <a:ea typeface="游ゴシック" panose="020B0400000000000000" pitchFamily="50" charset="-128"/>
                <a:cs typeface="Meiryo UI" panose="020B0604030504040204" pitchFamily="50" charset="-128"/>
              </a:rPr>
              <a:t>日本の食料生産基地である北海道→農業を身近に知る</a:t>
            </a:r>
            <a:endParaRPr kumimoji="1" lang="ja-JP" altLang="en-US" sz="2800" dirty="0"/>
          </a:p>
        </p:txBody>
      </p:sp>
    </p:spTree>
    <p:extLst>
      <p:ext uri="{BB962C8B-B14F-4D97-AF65-F5344CB8AC3E}">
        <p14:creationId xmlns:p14="http://schemas.microsoft.com/office/powerpoint/2010/main" val="2547734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1"/>
          <p:cNvSpPr txBox="1">
            <a:spLocks noChangeArrowheads="1"/>
          </p:cNvSpPr>
          <p:nvPr/>
        </p:nvSpPr>
        <p:spPr bwMode="auto">
          <a:xfrm>
            <a:off x="25897" y="43371"/>
            <a:ext cx="24578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defPPr>
              <a:defRPr lang="ja-JP"/>
            </a:defPPr>
            <a:lvl1pPr marL="25400" algn="ctr" eaLnBrk="1" hangingPunct="1">
              <a:defRPr sz="2400">
                <a:solidFill>
                  <a:srgbClr val="F8F8F8"/>
                </a:solidFill>
                <a:latin typeface="ＭＳ ゴシック" panose="020B0609070205080204" pitchFamily="49" charset="-128"/>
                <a:ea typeface="ＭＳ ゴシック" panose="020B0609070205080204" pitchFamily="49" charset="-128"/>
                <a:cs typeface="+mj-cs"/>
              </a:defRPr>
            </a:lvl1pPr>
            <a:lvl2pPr marL="742950" indent="-285750">
              <a:defRPr sz="3200">
                <a:latin typeface="Arial" panose="020B0604020202020204" pitchFamily="34" charset="0"/>
              </a:defRPr>
            </a:lvl2pPr>
            <a:lvl3pPr marL="1143000" indent="-228600">
              <a:defRPr sz="3200">
                <a:latin typeface="Arial" panose="020B0604020202020204" pitchFamily="34" charset="0"/>
              </a:defRPr>
            </a:lvl3pPr>
            <a:lvl4pPr marL="1600200" indent="-228600">
              <a:defRPr sz="3200">
                <a:latin typeface="Arial" panose="020B0604020202020204" pitchFamily="34" charset="0"/>
              </a:defRPr>
            </a:lvl4pPr>
            <a:lvl5pPr marL="2057400" indent="-228600">
              <a:defRPr sz="3200">
                <a:latin typeface="Arial" panose="020B0604020202020204" pitchFamily="34" charset="0"/>
              </a:defRPr>
            </a:lvl5pPr>
            <a:lvl6pPr marL="2514600" indent="-228600" eaLnBrk="0" fontAlgn="base" hangingPunct="0">
              <a:spcBef>
                <a:spcPct val="0"/>
              </a:spcBef>
              <a:spcAft>
                <a:spcPct val="0"/>
              </a:spcAft>
              <a:defRPr sz="3200">
                <a:latin typeface="Arial" panose="020B0604020202020204" pitchFamily="34" charset="0"/>
              </a:defRPr>
            </a:lvl6pPr>
            <a:lvl7pPr marL="2971800" indent="-228600" eaLnBrk="0" fontAlgn="base" hangingPunct="0">
              <a:spcBef>
                <a:spcPct val="0"/>
              </a:spcBef>
              <a:spcAft>
                <a:spcPct val="0"/>
              </a:spcAft>
              <a:defRPr sz="3200">
                <a:latin typeface="Arial" panose="020B0604020202020204" pitchFamily="34" charset="0"/>
              </a:defRPr>
            </a:lvl7pPr>
            <a:lvl8pPr marL="3429000" indent="-228600" eaLnBrk="0" fontAlgn="base" hangingPunct="0">
              <a:spcBef>
                <a:spcPct val="0"/>
              </a:spcBef>
              <a:spcAft>
                <a:spcPct val="0"/>
              </a:spcAft>
              <a:defRPr sz="3200">
                <a:latin typeface="Arial" panose="020B0604020202020204" pitchFamily="34" charset="0"/>
              </a:defRPr>
            </a:lvl8pPr>
            <a:lvl9pPr marL="3886200" indent="-228600" eaLnBrk="0" fontAlgn="base" hangingPunct="0">
              <a:spcBef>
                <a:spcPct val="0"/>
              </a:spcBef>
              <a:spcAft>
                <a:spcPct val="0"/>
              </a:spcAft>
              <a:defRPr sz="3200">
                <a:latin typeface="Arial" panose="020B0604020202020204" pitchFamily="34" charset="0"/>
              </a:defRPr>
            </a:lvl9pPr>
          </a:lstStyle>
          <a:p>
            <a:pPr algn="l"/>
            <a:endParaRPr lang="ja-JP" altLang="en-US" sz="3200" b="1" dirty="0">
              <a:solidFill>
                <a:schemeClr val="bg1"/>
              </a:solidFill>
              <a:latin typeface="游ゴシック" panose="020B0400000000000000" pitchFamily="50" charset="-128"/>
              <a:ea typeface="游ゴシック" panose="020B0400000000000000" pitchFamily="50" charset="-128"/>
            </a:endParaRPr>
          </a:p>
        </p:txBody>
      </p:sp>
      <p:pic>
        <p:nvPicPr>
          <p:cNvPr id="2150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849" y="692696"/>
            <a:ext cx="18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849" y="692696"/>
            <a:ext cx="18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descr="G:\正１\01-通常\02-北大\15-委員・主任\02-学科長\12年・近藤\12-10-27 北大説明会\北大説明用・写真\111122_北大農学\020.jpg"/>
          <p:cNvPicPr>
            <a:picLocks noChangeArrowheads="1"/>
          </p:cNvPicPr>
          <p:nvPr/>
        </p:nvPicPr>
        <p:blipFill rotWithShape="1">
          <a:blip r:embed="rId5">
            <a:extLst>
              <a:ext uri="{28A0092B-C50C-407E-A947-70E740481C1C}">
                <a14:useLocalDpi xmlns:a14="http://schemas.microsoft.com/office/drawing/2010/main" val="0"/>
              </a:ext>
            </a:extLst>
          </a:blip>
          <a:srcRect l="10278" r="763"/>
          <a:stretch/>
        </p:blipFill>
        <p:spPr bwMode="auto">
          <a:xfrm>
            <a:off x="5076056" y="692696"/>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7" descr="G:\正１\01-通常\02-北大\15-委員・主任\02-学科長\12年・近藤\12-10-27 北大説明会\北大説明用・写真\生物資源科学科\C作物生理.jpg"/>
          <p:cNvPicPr>
            <a:picLocks noChangeArrowheads="1"/>
          </p:cNvPicPr>
          <p:nvPr/>
        </p:nvPicPr>
        <p:blipFill rotWithShape="1">
          <a:blip r:embed="rId6">
            <a:extLst>
              <a:ext uri="{28A0092B-C50C-407E-A947-70E740481C1C}">
                <a14:useLocalDpi xmlns:a14="http://schemas.microsoft.com/office/drawing/2010/main" val="0"/>
              </a:ext>
            </a:extLst>
          </a:blip>
          <a:srcRect r="800"/>
          <a:stretch/>
        </p:blipFill>
        <p:spPr bwMode="auto">
          <a:xfrm>
            <a:off x="936056" y="3434181"/>
            <a:ext cx="3599793"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16" name="Picture 47" descr="OPuniv資料 0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3429000"/>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33</a:t>
            </a:fld>
            <a:endParaRPr lang="en-US" altLang="ja-JP" dirty="0"/>
          </a:p>
        </p:txBody>
      </p:sp>
      <p:sp>
        <p:nvSpPr>
          <p:cNvPr id="15" name="テキスト ボックス 9"/>
          <p:cNvSpPr txBox="1">
            <a:spLocks noChangeArrowheads="1"/>
          </p:cNvSpPr>
          <p:nvPr/>
        </p:nvSpPr>
        <p:spPr bwMode="auto">
          <a:xfrm>
            <a:off x="3327088" y="3003605"/>
            <a:ext cx="1208960"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菌の同定</a:t>
            </a:r>
          </a:p>
        </p:txBody>
      </p:sp>
      <p:sp>
        <p:nvSpPr>
          <p:cNvPr id="16" name="テキスト ボックス 9"/>
          <p:cNvSpPr txBox="1">
            <a:spLocks noChangeArrowheads="1"/>
          </p:cNvSpPr>
          <p:nvPr/>
        </p:nvSpPr>
        <p:spPr bwMode="auto">
          <a:xfrm>
            <a:off x="3336613" y="5747726"/>
            <a:ext cx="1195645"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組織培養</a:t>
            </a:r>
          </a:p>
        </p:txBody>
      </p:sp>
      <p:sp>
        <p:nvSpPr>
          <p:cNvPr id="17" name="テキスト ボックス 9"/>
          <p:cNvSpPr txBox="1">
            <a:spLocks noChangeArrowheads="1"/>
          </p:cNvSpPr>
          <p:nvPr/>
        </p:nvSpPr>
        <p:spPr bwMode="auto">
          <a:xfrm>
            <a:off x="6767792" y="3011467"/>
            <a:ext cx="1908264" cy="380480"/>
          </a:xfrm>
          <a:prstGeom prst="rect">
            <a:avLst/>
          </a:prstGeom>
          <a:solidFill>
            <a:srgbClr val="23651C"/>
          </a:solidFill>
          <a:ln>
            <a:noFill/>
          </a:ln>
        </p:spPr>
        <p:txBody>
          <a:bodyPr wrap="square" lIns="36000" tIns="36000" rIns="36000" bIns="36000" anchor="ctr">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化学構造の同定</a:t>
            </a:r>
          </a:p>
        </p:txBody>
      </p:sp>
      <p:sp>
        <p:nvSpPr>
          <p:cNvPr id="18" name="テキスト ボックス 9"/>
          <p:cNvSpPr txBox="1">
            <a:spLocks noChangeArrowheads="1"/>
          </p:cNvSpPr>
          <p:nvPr/>
        </p:nvSpPr>
        <p:spPr bwMode="auto">
          <a:xfrm>
            <a:off x="6490614" y="5747726"/>
            <a:ext cx="2185442"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ja-JP"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DNA</a:t>
            </a:r>
            <a:r>
              <a:rPr lang="ja-JP" altLang="en-US" dirty="0" err="1">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の抽</a:t>
            </a:r>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出・分析</a:t>
            </a:r>
          </a:p>
        </p:txBody>
      </p:sp>
      <p:sp>
        <p:nvSpPr>
          <p:cNvPr id="3" name="タイトル 2">
            <a:extLst>
              <a:ext uri="{FF2B5EF4-FFF2-40B4-BE49-F238E27FC236}">
                <a16:creationId xmlns:a16="http://schemas.microsoft.com/office/drawing/2014/main" id="{B6F49DCD-9FE4-4612-983D-06D1843BE6AB}"/>
              </a:ext>
            </a:extLst>
          </p:cNvPr>
          <p:cNvSpPr>
            <a:spLocks noGrp="1"/>
          </p:cNvSpPr>
          <p:nvPr>
            <p:ph type="title" idx="4294967295"/>
          </p:nvPr>
        </p:nvSpPr>
        <p:spPr>
          <a:xfrm>
            <a:off x="16666" y="-22818"/>
            <a:ext cx="7886700" cy="1325563"/>
          </a:xfrm>
          <a:prstGeom prst="rect">
            <a:avLst/>
          </a:prstGeom>
        </p:spPr>
        <p:txBody>
          <a:bodyPr/>
          <a:lstStyle/>
          <a:p>
            <a:pPr rtl="0" fontAlgn="base"/>
            <a:r>
              <a:rPr kumimoji="1" lang="ja-JP" altLang="ja-JP" sz="3200" b="1" kern="1200" dirty="0">
                <a:solidFill>
                  <a:schemeClr val="bg1"/>
                </a:solidFill>
                <a:effectLst/>
                <a:latin typeface="游ゴシック" panose="020B0400000000000000" pitchFamily="50" charset="-128"/>
                <a:ea typeface="游ゴシック" panose="020B0400000000000000" pitchFamily="50" charset="-128"/>
                <a:cs typeface="+mn-cs"/>
              </a:rPr>
              <a:t>実　験</a:t>
            </a:r>
            <a:endParaRPr lang="ja-JP" altLang="ja-JP" sz="3200" dirty="0">
              <a:solidFill>
                <a:schemeClr val="bg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30330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25897" y="7342"/>
            <a:ext cx="2808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defPPr>
              <a:defRPr lang="ja-JP"/>
            </a:defPPr>
            <a:lvl1pPr marL="25400" algn="ctr" eaLnBrk="1" hangingPunct="1">
              <a:defRPr sz="2400">
                <a:solidFill>
                  <a:srgbClr val="F8F8F8"/>
                </a:solidFill>
                <a:latin typeface="ＭＳ ゴシック" panose="020B0609070205080204" pitchFamily="49" charset="-128"/>
                <a:ea typeface="ＭＳ ゴシック" panose="020B0609070205080204" pitchFamily="49" charset="-128"/>
                <a:cs typeface="+mj-cs"/>
              </a:defRPr>
            </a:lvl1pPr>
            <a:lvl2pPr marL="742950" indent="-285750">
              <a:defRPr sz="3200">
                <a:latin typeface="Arial" panose="020B0604020202020204" pitchFamily="34" charset="0"/>
              </a:defRPr>
            </a:lvl2pPr>
            <a:lvl3pPr marL="1143000" indent="-228600">
              <a:defRPr sz="3200">
                <a:latin typeface="Arial" panose="020B0604020202020204" pitchFamily="34" charset="0"/>
              </a:defRPr>
            </a:lvl3pPr>
            <a:lvl4pPr marL="1600200" indent="-228600">
              <a:defRPr sz="3200">
                <a:latin typeface="Arial" panose="020B0604020202020204" pitchFamily="34" charset="0"/>
              </a:defRPr>
            </a:lvl4pPr>
            <a:lvl5pPr marL="2057400" indent="-228600">
              <a:defRPr sz="3200">
                <a:latin typeface="Arial" panose="020B0604020202020204" pitchFamily="34" charset="0"/>
              </a:defRPr>
            </a:lvl5pPr>
            <a:lvl6pPr marL="2514600" indent="-228600" eaLnBrk="0" fontAlgn="base" hangingPunct="0">
              <a:spcBef>
                <a:spcPct val="0"/>
              </a:spcBef>
              <a:spcAft>
                <a:spcPct val="0"/>
              </a:spcAft>
              <a:defRPr sz="3200">
                <a:latin typeface="Arial" panose="020B0604020202020204" pitchFamily="34" charset="0"/>
              </a:defRPr>
            </a:lvl6pPr>
            <a:lvl7pPr marL="2971800" indent="-228600" eaLnBrk="0" fontAlgn="base" hangingPunct="0">
              <a:spcBef>
                <a:spcPct val="0"/>
              </a:spcBef>
              <a:spcAft>
                <a:spcPct val="0"/>
              </a:spcAft>
              <a:defRPr sz="3200">
                <a:latin typeface="Arial" panose="020B0604020202020204" pitchFamily="34" charset="0"/>
              </a:defRPr>
            </a:lvl7pPr>
            <a:lvl8pPr marL="3429000" indent="-228600" eaLnBrk="0" fontAlgn="base" hangingPunct="0">
              <a:spcBef>
                <a:spcPct val="0"/>
              </a:spcBef>
              <a:spcAft>
                <a:spcPct val="0"/>
              </a:spcAft>
              <a:defRPr sz="3200">
                <a:latin typeface="Arial" panose="020B0604020202020204" pitchFamily="34" charset="0"/>
              </a:defRPr>
            </a:lvl8pPr>
            <a:lvl9pPr marL="3886200" indent="-228600" eaLnBrk="0" fontAlgn="base" hangingPunct="0">
              <a:spcBef>
                <a:spcPct val="0"/>
              </a:spcBef>
              <a:spcAft>
                <a:spcPct val="0"/>
              </a:spcAft>
              <a:defRPr sz="3200">
                <a:latin typeface="Arial" panose="020B0604020202020204" pitchFamily="34" charset="0"/>
              </a:defRPr>
            </a:lvl9pPr>
          </a:lstStyle>
          <a:p>
            <a:pPr algn="l"/>
            <a:endParaRPr lang="ja-JP" altLang="en-US" sz="3200" b="1" dirty="0">
              <a:latin typeface="游ゴシック" panose="020B0400000000000000" pitchFamily="50" charset="-128"/>
              <a:ea typeface="游ゴシック" panose="020B0400000000000000" pitchFamily="50" charset="-128"/>
            </a:endParaRPr>
          </a:p>
        </p:txBody>
      </p:sp>
      <p:pic>
        <p:nvPicPr>
          <p:cNvPr id="22531" name="Picture 9"/>
          <p:cNvPicPr>
            <a:picLocks noChangeAspect="1" noChangeArrowheads="1"/>
          </p:cNvPicPr>
          <p:nvPr/>
        </p:nvPicPr>
        <p:blipFill rotWithShape="1">
          <a:blip r:embed="rId3">
            <a:lum bright="6000"/>
            <a:extLst>
              <a:ext uri="{28A0092B-C50C-407E-A947-70E740481C1C}">
                <a14:useLocalDpi xmlns:a14="http://schemas.microsoft.com/office/drawing/2010/main" val="0"/>
              </a:ext>
            </a:extLst>
          </a:blip>
          <a:srcRect l="2833" t="709" r="8763" b="2672"/>
          <a:stretch/>
        </p:blipFill>
        <p:spPr bwMode="auto">
          <a:xfrm>
            <a:off x="5039999" y="656992"/>
            <a:ext cx="3600001" cy="27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4"/>
          <p:cNvPicPr>
            <a:picLocks noChangeArrowheads="1"/>
          </p:cNvPicPr>
          <p:nvPr/>
        </p:nvPicPr>
        <p:blipFill rotWithShape="1">
          <a:blip r:embed="rId4">
            <a:extLst>
              <a:ext uri="{28A0092B-C50C-407E-A947-70E740481C1C}">
                <a14:useLocalDpi xmlns:a14="http://schemas.microsoft.com/office/drawing/2010/main" val="0"/>
              </a:ext>
            </a:extLst>
          </a:blip>
          <a:srcRect l="13883" r="10977"/>
          <a:stretch/>
        </p:blipFill>
        <p:spPr bwMode="auto">
          <a:xfrm>
            <a:off x="899999" y="656992"/>
            <a:ext cx="3600001" cy="27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3"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000" y="3393296"/>
            <a:ext cx="3600000" cy="27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4" name="Picture 2" descr="D:\研究\苫小牧\苫小牧（倒壊前）\画像\2003.1.17\P1170005.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999" y="3393296"/>
            <a:ext cx="3600000" cy="2700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34</a:t>
            </a:fld>
            <a:endParaRPr lang="en-US" altLang="ja-JP" dirty="0"/>
          </a:p>
        </p:txBody>
      </p:sp>
      <p:sp>
        <p:nvSpPr>
          <p:cNvPr id="12" name="テキスト ボックス 9"/>
          <p:cNvSpPr txBox="1">
            <a:spLocks noChangeArrowheads="1"/>
          </p:cNvSpPr>
          <p:nvPr/>
        </p:nvSpPr>
        <p:spPr bwMode="auto">
          <a:xfrm>
            <a:off x="2555776" y="2956897"/>
            <a:ext cx="1944224"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河川の生物調査</a:t>
            </a:r>
          </a:p>
        </p:txBody>
      </p:sp>
      <p:sp>
        <p:nvSpPr>
          <p:cNvPr id="14" name="テキスト ボックス 9"/>
          <p:cNvSpPr txBox="1">
            <a:spLocks noChangeArrowheads="1"/>
          </p:cNvSpPr>
          <p:nvPr/>
        </p:nvSpPr>
        <p:spPr bwMode="auto">
          <a:xfrm>
            <a:off x="2555776" y="5712816"/>
            <a:ext cx="1944224"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冬季の樹木調査</a:t>
            </a:r>
          </a:p>
        </p:txBody>
      </p:sp>
      <p:sp>
        <p:nvSpPr>
          <p:cNvPr id="15" name="テキスト ボックス 9"/>
          <p:cNvSpPr txBox="1">
            <a:spLocks noChangeArrowheads="1"/>
          </p:cNvSpPr>
          <p:nvPr/>
        </p:nvSpPr>
        <p:spPr bwMode="auto">
          <a:xfrm>
            <a:off x="7452320" y="5712816"/>
            <a:ext cx="1187680"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気象調査</a:t>
            </a:r>
          </a:p>
        </p:txBody>
      </p:sp>
      <p:sp>
        <p:nvSpPr>
          <p:cNvPr id="16" name="テキスト ボックス 9"/>
          <p:cNvSpPr txBox="1">
            <a:spLocks noChangeArrowheads="1"/>
          </p:cNvSpPr>
          <p:nvPr/>
        </p:nvSpPr>
        <p:spPr bwMode="auto">
          <a:xfrm>
            <a:off x="7452320" y="2975627"/>
            <a:ext cx="1187680"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河岸調査</a:t>
            </a:r>
          </a:p>
        </p:txBody>
      </p:sp>
      <p:sp>
        <p:nvSpPr>
          <p:cNvPr id="3" name="タイトル 2">
            <a:extLst>
              <a:ext uri="{FF2B5EF4-FFF2-40B4-BE49-F238E27FC236}">
                <a16:creationId xmlns:a16="http://schemas.microsoft.com/office/drawing/2014/main" id="{096B6665-E8E6-41EF-8428-D661F3466DBD}"/>
              </a:ext>
            </a:extLst>
          </p:cNvPr>
          <p:cNvSpPr>
            <a:spLocks noGrp="1"/>
          </p:cNvSpPr>
          <p:nvPr>
            <p:ph type="title" idx="4294967295"/>
          </p:nvPr>
        </p:nvSpPr>
        <p:spPr>
          <a:xfrm>
            <a:off x="25897" y="-21791"/>
            <a:ext cx="7886700" cy="1325563"/>
          </a:xfrm>
          <a:prstGeom prst="rect">
            <a:avLst/>
          </a:prstGeom>
        </p:spPr>
        <p:txBody>
          <a:bodyPr/>
          <a:lstStyle/>
          <a:p>
            <a:pPr rtl="0" fontAlgn="base"/>
            <a:r>
              <a:rPr kumimoji="1" lang="ja-JP" altLang="ja-JP" sz="3200" b="1" kern="1200" dirty="0">
                <a:solidFill>
                  <a:schemeClr val="bg1"/>
                </a:solidFill>
                <a:effectLst/>
                <a:latin typeface="游ゴシック" panose="020B0400000000000000" pitchFamily="50" charset="-128"/>
                <a:ea typeface="游ゴシック" panose="020B0400000000000000" pitchFamily="50" charset="-128"/>
                <a:cs typeface="+mn-cs"/>
              </a:rPr>
              <a:t>調　査</a:t>
            </a:r>
            <a:endParaRPr kumimoji="1" lang="ja-JP" altLang="en-US" dirty="0">
              <a:solidFill>
                <a:schemeClr val="bg1"/>
              </a:solidFill>
            </a:endParaRPr>
          </a:p>
        </p:txBody>
      </p:sp>
    </p:spTree>
    <p:extLst>
      <p:ext uri="{BB962C8B-B14F-4D97-AF65-F5344CB8AC3E}">
        <p14:creationId xmlns:p14="http://schemas.microsoft.com/office/powerpoint/2010/main" val="2629300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1"/>
          <p:cNvPicPr>
            <a:picLocks noChangeArrowheads="1"/>
          </p:cNvPicPr>
          <p:nvPr/>
        </p:nvPicPr>
        <p:blipFill rotWithShape="1">
          <a:blip r:embed="rId3">
            <a:extLst>
              <a:ext uri="{28A0092B-C50C-407E-A947-70E740481C1C}">
                <a14:useLocalDpi xmlns:a14="http://schemas.microsoft.com/office/drawing/2010/main" val="0"/>
              </a:ext>
            </a:extLst>
          </a:blip>
          <a:srcRect l="11257" t="529" r="11257" b="-529"/>
          <a:stretch/>
        </p:blipFill>
        <p:spPr bwMode="auto">
          <a:xfrm>
            <a:off x="863113" y="3434893"/>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2" descr="ほじょう１３"/>
          <p:cNvPicPr>
            <a:picLocks noChangeArrowheads="1"/>
          </p:cNvPicPr>
          <p:nvPr/>
        </p:nvPicPr>
        <p:blipFill rotWithShape="1">
          <a:blip r:embed="rId4">
            <a:extLst>
              <a:ext uri="{28A0092B-C50C-407E-A947-70E740481C1C}">
                <a14:useLocalDpi xmlns:a14="http://schemas.microsoft.com/office/drawing/2010/main" val="0"/>
              </a:ext>
            </a:extLst>
          </a:blip>
          <a:srcRect l="2" t="8081" r="-33" b="4390"/>
          <a:stretch/>
        </p:blipFill>
        <p:spPr bwMode="auto">
          <a:xfrm>
            <a:off x="863113" y="673012"/>
            <a:ext cx="3600000" cy="27052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7" name="図 10"/>
          <p:cNvPicPr>
            <a:picLocks/>
          </p:cNvPicPr>
          <p:nvPr/>
        </p:nvPicPr>
        <p:blipFill rotWithShape="1">
          <a:blip r:embed="rId5">
            <a:extLst>
              <a:ext uri="{28A0092B-C50C-407E-A947-70E740481C1C}">
                <a14:useLocalDpi xmlns:a14="http://schemas.microsoft.com/office/drawing/2010/main" val="0"/>
              </a:ext>
            </a:extLst>
          </a:blip>
          <a:srcRect l="2128" r="2657" b="29"/>
          <a:stretch/>
        </p:blipFill>
        <p:spPr bwMode="auto">
          <a:xfrm>
            <a:off x="5004448" y="3434893"/>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5" descr="G:\正１\17-画像２\各地\00-北海道大学\北大圃場・花木園\圃場整備\12-07-21　ジンギスカン・圃場\10-07-21　ジンギスカン・圃場_04.JPG"/>
          <p:cNvPicPr>
            <a:picLocks noChangeArrowheads="1"/>
          </p:cNvPicPr>
          <p:nvPr/>
        </p:nvPicPr>
        <p:blipFill rotWithShape="1">
          <a:blip r:embed="rId6">
            <a:extLst>
              <a:ext uri="{28A0092B-C50C-407E-A947-70E740481C1C}">
                <a14:useLocalDpi xmlns:a14="http://schemas.microsoft.com/office/drawing/2010/main" val="0"/>
              </a:ext>
            </a:extLst>
          </a:blip>
          <a:srcRect l="9580" r="6003" b="52"/>
          <a:stretch/>
        </p:blipFill>
        <p:spPr bwMode="auto">
          <a:xfrm>
            <a:off x="5004448" y="678227"/>
            <a:ext cx="3600000" cy="27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35</a:t>
            </a:fld>
            <a:endParaRPr lang="en-US" altLang="ja-JP" dirty="0"/>
          </a:p>
        </p:txBody>
      </p:sp>
      <p:sp>
        <p:nvSpPr>
          <p:cNvPr id="12" name="テキスト ボックス 9"/>
          <p:cNvSpPr txBox="1">
            <a:spLocks noChangeArrowheads="1"/>
          </p:cNvSpPr>
          <p:nvPr/>
        </p:nvSpPr>
        <p:spPr bwMode="auto">
          <a:xfrm>
            <a:off x="2474956" y="2997747"/>
            <a:ext cx="1988157"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バレイショ調査</a:t>
            </a:r>
          </a:p>
        </p:txBody>
      </p:sp>
      <p:sp>
        <p:nvSpPr>
          <p:cNvPr id="13" name="テキスト ボックス 9"/>
          <p:cNvSpPr txBox="1">
            <a:spLocks noChangeArrowheads="1"/>
          </p:cNvSpPr>
          <p:nvPr/>
        </p:nvSpPr>
        <p:spPr bwMode="auto">
          <a:xfrm>
            <a:off x="5364088" y="2997747"/>
            <a:ext cx="3240360"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庭園実習後のジンギスカン</a:t>
            </a:r>
          </a:p>
        </p:txBody>
      </p:sp>
      <p:sp>
        <p:nvSpPr>
          <p:cNvPr id="14" name="テキスト ボックス 9"/>
          <p:cNvSpPr txBox="1">
            <a:spLocks noChangeArrowheads="1"/>
          </p:cNvSpPr>
          <p:nvPr/>
        </p:nvSpPr>
        <p:spPr bwMode="auto">
          <a:xfrm>
            <a:off x="7344256" y="5754413"/>
            <a:ext cx="1260192"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牧場実習</a:t>
            </a:r>
          </a:p>
        </p:txBody>
      </p:sp>
      <p:sp>
        <p:nvSpPr>
          <p:cNvPr id="11" name="テキスト ボックス 9"/>
          <p:cNvSpPr txBox="1">
            <a:spLocks noChangeArrowheads="1"/>
          </p:cNvSpPr>
          <p:nvPr/>
        </p:nvSpPr>
        <p:spPr bwMode="auto">
          <a:xfrm>
            <a:off x="3196289" y="5754413"/>
            <a:ext cx="1266824"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農場実習</a:t>
            </a:r>
          </a:p>
        </p:txBody>
      </p:sp>
      <p:sp>
        <p:nvSpPr>
          <p:cNvPr id="3" name="タイトル 2">
            <a:extLst>
              <a:ext uri="{FF2B5EF4-FFF2-40B4-BE49-F238E27FC236}">
                <a16:creationId xmlns:a16="http://schemas.microsoft.com/office/drawing/2014/main" id="{42E0AFD3-DE7B-4B4A-820F-CD16768C4D96}"/>
              </a:ext>
            </a:extLst>
          </p:cNvPr>
          <p:cNvSpPr>
            <a:spLocks noGrp="1"/>
          </p:cNvSpPr>
          <p:nvPr>
            <p:ph type="title" idx="4294967295"/>
          </p:nvPr>
        </p:nvSpPr>
        <p:spPr>
          <a:xfrm>
            <a:off x="-36512" y="-18102"/>
            <a:ext cx="7886700" cy="1325563"/>
          </a:xfrm>
          <a:prstGeom prst="rect">
            <a:avLst/>
          </a:prstGeom>
        </p:spPr>
        <p:txBody>
          <a:bodyPr/>
          <a:lstStyle/>
          <a:p>
            <a:pPr rtl="0" fontAlgn="base"/>
            <a:r>
              <a:rPr kumimoji="1" lang="ja-JP" altLang="ja-JP" sz="3200" b="1" kern="1200" dirty="0">
                <a:solidFill>
                  <a:schemeClr val="bg1"/>
                </a:solidFill>
                <a:effectLst/>
                <a:latin typeface="游ゴシック" panose="020B0400000000000000" pitchFamily="50" charset="-128"/>
                <a:ea typeface="游ゴシック" panose="020B0400000000000000" pitchFamily="50" charset="-128"/>
                <a:cs typeface="+mn-cs"/>
              </a:rPr>
              <a:t>実　習</a:t>
            </a:r>
            <a:endParaRPr kumimoji="1" lang="ja-JP" altLang="en-US" dirty="0">
              <a:solidFill>
                <a:schemeClr val="bg1"/>
              </a:solidFill>
            </a:endParaRPr>
          </a:p>
        </p:txBody>
      </p:sp>
    </p:spTree>
    <p:extLst>
      <p:ext uri="{BB962C8B-B14F-4D97-AF65-F5344CB8AC3E}">
        <p14:creationId xmlns:p14="http://schemas.microsoft.com/office/powerpoint/2010/main" val="1484057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テキスト ボックス 1"/>
          <p:cNvSpPr txBox="1">
            <a:spLocks noChangeArrowheads="1"/>
          </p:cNvSpPr>
          <p:nvPr/>
        </p:nvSpPr>
        <p:spPr bwMode="auto">
          <a:xfrm>
            <a:off x="61559" y="43259"/>
            <a:ext cx="24222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8570" bIns="0"/>
          <a:lstStyle>
            <a:defPPr>
              <a:defRPr lang="ja-JP"/>
            </a:defPPr>
            <a:lvl1pPr marL="25400" algn="ctr" eaLnBrk="1" hangingPunct="1">
              <a:defRPr sz="2400">
                <a:solidFill>
                  <a:srgbClr val="F8F8F8"/>
                </a:solidFill>
                <a:latin typeface="ＭＳ ゴシック" panose="020B0609070205080204" pitchFamily="49" charset="-128"/>
                <a:ea typeface="ＭＳ ゴシック" panose="020B0609070205080204" pitchFamily="49" charset="-128"/>
                <a:cs typeface="+mj-cs"/>
              </a:defRPr>
            </a:lvl1pPr>
            <a:lvl2pPr marL="742950" indent="-285750">
              <a:defRPr sz="3200">
                <a:latin typeface="Arial" panose="020B0604020202020204" pitchFamily="34" charset="0"/>
              </a:defRPr>
            </a:lvl2pPr>
            <a:lvl3pPr marL="1143000" indent="-228600">
              <a:defRPr sz="3200">
                <a:latin typeface="Arial" panose="020B0604020202020204" pitchFamily="34" charset="0"/>
              </a:defRPr>
            </a:lvl3pPr>
            <a:lvl4pPr marL="1600200" indent="-228600">
              <a:defRPr sz="3200">
                <a:latin typeface="Arial" panose="020B0604020202020204" pitchFamily="34" charset="0"/>
              </a:defRPr>
            </a:lvl4pPr>
            <a:lvl5pPr marL="2057400" indent="-228600">
              <a:defRPr sz="3200">
                <a:latin typeface="Arial" panose="020B0604020202020204" pitchFamily="34" charset="0"/>
              </a:defRPr>
            </a:lvl5pPr>
            <a:lvl6pPr marL="2514600" indent="-228600" eaLnBrk="0" fontAlgn="base" hangingPunct="0">
              <a:spcBef>
                <a:spcPct val="0"/>
              </a:spcBef>
              <a:spcAft>
                <a:spcPct val="0"/>
              </a:spcAft>
              <a:defRPr sz="3200">
                <a:latin typeface="Arial" panose="020B0604020202020204" pitchFamily="34" charset="0"/>
              </a:defRPr>
            </a:lvl6pPr>
            <a:lvl7pPr marL="2971800" indent="-228600" eaLnBrk="0" fontAlgn="base" hangingPunct="0">
              <a:spcBef>
                <a:spcPct val="0"/>
              </a:spcBef>
              <a:spcAft>
                <a:spcPct val="0"/>
              </a:spcAft>
              <a:defRPr sz="3200">
                <a:latin typeface="Arial" panose="020B0604020202020204" pitchFamily="34" charset="0"/>
              </a:defRPr>
            </a:lvl7pPr>
            <a:lvl8pPr marL="3429000" indent="-228600" eaLnBrk="0" fontAlgn="base" hangingPunct="0">
              <a:spcBef>
                <a:spcPct val="0"/>
              </a:spcBef>
              <a:spcAft>
                <a:spcPct val="0"/>
              </a:spcAft>
              <a:defRPr sz="3200">
                <a:latin typeface="Arial" panose="020B0604020202020204" pitchFamily="34" charset="0"/>
              </a:defRPr>
            </a:lvl8pPr>
            <a:lvl9pPr marL="3886200" indent="-228600" eaLnBrk="0" fontAlgn="base" hangingPunct="0">
              <a:spcBef>
                <a:spcPct val="0"/>
              </a:spcBef>
              <a:spcAft>
                <a:spcPct val="0"/>
              </a:spcAft>
              <a:defRPr sz="3200">
                <a:latin typeface="Arial" panose="020B0604020202020204" pitchFamily="34" charset="0"/>
              </a:defRPr>
            </a:lvl9pPr>
          </a:lstStyle>
          <a:p>
            <a:pPr algn="l"/>
            <a:endParaRPr lang="ja-JP" altLang="en-US" sz="3200" b="1" dirty="0">
              <a:latin typeface="游ゴシック" panose="020B0400000000000000" pitchFamily="50" charset="-128"/>
              <a:ea typeface="游ゴシック" panose="020B0400000000000000" pitchFamily="50" charset="-128"/>
            </a:endParaRPr>
          </a:p>
        </p:txBody>
      </p:sp>
      <p:pic>
        <p:nvPicPr>
          <p:cNvPr id="24579" name="Picture 2" descr="G:\正１\01-通常\02-北大\15-委員・主任\02-学科長\12年・近藤\12-10-27 北大説明会\北大説明用・写真\中谷先生から\農系ゼミ.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34" y="1412776"/>
            <a:ext cx="5037137"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グループ化 3"/>
          <p:cNvGrpSpPr>
            <a:grpSpLocks/>
          </p:cNvGrpSpPr>
          <p:nvPr/>
        </p:nvGrpSpPr>
        <p:grpSpPr bwMode="auto">
          <a:xfrm>
            <a:off x="5277659" y="1152161"/>
            <a:ext cx="3689350" cy="4040453"/>
            <a:chOff x="285750" y="-143211"/>
            <a:chExt cx="3084513" cy="3510299"/>
          </a:xfrm>
        </p:grpSpPr>
        <p:grpSp>
          <p:nvGrpSpPr>
            <p:cNvPr id="24582" name="グループ化 4"/>
            <p:cNvGrpSpPr>
              <a:grpSpLocks/>
            </p:cNvGrpSpPr>
            <p:nvPr/>
          </p:nvGrpSpPr>
          <p:grpSpPr bwMode="auto">
            <a:xfrm>
              <a:off x="285750" y="214313"/>
              <a:ext cx="3084513" cy="3152775"/>
              <a:chOff x="285750" y="214313"/>
              <a:chExt cx="3084513" cy="3152775"/>
            </a:xfrm>
          </p:grpSpPr>
          <p:pic>
            <p:nvPicPr>
              <p:cNvPr id="245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19075"/>
                <a:ext cx="1512888"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790700"/>
                <a:ext cx="1512888"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214313"/>
                <a:ext cx="1512888"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375" y="1790700"/>
                <a:ext cx="1512888"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3" name="テキスト ボックス 6"/>
            <p:cNvSpPr txBox="1">
              <a:spLocks noChangeArrowheads="1"/>
            </p:cNvSpPr>
            <p:nvPr/>
          </p:nvSpPr>
          <p:spPr bwMode="auto">
            <a:xfrm>
              <a:off x="600799" y="-143211"/>
              <a:ext cx="2513151" cy="34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latin typeface="游ゴシック" panose="020B0400000000000000" pitchFamily="50" charset="-128"/>
                  <a:ea typeface="游ゴシック" panose="020B0400000000000000" pitchFamily="50" charset="-128"/>
                </a:rPr>
                <a:t>中国の遼寧省の気温分布</a:t>
              </a:r>
            </a:p>
          </p:txBody>
        </p:sp>
      </p:gr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36</a:t>
            </a:fld>
            <a:endParaRPr lang="en-US" altLang="ja-JP" dirty="0"/>
          </a:p>
        </p:txBody>
      </p:sp>
      <p:sp>
        <p:nvSpPr>
          <p:cNvPr id="13" name="テキスト ボックス 9"/>
          <p:cNvSpPr txBox="1">
            <a:spLocks noChangeArrowheads="1"/>
          </p:cNvSpPr>
          <p:nvPr/>
        </p:nvSpPr>
        <p:spPr bwMode="auto">
          <a:xfrm>
            <a:off x="3929873" y="4812134"/>
            <a:ext cx="1292597"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ゼミ風景</a:t>
            </a:r>
          </a:p>
        </p:txBody>
      </p:sp>
      <p:sp>
        <p:nvSpPr>
          <p:cNvPr id="3" name="タイトル 2">
            <a:extLst>
              <a:ext uri="{FF2B5EF4-FFF2-40B4-BE49-F238E27FC236}">
                <a16:creationId xmlns:a16="http://schemas.microsoft.com/office/drawing/2014/main" id="{3CB7CB9F-2D0C-4812-867C-FEF42CC86E84}"/>
              </a:ext>
            </a:extLst>
          </p:cNvPr>
          <p:cNvSpPr>
            <a:spLocks noGrp="1"/>
          </p:cNvSpPr>
          <p:nvPr>
            <p:ph type="title" idx="4294967295"/>
          </p:nvPr>
        </p:nvSpPr>
        <p:spPr>
          <a:xfrm>
            <a:off x="0" y="-6333"/>
            <a:ext cx="7886700" cy="1325563"/>
          </a:xfrm>
          <a:prstGeom prst="rect">
            <a:avLst/>
          </a:prstGeom>
        </p:spPr>
        <p:txBody>
          <a:bodyPr/>
          <a:lstStyle/>
          <a:p>
            <a:pPr rtl="0" fontAlgn="base"/>
            <a:r>
              <a:rPr kumimoji="1" lang="ja-JP" altLang="ja-JP" sz="3200" b="1" kern="1200" dirty="0">
                <a:solidFill>
                  <a:schemeClr val="bg1"/>
                </a:solidFill>
                <a:effectLst/>
                <a:latin typeface="游ゴシック" panose="020B0400000000000000" pitchFamily="50" charset="-128"/>
                <a:ea typeface="游ゴシック" panose="020B0400000000000000" pitchFamily="50" charset="-128"/>
                <a:cs typeface="+mn-cs"/>
              </a:rPr>
              <a:t>ゼ　ミ</a:t>
            </a:r>
            <a:endParaRPr lang="ja-JP" altLang="ja-JP" sz="3200" dirty="0">
              <a:solidFill>
                <a:schemeClr val="bg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51013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9CBCD14-DB47-4A26-93C4-2130C1873D99}" type="slidenum">
              <a:rPr kumimoji="1" lang="en-US" altLang="ja-JP" sz="2400" b="0" i="0" u="none" strike="noStrike" kern="1200" cap="none" spc="0" normalizeH="0" baseline="0" noProof="0" smtClean="0">
                <a:ln>
                  <a:noFill/>
                </a:ln>
                <a:solidFill>
                  <a:srgbClr val="FF00FF"/>
                </a:solidFill>
                <a:effectLst/>
                <a:uLnTx/>
                <a:uFillTx/>
                <a:latin typeface="游ゴシック" panose="020B0400000000000000" pitchFamily="50" charset="-128"/>
                <a:ea typeface="游ゴシック" panose="020B0400000000000000"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1" lang="en-US" altLang="ja-JP" sz="2400" b="0" i="0" u="none" strike="noStrike" kern="1200" cap="none" spc="0" normalizeH="0" baseline="0" noProof="0">
              <a:ln>
                <a:noFill/>
              </a:ln>
              <a:solidFill>
                <a:srgbClr val="FF00FF"/>
              </a:solidFill>
              <a:effectLst/>
              <a:uLnTx/>
              <a:uFillTx/>
              <a:latin typeface="游ゴシック" panose="020B0400000000000000" pitchFamily="50" charset="-128"/>
              <a:ea typeface="游ゴシック" panose="020B0400000000000000" pitchFamily="50" charset="-128"/>
              <a:cs typeface="+mn-cs"/>
            </a:endParaRPr>
          </a:p>
        </p:txBody>
      </p:sp>
      <p:sp>
        <p:nvSpPr>
          <p:cNvPr id="26626" name="Rectangle 2"/>
          <p:cNvSpPr>
            <a:spLocks noGrp="1" noChangeArrowheads="1"/>
          </p:cNvSpPr>
          <p:nvPr>
            <p:ph type="ctrTitle" idx="4294967295"/>
          </p:nvPr>
        </p:nvSpPr>
        <p:spPr>
          <a:xfrm>
            <a:off x="0" y="22225"/>
            <a:ext cx="3962400" cy="544513"/>
          </a:xfrm>
          <a:prstGeom prst="rect">
            <a:avLst/>
          </a:prstGeom>
        </p:spPr>
        <p:txBody>
          <a:bodyPr/>
          <a:lstStyle/>
          <a:p>
            <a:pPr algn="l" eaLnBrk="1" hangingPunct="1"/>
            <a:r>
              <a:rPr lang="ja-JP" altLang="en-US" sz="3200" b="1" dirty="0">
                <a:solidFill>
                  <a:srgbClr val="F8F8F8"/>
                </a:solidFill>
              </a:rPr>
              <a:t>卒業後の進路</a:t>
            </a:r>
          </a:p>
        </p:txBody>
      </p:sp>
      <p:sp>
        <p:nvSpPr>
          <p:cNvPr id="6" name="Rectangle 5"/>
          <p:cNvSpPr>
            <a:spLocks noChangeArrowheads="1"/>
          </p:cNvSpPr>
          <p:nvPr/>
        </p:nvSpPr>
        <p:spPr bwMode="auto">
          <a:xfrm>
            <a:off x="103117" y="5301208"/>
            <a:ext cx="8963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民間企業では、学部卒業生の</a:t>
            </a:r>
            <a:r>
              <a:rPr kumimoji="1" lang="en-US" altLang="ja-JP" sz="24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37</a:t>
            </a:r>
            <a:r>
              <a:rPr kumimoji="1" lang="ja-JP" altLang="en-US" sz="24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 ・修士課程修了生の</a:t>
            </a:r>
            <a:r>
              <a:rPr kumimoji="1" lang="en-US" altLang="ja-JP" sz="24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68%</a:t>
            </a:r>
            <a:r>
              <a:rPr kumimoji="1" lang="ja-JP" altLang="en-US" sz="24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が</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研究開発部門に就職。</a:t>
            </a: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研究室によって割合は異なる。</a:t>
            </a:r>
          </a:p>
        </p:txBody>
      </p:sp>
      <p:sp>
        <p:nvSpPr>
          <p:cNvPr id="10" name="Rectangle 5">
            <a:extLst>
              <a:ext uri="{FF2B5EF4-FFF2-40B4-BE49-F238E27FC236}">
                <a16:creationId xmlns:a16="http://schemas.microsoft.com/office/drawing/2014/main" id="{0BBCCA0F-4F5F-4774-B848-07F99D4EC561}"/>
              </a:ext>
            </a:extLst>
          </p:cNvPr>
          <p:cNvSpPr>
            <a:spLocks noChangeArrowheads="1"/>
          </p:cNvSpPr>
          <p:nvPr/>
        </p:nvSpPr>
        <p:spPr bwMode="auto">
          <a:xfrm>
            <a:off x="1477061" y="4981062"/>
            <a:ext cx="1820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月現在）</a:t>
            </a:r>
          </a:p>
        </p:txBody>
      </p:sp>
      <p:sp>
        <p:nvSpPr>
          <p:cNvPr id="11" name="Rectangle 5">
            <a:extLst>
              <a:ext uri="{FF2B5EF4-FFF2-40B4-BE49-F238E27FC236}">
                <a16:creationId xmlns:a16="http://schemas.microsoft.com/office/drawing/2014/main" id="{AB442066-6F47-433F-9CB8-A51127EBD0CB}"/>
              </a:ext>
            </a:extLst>
          </p:cNvPr>
          <p:cNvSpPr>
            <a:spLocks noChangeArrowheads="1"/>
          </p:cNvSpPr>
          <p:nvPr/>
        </p:nvSpPr>
        <p:spPr bwMode="auto">
          <a:xfrm>
            <a:off x="5846744" y="4935251"/>
            <a:ext cx="1820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月現在）</a:t>
            </a:r>
          </a:p>
        </p:txBody>
      </p:sp>
      <p:pic>
        <p:nvPicPr>
          <p:cNvPr id="7" name="図 6" descr="グラフ, 円グラフ&#10;&#10;自動的に生成された説明">
            <a:extLst>
              <a:ext uri="{FF2B5EF4-FFF2-40B4-BE49-F238E27FC236}">
                <a16:creationId xmlns:a16="http://schemas.microsoft.com/office/drawing/2014/main" id="{58701DBB-77EB-C461-19D1-E901DBE16C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5421"/>
            <a:ext cx="5000237" cy="4352199"/>
          </a:xfrm>
          <a:prstGeom prst="rect">
            <a:avLst/>
          </a:prstGeom>
        </p:spPr>
      </p:pic>
      <p:pic>
        <p:nvPicPr>
          <p:cNvPr id="9" name="図 8" descr="グラフ, 円グラフ&#10;&#10;自動的に生成された説明">
            <a:extLst>
              <a:ext uri="{FF2B5EF4-FFF2-40B4-BE49-F238E27FC236}">
                <a16:creationId xmlns:a16="http://schemas.microsoft.com/office/drawing/2014/main" id="{734A729A-AAAA-C080-D94F-F2D5DEA98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6291" y="589302"/>
            <a:ext cx="4977709" cy="4351755"/>
          </a:xfrm>
          <a:prstGeom prst="rect">
            <a:avLst/>
          </a:prstGeom>
        </p:spPr>
      </p:pic>
      <p:sp>
        <p:nvSpPr>
          <p:cNvPr id="12" name="Rectangle 5">
            <a:extLst>
              <a:ext uri="{FF2B5EF4-FFF2-40B4-BE49-F238E27FC236}">
                <a16:creationId xmlns:a16="http://schemas.microsoft.com/office/drawing/2014/main" id="{F7B72898-F36C-D216-439F-DCD2B38D2063}"/>
              </a:ext>
            </a:extLst>
          </p:cNvPr>
          <p:cNvSpPr>
            <a:spLocks noChangeArrowheads="1"/>
          </p:cNvSpPr>
          <p:nvPr/>
        </p:nvSpPr>
        <p:spPr bwMode="auto">
          <a:xfrm>
            <a:off x="2411760" y="4627474"/>
            <a:ext cx="1820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卒業生数：</a:t>
            </a:r>
            <a:r>
              <a:rPr kumimoji="1" lang="en-US" altLang="ja-JP"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635</a:t>
            </a: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名</a:t>
            </a:r>
          </a:p>
        </p:txBody>
      </p:sp>
      <p:sp>
        <p:nvSpPr>
          <p:cNvPr id="13" name="Rectangle 5">
            <a:extLst>
              <a:ext uri="{FF2B5EF4-FFF2-40B4-BE49-F238E27FC236}">
                <a16:creationId xmlns:a16="http://schemas.microsoft.com/office/drawing/2014/main" id="{E39661D6-5142-7D60-CAA6-6CD24C414E6A}"/>
              </a:ext>
            </a:extLst>
          </p:cNvPr>
          <p:cNvSpPr>
            <a:spLocks noChangeArrowheads="1"/>
          </p:cNvSpPr>
          <p:nvPr/>
        </p:nvSpPr>
        <p:spPr bwMode="auto">
          <a:xfrm>
            <a:off x="7164288" y="4552816"/>
            <a:ext cx="1820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修了生数：</a:t>
            </a:r>
            <a:r>
              <a:rPr kumimoji="1" lang="en-US" altLang="ja-JP"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501</a:t>
            </a:r>
            <a:r>
              <a:rPr kumimoji="1" lang="ja-JP" altLang="en-US" sz="1400" b="0" i="0" u="none" strike="noStrike" kern="1200" cap="none" spc="0" normalizeH="0" baseline="0" noProof="0" dirty="0">
                <a:ln>
                  <a:noFill/>
                </a:ln>
                <a:solidFill>
                  <a:prstClr val="black"/>
                </a:solidFill>
                <a:effectLst/>
                <a:uLnTx/>
                <a:uFillTx/>
                <a:latin typeface="Arial"/>
                <a:ea typeface="游ゴシック" panose="020B0400000000000000" pitchFamily="50" charset="-128"/>
                <a:cs typeface="+mn-cs"/>
              </a:rPr>
              <a:t>名</a:t>
            </a:r>
          </a:p>
        </p:txBody>
      </p:sp>
    </p:spTree>
    <p:extLst>
      <p:ext uri="{BB962C8B-B14F-4D97-AF65-F5344CB8AC3E}">
        <p14:creationId xmlns:p14="http://schemas.microsoft.com/office/powerpoint/2010/main" val="3363912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58" y="-28525"/>
            <a:ext cx="7413625" cy="720725"/>
          </a:xfrm>
        </p:spPr>
        <p:txBody>
          <a:bodyPr/>
          <a:lstStyle/>
          <a:p>
            <a:pPr algn="l" eaLnBrk="1" hangingPunct="1"/>
            <a:r>
              <a:rPr lang="ja-JP" altLang="en-US" sz="3200" b="1" dirty="0">
                <a:solidFill>
                  <a:srgbClr val="F8F8F8"/>
                </a:solidFill>
              </a:rPr>
              <a:t>卒業生の進路</a:t>
            </a:r>
            <a:r>
              <a:rPr lang="en-US" altLang="ja-JP" sz="3200" b="1" dirty="0">
                <a:solidFill>
                  <a:srgbClr val="F8F8F8"/>
                </a:solidFill>
              </a:rPr>
              <a:t>(</a:t>
            </a:r>
            <a:r>
              <a:rPr lang="ja-JP" altLang="en-US" sz="3200" b="1" dirty="0">
                <a:solidFill>
                  <a:srgbClr val="F8F8F8"/>
                </a:solidFill>
              </a:rPr>
              <a:t>就農者は希少）</a:t>
            </a:r>
          </a:p>
        </p:txBody>
      </p:sp>
      <p:sp>
        <p:nvSpPr>
          <p:cNvPr id="2" name="スライド番号プレースホルダー 1"/>
          <p:cNvSpPr>
            <a:spLocks noGrp="1"/>
          </p:cNvSpPr>
          <p:nvPr>
            <p:ph type="sldNum" sz="quarter" idx="12"/>
          </p:nvPr>
        </p:nvSpPr>
        <p:spPr/>
        <p:txBody>
          <a:bodyPr/>
          <a:lstStyle/>
          <a:p>
            <a:fld id="{EB3D47CD-CD40-4281-94A8-FB766212185D}" type="slidenum">
              <a:rPr lang="en-US" altLang="ja-JP" smtClean="0"/>
              <a:pPr/>
              <a:t>38</a:t>
            </a:fld>
            <a:endParaRPr lang="en-US" altLang="ja-JP"/>
          </a:p>
        </p:txBody>
      </p:sp>
      <p:sp>
        <p:nvSpPr>
          <p:cNvPr id="27651" name="Rectangle 6"/>
          <p:cNvSpPr>
            <a:spLocks noChangeArrowheads="1"/>
          </p:cNvSpPr>
          <p:nvPr/>
        </p:nvSpPr>
        <p:spPr bwMode="auto">
          <a:xfrm>
            <a:off x="179449" y="547177"/>
            <a:ext cx="8785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kumimoji="0" lang="ja-JP" altLang="en-US" dirty="0">
                <a:latin typeface="游ゴシック" panose="020B0400000000000000" pitchFamily="50" charset="-128"/>
                <a:ea typeface="游ゴシック" panose="020B0400000000000000" pitchFamily="50" charset="-128"/>
              </a:rPr>
              <a:t>公務員：</a:t>
            </a:r>
            <a:endParaRPr kumimoji="0" lang="en-US" altLang="ja-JP" dirty="0">
              <a:latin typeface="游ゴシック" panose="020B0400000000000000" pitchFamily="50" charset="-128"/>
              <a:ea typeface="游ゴシック" panose="020B0400000000000000" pitchFamily="50" charset="-128"/>
            </a:endParaRPr>
          </a:p>
          <a:p>
            <a:pPr algn="just" eaLnBrk="1" hangingPunct="1">
              <a:spcBef>
                <a:spcPct val="0"/>
              </a:spcBef>
              <a:buFontTx/>
              <a:buNone/>
            </a:pPr>
            <a:r>
              <a:rPr kumimoji="0" lang="ja-JP" altLang="en-US" dirty="0">
                <a:latin typeface="游ゴシック" panose="020B0400000000000000" pitchFamily="50" charset="-128"/>
                <a:ea typeface="游ゴシック" panose="020B0400000000000000" pitchFamily="50" charset="-128"/>
              </a:rPr>
              <a:t>　　</a:t>
            </a:r>
            <a:r>
              <a:rPr kumimoji="0" lang="ja-JP" altLang="en-US" sz="2400" dirty="0">
                <a:latin typeface="游ゴシック" panose="020B0400000000000000" pitchFamily="50" charset="-128"/>
                <a:ea typeface="游ゴシック" panose="020B0400000000000000" pitchFamily="50" charset="-128"/>
              </a:rPr>
              <a:t>農林水産省、環境省、国土交通省、都道府県庁</a:t>
            </a:r>
          </a:p>
          <a:p>
            <a:pPr algn="just" eaLnBrk="1" hangingPunct="1">
              <a:spcBef>
                <a:spcPct val="0"/>
              </a:spcBef>
              <a:buFontTx/>
              <a:buNone/>
            </a:pPr>
            <a:r>
              <a:rPr kumimoji="0" lang="ja-JP" altLang="en-US" dirty="0">
                <a:latin typeface="游ゴシック" panose="020B0400000000000000" pitchFamily="50" charset="-128"/>
                <a:ea typeface="游ゴシック" panose="020B0400000000000000" pitchFamily="50" charset="-128"/>
              </a:rPr>
              <a:t>　     </a:t>
            </a:r>
            <a:r>
              <a:rPr kumimoji="0" lang="en-US" altLang="ja-JP" sz="2400" dirty="0">
                <a:latin typeface="游ゴシック" panose="020B0400000000000000" pitchFamily="50" charset="-128"/>
                <a:ea typeface="游ゴシック" panose="020B0400000000000000" pitchFamily="50" charset="-128"/>
              </a:rPr>
              <a:t>(</a:t>
            </a:r>
            <a:r>
              <a:rPr kumimoji="0" lang="ja-JP" altLang="en-US" sz="2400" dirty="0">
                <a:latin typeface="游ゴシック" panose="020B0400000000000000" pitchFamily="50" charset="-128"/>
                <a:ea typeface="游ゴシック" panose="020B0400000000000000" pitchFamily="50" charset="-128"/>
              </a:rPr>
              <a:t>高校教諭を含む</a:t>
            </a:r>
            <a:r>
              <a:rPr kumimoji="0" lang="en-US" altLang="ja-JP" sz="2400" dirty="0">
                <a:latin typeface="游ゴシック" panose="020B0400000000000000" pitchFamily="50" charset="-128"/>
                <a:ea typeface="游ゴシック" panose="020B0400000000000000" pitchFamily="50" charset="-128"/>
              </a:rPr>
              <a:t>)</a:t>
            </a:r>
            <a:r>
              <a:rPr kumimoji="0" lang="ja-JP" altLang="en-US" sz="2400" dirty="0">
                <a:latin typeface="游ゴシック" panose="020B0400000000000000" pitchFamily="50" charset="-128"/>
                <a:ea typeface="游ゴシック" panose="020B0400000000000000" pitchFamily="50" charset="-128"/>
              </a:rPr>
              <a:t>、政令指定都市、各自治体</a:t>
            </a:r>
          </a:p>
        </p:txBody>
      </p:sp>
      <p:sp>
        <p:nvSpPr>
          <p:cNvPr id="3" name="Rectangle 6">
            <a:extLst>
              <a:ext uri="{FF2B5EF4-FFF2-40B4-BE49-F238E27FC236}">
                <a16:creationId xmlns:a16="http://schemas.microsoft.com/office/drawing/2014/main" id="{C60BFB80-A1F0-BD7F-BF20-CDCDE5205DFA}"/>
              </a:ext>
            </a:extLst>
          </p:cNvPr>
          <p:cNvSpPr>
            <a:spLocks noChangeArrowheads="1"/>
          </p:cNvSpPr>
          <p:nvPr/>
        </p:nvSpPr>
        <p:spPr bwMode="auto">
          <a:xfrm>
            <a:off x="212485" y="2023688"/>
            <a:ext cx="8785101"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kumimoji="0" lang="ja-JP" altLang="en-US" dirty="0">
                <a:latin typeface="游ゴシック" panose="020B0400000000000000" pitchFamily="50" charset="-128"/>
                <a:ea typeface="游ゴシック" panose="020B0400000000000000" pitchFamily="50" charset="-128"/>
              </a:rPr>
              <a:t>企</a:t>
            </a:r>
            <a:r>
              <a:rPr kumimoji="0" lang="en-US" altLang="ja-JP" dirty="0">
                <a:latin typeface="游ゴシック" panose="020B0400000000000000" pitchFamily="50" charset="-128"/>
                <a:ea typeface="游ゴシック" panose="020B0400000000000000" pitchFamily="50" charset="-128"/>
              </a:rPr>
              <a:t>  </a:t>
            </a:r>
            <a:r>
              <a:rPr kumimoji="0" lang="ja-JP" altLang="en-US" dirty="0">
                <a:latin typeface="游ゴシック" panose="020B0400000000000000" pitchFamily="50" charset="-128"/>
                <a:ea typeface="游ゴシック" panose="020B0400000000000000" pitchFamily="50" charset="-128"/>
              </a:rPr>
              <a:t>業：</a:t>
            </a:r>
            <a:endParaRPr kumimoji="0" lang="en-US" altLang="ja-JP" dirty="0">
              <a:latin typeface="游ゴシック" panose="020B0400000000000000" pitchFamily="50" charset="-128"/>
              <a:ea typeface="游ゴシック" panose="020B0400000000000000" pitchFamily="50" charset="-128"/>
            </a:endParaRPr>
          </a:p>
          <a:p>
            <a:pPr algn="just" eaLnBrk="1" hangingPunct="1">
              <a:spcBef>
                <a:spcPct val="0"/>
              </a:spcBef>
              <a:buFontTx/>
              <a:buNone/>
            </a:pPr>
            <a:r>
              <a:rPr kumimoji="0" lang="en-US" altLang="ja-JP" dirty="0">
                <a:latin typeface="游ゴシック" panose="020B0400000000000000" pitchFamily="50" charset="-128"/>
                <a:ea typeface="游ゴシック" panose="020B0400000000000000" pitchFamily="50" charset="-128"/>
              </a:rPr>
              <a:t>	</a:t>
            </a:r>
            <a:r>
              <a:rPr kumimoji="0" lang="ja-JP" altLang="en-US" sz="2400" dirty="0">
                <a:latin typeface="游ゴシック" panose="020B0400000000000000" pitchFamily="50" charset="-128"/>
                <a:ea typeface="游ゴシック" panose="020B0400000000000000" pitchFamily="50" charset="-128"/>
              </a:rPr>
              <a:t>醸造、発酵、食品、飼料、製紙、木材、農業機械、</a:t>
            </a:r>
            <a:endParaRPr kumimoji="0" lang="en-US" altLang="ja-JP" sz="2400" dirty="0">
              <a:latin typeface="游ゴシック" panose="020B0400000000000000" pitchFamily="50" charset="-128"/>
              <a:ea typeface="游ゴシック" panose="020B0400000000000000" pitchFamily="50" charset="-128"/>
            </a:endParaRPr>
          </a:p>
          <a:p>
            <a:pPr algn="just" eaLnBrk="1" hangingPunct="1">
              <a:spcBef>
                <a:spcPct val="0"/>
              </a:spcBef>
              <a:buFontTx/>
              <a:buNone/>
            </a:pPr>
            <a:r>
              <a:rPr kumimoji="0" lang="ja-JP" altLang="en-US" sz="2400" dirty="0">
                <a:latin typeface="游ゴシック" panose="020B0400000000000000" pitchFamily="50" charset="-128"/>
                <a:ea typeface="游ゴシック" panose="020B0400000000000000" pitchFamily="50" charset="-128"/>
              </a:rPr>
              <a:t>　　</a:t>
            </a:r>
            <a:r>
              <a:rPr kumimoji="0" lang="en-US" altLang="ja-JP" sz="2400" dirty="0">
                <a:latin typeface="游ゴシック" panose="020B0400000000000000" pitchFamily="50" charset="-128"/>
                <a:ea typeface="游ゴシック" panose="020B0400000000000000" pitchFamily="50" charset="-128"/>
              </a:rPr>
              <a:t>	</a:t>
            </a:r>
            <a:r>
              <a:rPr kumimoji="0" lang="ja-JP" altLang="en-US" sz="2400" dirty="0">
                <a:latin typeface="游ゴシック" panose="020B0400000000000000" pitchFamily="50" charset="-128"/>
                <a:ea typeface="游ゴシック" panose="020B0400000000000000" pitchFamily="50" charset="-128"/>
              </a:rPr>
              <a:t>医薬品、自動車、電子部品、鉄鋼、非鉄金属、建設、</a:t>
            </a:r>
          </a:p>
          <a:p>
            <a:pPr algn="just" eaLnBrk="1" hangingPunct="1">
              <a:spcBef>
                <a:spcPct val="0"/>
              </a:spcBef>
              <a:buFontTx/>
              <a:buNone/>
            </a:pPr>
            <a:r>
              <a:rPr kumimoji="0" lang="ja-JP" altLang="en-US" sz="2400" dirty="0">
                <a:latin typeface="游ゴシック" panose="020B0400000000000000" pitchFamily="50" charset="-128"/>
                <a:ea typeface="游ゴシック" panose="020B0400000000000000" pitchFamily="50" charset="-128"/>
              </a:rPr>
              <a:t>　　　エネルギー供給、情報通信、運輸、流通、商社、</a:t>
            </a:r>
            <a:endParaRPr kumimoji="0" lang="en-US" altLang="ja-JP" sz="2400" dirty="0">
              <a:latin typeface="游ゴシック" panose="020B0400000000000000" pitchFamily="50" charset="-128"/>
              <a:ea typeface="游ゴシック" panose="020B0400000000000000" pitchFamily="50" charset="-128"/>
            </a:endParaRPr>
          </a:p>
          <a:p>
            <a:pPr algn="just">
              <a:spcBef>
                <a:spcPct val="0"/>
              </a:spcBef>
              <a:buNone/>
            </a:pPr>
            <a:r>
              <a:rPr kumimoji="0" lang="en-US" altLang="ja-JP" sz="2400" dirty="0">
                <a:latin typeface="游ゴシック" panose="020B0400000000000000" pitchFamily="50" charset="-128"/>
                <a:ea typeface="游ゴシック" panose="020B0400000000000000" pitchFamily="50" charset="-128"/>
              </a:rPr>
              <a:t>	</a:t>
            </a:r>
            <a:r>
              <a:rPr kumimoji="0" lang="ja-JP" altLang="en-US" sz="2400" dirty="0">
                <a:latin typeface="游ゴシック" panose="020B0400000000000000" pitchFamily="50" charset="-128"/>
                <a:ea typeface="游ゴシック" panose="020B0400000000000000" pitchFamily="50" charset="-128"/>
              </a:rPr>
              <a:t>金融、保険、不動産、コンサルタント、環境関連、</a:t>
            </a:r>
          </a:p>
          <a:p>
            <a:pPr algn="just">
              <a:spcBef>
                <a:spcPct val="0"/>
              </a:spcBef>
              <a:buNone/>
            </a:pPr>
            <a:r>
              <a:rPr kumimoji="0" lang="ja-JP" altLang="en-US" sz="2400" dirty="0">
                <a:latin typeface="游ゴシック" panose="020B0400000000000000" pitchFamily="50" charset="-128"/>
                <a:ea typeface="游ゴシック" panose="020B0400000000000000" pitchFamily="50" charset="-128"/>
              </a:rPr>
              <a:t>　　　宿泊・飲食サービス、アパレル、舞台照明、</a:t>
            </a:r>
            <a:endParaRPr kumimoji="0" lang="en-US" altLang="ja-JP" sz="2400" dirty="0">
              <a:latin typeface="游ゴシック" panose="020B0400000000000000" pitchFamily="50" charset="-128"/>
              <a:ea typeface="游ゴシック" panose="020B0400000000000000" pitchFamily="50" charset="-128"/>
            </a:endParaRPr>
          </a:p>
          <a:p>
            <a:pPr algn="just">
              <a:spcBef>
                <a:spcPct val="0"/>
              </a:spcBef>
              <a:buNone/>
            </a:pPr>
            <a:r>
              <a:rPr kumimoji="0" lang="en-US" altLang="ja-JP" sz="2400" dirty="0">
                <a:latin typeface="游ゴシック" panose="020B0400000000000000" pitchFamily="50" charset="-128"/>
                <a:ea typeface="游ゴシック" panose="020B0400000000000000" pitchFamily="50" charset="-128"/>
              </a:rPr>
              <a:t>	</a:t>
            </a:r>
            <a:r>
              <a:rPr kumimoji="0" lang="ja-JP" altLang="en-US" sz="2400" dirty="0">
                <a:latin typeface="游ゴシック" panose="020B0400000000000000" pitchFamily="50" charset="-128"/>
                <a:ea typeface="游ゴシック" panose="020B0400000000000000" pitchFamily="50" charset="-128"/>
              </a:rPr>
              <a:t>教育・学習支援</a:t>
            </a:r>
          </a:p>
        </p:txBody>
      </p:sp>
      <p:sp>
        <p:nvSpPr>
          <p:cNvPr id="4" name="Rectangle 6">
            <a:extLst>
              <a:ext uri="{FF2B5EF4-FFF2-40B4-BE49-F238E27FC236}">
                <a16:creationId xmlns:a16="http://schemas.microsoft.com/office/drawing/2014/main" id="{F7DD9D95-166A-A4EC-DB86-25DB4558BDB7}"/>
              </a:ext>
            </a:extLst>
          </p:cNvPr>
          <p:cNvSpPr>
            <a:spLocks noChangeArrowheads="1"/>
          </p:cNvSpPr>
          <p:nvPr/>
        </p:nvSpPr>
        <p:spPr bwMode="auto">
          <a:xfrm>
            <a:off x="146414" y="4813432"/>
            <a:ext cx="878510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kumimoji="0" lang="ja-JP" altLang="en-US" dirty="0">
                <a:latin typeface="游ゴシック" panose="020B0400000000000000" pitchFamily="50" charset="-128"/>
                <a:ea typeface="游ゴシック" panose="020B0400000000000000" pitchFamily="50" charset="-128"/>
              </a:rPr>
              <a:t>団</a:t>
            </a:r>
            <a:r>
              <a:rPr kumimoji="0" lang="en-US" altLang="ja-JP" dirty="0">
                <a:latin typeface="游ゴシック" panose="020B0400000000000000" pitchFamily="50" charset="-128"/>
                <a:ea typeface="游ゴシック" panose="020B0400000000000000" pitchFamily="50" charset="-128"/>
              </a:rPr>
              <a:t>  </a:t>
            </a:r>
            <a:r>
              <a:rPr kumimoji="0" lang="ja-JP" altLang="en-US" dirty="0">
                <a:latin typeface="游ゴシック" panose="020B0400000000000000" pitchFamily="50" charset="-128"/>
                <a:ea typeface="游ゴシック" panose="020B0400000000000000" pitchFamily="50" charset="-128"/>
              </a:rPr>
              <a:t>体：</a:t>
            </a:r>
            <a:endParaRPr kumimoji="0" lang="en-US" altLang="ja-JP" dirty="0">
              <a:latin typeface="游ゴシック" panose="020B0400000000000000" pitchFamily="50" charset="-128"/>
              <a:ea typeface="游ゴシック" panose="020B0400000000000000" pitchFamily="50" charset="-128"/>
            </a:endParaRPr>
          </a:p>
          <a:p>
            <a:pPr algn="just" eaLnBrk="1" hangingPunct="1">
              <a:spcBef>
                <a:spcPct val="0"/>
              </a:spcBef>
              <a:buFontTx/>
              <a:buNone/>
            </a:pPr>
            <a:r>
              <a:rPr kumimoji="0" lang="ja-JP" altLang="en-US" dirty="0">
                <a:latin typeface="游ゴシック" panose="020B0400000000000000" pitchFamily="50" charset="-128"/>
                <a:ea typeface="游ゴシック" panose="020B0400000000000000" pitchFamily="50" charset="-128"/>
              </a:rPr>
              <a:t>　</a:t>
            </a:r>
            <a:r>
              <a:rPr kumimoji="0" lang="en-US" altLang="ja-JP" dirty="0">
                <a:latin typeface="游ゴシック" panose="020B0400000000000000" pitchFamily="50" charset="-128"/>
                <a:ea typeface="游ゴシック" panose="020B0400000000000000" pitchFamily="50" charset="-128"/>
              </a:rPr>
              <a:t>	</a:t>
            </a:r>
            <a:r>
              <a:rPr kumimoji="0" lang="ja-JP" altLang="en-US" sz="2400" dirty="0">
                <a:latin typeface="游ゴシック" panose="020B0400000000000000" pitchFamily="50" charset="-128"/>
                <a:ea typeface="游ゴシック" panose="020B0400000000000000" pitchFamily="50" charset="-128"/>
              </a:rPr>
              <a:t>農林水産諸団体（</a:t>
            </a:r>
            <a:r>
              <a:rPr kumimoji="0" lang="en-US" altLang="ja-JP" sz="2400" dirty="0">
                <a:latin typeface="游ゴシック" panose="020B0400000000000000" pitchFamily="50" charset="-128"/>
                <a:ea typeface="游ゴシック" panose="020B0400000000000000" pitchFamily="50" charset="-128"/>
              </a:rPr>
              <a:t>JA</a:t>
            </a:r>
            <a:r>
              <a:rPr kumimoji="0" lang="ja-JP" altLang="en-US" sz="2400" dirty="0">
                <a:latin typeface="游ゴシック" panose="020B0400000000000000" pitchFamily="50" charset="-128"/>
                <a:ea typeface="游ゴシック" panose="020B0400000000000000" pitchFamily="50" charset="-128"/>
              </a:rPr>
              <a:t>農協など）、国立研究開発法人</a:t>
            </a:r>
          </a:p>
          <a:p>
            <a:pPr algn="just" eaLnBrk="1" hangingPunct="1">
              <a:spcBef>
                <a:spcPct val="0"/>
              </a:spcBef>
              <a:buFontTx/>
              <a:buNone/>
            </a:pPr>
            <a:r>
              <a:rPr kumimoji="0" lang="ja-JP" altLang="en-US" sz="2400" dirty="0">
                <a:latin typeface="游ゴシック" panose="020B0400000000000000" pitchFamily="50" charset="-128"/>
                <a:ea typeface="游ゴシック" panose="020B0400000000000000" pitchFamily="50" charset="-128"/>
              </a:rPr>
              <a:t>　　　</a:t>
            </a:r>
            <a:r>
              <a:rPr kumimoji="0" lang="en-US" altLang="ja-JP" sz="2400" dirty="0">
                <a:latin typeface="游ゴシック" panose="020B0400000000000000" pitchFamily="50" charset="-128"/>
                <a:ea typeface="游ゴシック" panose="020B0400000000000000" pitchFamily="50" charset="-128"/>
              </a:rPr>
              <a:t>(</a:t>
            </a:r>
            <a:r>
              <a:rPr kumimoji="0" lang="ja-JP" altLang="en-US" sz="2400" dirty="0">
                <a:latin typeface="游ゴシック" panose="020B0400000000000000" pitchFamily="50" charset="-128"/>
                <a:ea typeface="游ゴシック" panose="020B0400000000000000" pitchFamily="50" charset="-128"/>
              </a:rPr>
              <a:t>科学技術振興機構など</a:t>
            </a:r>
            <a:r>
              <a:rPr kumimoji="0" lang="en-US" altLang="ja-JP" sz="2400" dirty="0">
                <a:latin typeface="游ゴシック" panose="020B0400000000000000" pitchFamily="50" charset="-128"/>
                <a:ea typeface="游ゴシック" panose="020B0400000000000000" pitchFamily="50" charset="-128"/>
              </a:rPr>
              <a:t>)</a:t>
            </a:r>
            <a:r>
              <a:rPr kumimoji="0" lang="ja-JP" altLang="en-US" sz="2400" dirty="0">
                <a:latin typeface="游ゴシック" panose="020B0400000000000000" pitchFamily="50" charset="-128"/>
                <a:ea typeface="游ゴシック" panose="020B0400000000000000" pitchFamily="50" charset="-128"/>
              </a:rPr>
              <a:t>、国立印刷局、北海道大学</a:t>
            </a:r>
          </a:p>
        </p:txBody>
      </p:sp>
    </p:spTree>
    <p:extLst>
      <p:ext uri="{BB962C8B-B14F-4D97-AF65-F5344CB8AC3E}">
        <p14:creationId xmlns:p14="http://schemas.microsoft.com/office/powerpoint/2010/main" val="116748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39</a:t>
            </a:fld>
            <a:endParaRPr lang="en-US" altLang="ja-JP" dirty="0"/>
          </a:p>
        </p:txBody>
      </p:sp>
      <p:sp>
        <p:nvSpPr>
          <p:cNvPr id="2" name="正方形/長方形 1"/>
          <p:cNvSpPr/>
          <p:nvPr/>
        </p:nvSpPr>
        <p:spPr>
          <a:xfrm>
            <a:off x="179512" y="795884"/>
            <a:ext cx="8784976" cy="5262979"/>
          </a:xfrm>
          <a:prstGeom prst="rect">
            <a:avLst/>
          </a:prstGeom>
        </p:spPr>
        <p:txBody>
          <a:bodyPr wrap="square">
            <a:spAutoFit/>
          </a:bodyPr>
          <a:lstStyle/>
          <a:p>
            <a:pPr marL="180000" indent="-187200" algn="l">
              <a:spcAft>
                <a:spcPts val="1200"/>
              </a:spcAft>
              <a:buFont typeface="Arial"/>
              <a:buChar char="•"/>
            </a:pPr>
            <a:r>
              <a:rPr lang="ja-JP" altLang="en-US" sz="2200" dirty="0">
                <a:latin typeface="游ゴシック" panose="020B0400000000000000" pitchFamily="50" charset="-128"/>
                <a:ea typeface="游ゴシック" panose="020B0400000000000000" pitchFamily="50" charset="-128"/>
                <a:cs typeface="Meiryo UI" panose="020B0604030504040204" pitchFamily="50" charset="-128"/>
              </a:rPr>
              <a:t>各重点研究領域を担当する優れた教授陣がそろっていること</a:t>
            </a:r>
            <a:endParaRPr lang="en-US" altLang="ja-JP" sz="220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l">
              <a:spcAft>
                <a:spcPts val="1200"/>
              </a:spcAft>
              <a:buFont typeface="Arial"/>
              <a:buChar char="•"/>
            </a:pPr>
            <a:r>
              <a:rPr lang="ja-JP" altLang="en-US" sz="2200" dirty="0">
                <a:latin typeface="游ゴシック" panose="020B0400000000000000" pitchFamily="50" charset="-128"/>
                <a:ea typeface="游ゴシック" panose="020B0400000000000000" pitchFamily="50" charset="-128"/>
                <a:cs typeface="Meiryo UI" panose="020B0604030504040204" pitchFamily="50" charset="-128"/>
              </a:rPr>
              <a:t>北海道という雄大な自然を生かした「フィールド科学」、食料生産基地北海道という立地を生かした「食科学」に関わる研究が行われていること</a:t>
            </a:r>
            <a:endParaRPr lang="en-US" altLang="ja-JP" sz="220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l">
              <a:spcAft>
                <a:spcPts val="1200"/>
              </a:spcAft>
              <a:buFont typeface="Arial"/>
              <a:buChar char="•"/>
            </a:pPr>
            <a:r>
              <a:rPr lang="ja-JP" altLang="en-US" sz="2200" dirty="0">
                <a:latin typeface="游ゴシック" panose="020B0400000000000000" pitchFamily="50" charset="-128"/>
                <a:ea typeface="游ゴシック" panose="020B0400000000000000" pitchFamily="50" charset="-128"/>
                <a:cs typeface="Meiryo UI" panose="020B0604030504040204" pitchFamily="50" charset="-128"/>
              </a:rPr>
              <a:t>伝統的に日本全国から農学を志す優秀な若人が集い、切磋琢磨する気風があること</a:t>
            </a:r>
            <a:endParaRPr lang="en-US" altLang="ja-JP" sz="2200"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l">
              <a:spcAft>
                <a:spcPts val="1200"/>
              </a:spcAft>
              <a:buFont typeface="Arial"/>
              <a:buChar char="•"/>
            </a:pPr>
            <a:r>
              <a:rPr lang="ja-JP" altLang="en-US" sz="2200" dirty="0">
                <a:latin typeface="游ゴシック" panose="020B0400000000000000" pitchFamily="50" charset="-128"/>
                <a:ea typeface="游ゴシック" panose="020B0400000000000000" pitchFamily="50" charset="-128"/>
                <a:cs typeface="Meiryo UI" panose="020B0604030504040204" pitchFamily="50" charset="-128"/>
              </a:rPr>
              <a:t>世界中から多くの留学生を受け入れており、国際感覚を養うことができること</a:t>
            </a:r>
          </a:p>
          <a:p>
            <a:pPr marL="360000" indent="-367200" algn="l">
              <a:spcAft>
                <a:spcPts val="1200"/>
              </a:spcAft>
              <a:buFont typeface="Wingdings" charset="2"/>
              <a:buChar char="u"/>
            </a:pPr>
            <a:r>
              <a:rPr lang="ja-JP" altLang="en-US" sz="2200" b="1" dirty="0">
                <a:latin typeface="游ゴシック" panose="020B0400000000000000" pitchFamily="50" charset="-128"/>
                <a:ea typeface="游ゴシック" panose="020B0400000000000000" pitchFamily="50" charset="-128"/>
                <a:cs typeface="Meiryo UI" panose="020B0604030504040204" pitchFamily="50" charset="-128"/>
              </a:rPr>
              <a:t>皆さんには、北大農学部での学びを通じて人間力を高め、生涯の友を得て、各自の目標に向かって逞しく人生を切り拓いて欲しいと強く願うものです。</a:t>
            </a:r>
            <a:endParaRPr lang="en-US" altLang="ja-JP" sz="2200" b="1" dirty="0">
              <a:latin typeface="游ゴシック" panose="020B0400000000000000" pitchFamily="50" charset="-128"/>
              <a:ea typeface="游ゴシック" panose="020B0400000000000000" pitchFamily="50" charset="-128"/>
              <a:cs typeface="Meiryo UI" panose="020B0604030504040204" pitchFamily="50" charset="-128"/>
            </a:endParaRPr>
          </a:p>
          <a:p>
            <a:pPr marL="360000" indent="-367200" algn="l">
              <a:spcAft>
                <a:spcPts val="1200"/>
              </a:spcAft>
              <a:buFont typeface="Wingdings" charset="2"/>
              <a:buChar char="u"/>
            </a:pPr>
            <a:r>
              <a:rPr lang="ja-JP" altLang="en-US" sz="2200" b="1" dirty="0">
                <a:latin typeface="游ゴシック" panose="020B0400000000000000" pitchFamily="50" charset="-128"/>
                <a:ea typeface="游ゴシック" panose="020B0400000000000000" pitchFamily="50" charset="-128"/>
                <a:cs typeface="Meiryo UI" panose="020B0604030504040204" pitchFamily="50" charset="-128"/>
              </a:rPr>
              <a:t>皆さんが農学部の一員となられることを、心待ちにしています！！</a:t>
            </a:r>
            <a:endParaRPr lang="en-US" altLang="ja-JP" sz="2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3" name="タイトル 2">
            <a:extLst>
              <a:ext uri="{FF2B5EF4-FFF2-40B4-BE49-F238E27FC236}">
                <a16:creationId xmlns:a16="http://schemas.microsoft.com/office/drawing/2014/main" id="{CFBEFD23-0F95-44E7-8116-24AA7FC55E8C}"/>
              </a:ext>
            </a:extLst>
          </p:cNvPr>
          <p:cNvSpPr>
            <a:spLocks noGrp="1"/>
          </p:cNvSpPr>
          <p:nvPr>
            <p:ph type="title"/>
          </p:nvPr>
        </p:nvSpPr>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北大農学部の強み・特色</a:t>
            </a:r>
            <a:endParaRPr kumimoji="1" lang="ja-JP" altLang="en-US" dirty="0"/>
          </a:p>
        </p:txBody>
      </p:sp>
    </p:spTree>
    <p:extLst>
      <p:ext uri="{BB962C8B-B14F-4D97-AF65-F5344CB8AC3E}">
        <p14:creationId xmlns:p14="http://schemas.microsoft.com/office/powerpoint/2010/main" val="83710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056340A-4B98-484F-8E56-9C0A02B65939}"/>
              </a:ext>
            </a:extLst>
          </p:cNvPr>
          <p:cNvPicPr>
            <a:picLocks noChangeAspect="1"/>
          </p:cNvPicPr>
          <p:nvPr/>
        </p:nvPicPr>
        <p:blipFill rotWithShape="1">
          <a:blip r:embed="rId2">
            <a:extLst>
              <a:ext uri="{28A0092B-C50C-407E-A947-70E740481C1C}">
                <a14:useLocalDpi xmlns:a14="http://schemas.microsoft.com/office/drawing/2010/main" val="0"/>
              </a:ext>
            </a:extLst>
          </a:blip>
          <a:srcRect l="21166" r="1"/>
          <a:stretch/>
        </p:blipFill>
        <p:spPr>
          <a:xfrm>
            <a:off x="4494171" y="2294179"/>
            <a:ext cx="4326301" cy="3439077"/>
          </a:xfrm>
          <a:prstGeom prst="rect">
            <a:avLst/>
          </a:prstGeom>
          <a:ln>
            <a:noFill/>
          </a:ln>
          <a:effectLst>
            <a:outerShdw blurRad="50800" dist="38100" dir="2700000" algn="tl" rotWithShape="0">
              <a:prstClr val="black">
                <a:alpha val="40000"/>
              </a:prstClr>
            </a:outerShdw>
          </a:effectLst>
        </p:spPr>
      </p:pic>
      <p:sp>
        <p:nvSpPr>
          <p:cNvPr id="17" name="正方形/長方形 16">
            <a:extLst>
              <a:ext uri="{FF2B5EF4-FFF2-40B4-BE49-F238E27FC236}">
                <a16:creationId xmlns:a16="http://schemas.microsoft.com/office/drawing/2014/main" id="{FE1BE9BF-A071-4E73-9E75-9E5DC3378F85}"/>
              </a:ext>
            </a:extLst>
          </p:cNvPr>
          <p:cNvSpPr/>
          <p:nvPr/>
        </p:nvSpPr>
        <p:spPr bwMode="auto">
          <a:xfrm>
            <a:off x="4494171" y="4881062"/>
            <a:ext cx="716568" cy="503121"/>
          </a:xfrm>
          <a:custGeom>
            <a:avLst/>
            <a:gdLst>
              <a:gd name="connsiteX0" fmla="*/ 0 w 1656184"/>
              <a:gd name="connsiteY0" fmla="*/ 0 h 443015"/>
              <a:gd name="connsiteX1" fmla="*/ 1656184 w 1656184"/>
              <a:gd name="connsiteY1" fmla="*/ 0 h 443015"/>
              <a:gd name="connsiteX2" fmla="*/ 1656184 w 1656184"/>
              <a:gd name="connsiteY2" fmla="*/ 443015 h 443015"/>
              <a:gd name="connsiteX3" fmla="*/ 0 w 1656184"/>
              <a:gd name="connsiteY3" fmla="*/ 443015 h 443015"/>
              <a:gd name="connsiteX4" fmla="*/ 0 w 1656184"/>
              <a:gd name="connsiteY4" fmla="*/ 0 h 443015"/>
              <a:gd name="connsiteX0" fmla="*/ 0 w 1656184"/>
              <a:gd name="connsiteY0" fmla="*/ 0 h 443015"/>
              <a:gd name="connsiteX1" fmla="*/ 1600200 w 1656184"/>
              <a:gd name="connsiteY1" fmla="*/ 37322 h 443015"/>
              <a:gd name="connsiteX2" fmla="*/ 1656184 w 1656184"/>
              <a:gd name="connsiteY2" fmla="*/ 443015 h 443015"/>
              <a:gd name="connsiteX3" fmla="*/ 0 w 1656184"/>
              <a:gd name="connsiteY3" fmla="*/ 443015 h 443015"/>
              <a:gd name="connsiteX4" fmla="*/ 0 w 1656184"/>
              <a:gd name="connsiteY4" fmla="*/ 0 h 443015"/>
              <a:gd name="connsiteX0" fmla="*/ 0 w 1656184"/>
              <a:gd name="connsiteY0" fmla="*/ 58701 h 501716"/>
              <a:gd name="connsiteX1" fmla="*/ 1600200 w 1656184"/>
              <a:gd name="connsiteY1" fmla="*/ 96023 h 501716"/>
              <a:gd name="connsiteX2" fmla="*/ 1656184 w 1656184"/>
              <a:gd name="connsiteY2" fmla="*/ 501716 h 501716"/>
              <a:gd name="connsiteX3" fmla="*/ 0 w 1656184"/>
              <a:gd name="connsiteY3" fmla="*/ 501716 h 501716"/>
              <a:gd name="connsiteX4" fmla="*/ 0 w 1656184"/>
              <a:gd name="connsiteY4" fmla="*/ 58701 h 501716"/>
              <a:gd name="connsiteX0" fmla="*/ 0 w 1656184"/>
              <a:gd name="connsiteY0" fmla="*/ 60105 h 503120"/>
              <a:gd name="connsiteX1" fmla="*/ 1185395 w 1656184"/>
              <a:gd name="connsiteY1" fmla="*/ 8178 h 503120"/>
              <a:gd name="connsiteX2" fmla="*/ 1600200 w 1656184"/>
              <a:gd name="connsiteY2" fmla="*/ 97427 h 503120"/>
              <a:gd name="connsiteX3" fmla="*/ 1656184 w 1656184"/>
              <a:gd name="connsiteY3" fmla="*/ 503120 h 503120"/>
              <a:gd name="connsiteX4" fmla="*/ 0 w 1656184"/>
              <a:gd name="connsiteY4" fmla="*/ 503120 h 503120"/>
              <a:gd name="connsiteX5" fmla="*/ 0 w 1656184"/>
              <a:gd name="connsiteY5" fmla="*/ 60105 h 503120"/>
              <a:gd name="connsiteX0" fmla="*/ 0 w 1684175"/>
              <a:gd name="connsiteY0" fmla="*/ 60105 h 503120"/>
              <a:gd name="connsiteX1" fmla="*/ 1185395 w 1684175"/>
              <a:gd name="connsiteY1" fmla="*/ 8178 h 503120"/>
              <a:gd name="connsiteX2" fmla="*/ 1684175 w 1684175"/>
              <a:gd name="connsiteY2" fmla="*/ 181403 h 503120"/>
              <a:gd name="connsiteX3" fmla="*/ 1656184 w 1684175"/>
              <a:gd name="connsiteY3" fmla="*/ 503120 h 503120"/>
              <a:gd name="connsiteX4" fmla="*/ 0 w 1684175"/>
              <a:gd name="connsiteY4" fmla="*/ 503120 h 503120"/>
              <a:gd name="connsiteX5" fmla="*/ 0 w 1684175"/>
              <a:gd name="connsiteY5" fmla="*/ 60105 h 503120"/>
              <a:gd name="connsiteX0" fmla="*/ 0 w 1684175"/>
              <a:gd name="connsiteY0" fmla="*/ 73791 h 516806"/>
              <a:gd name="connsiteX1" fmla="*/ 1260040 w 1684175"/>
              <a:gd name="connsiteY1" fmla="*/ 3202 h 516806"/>
              <a:gd name="connsiteX2" fmla="*/ 1684175 w 1684175"/>
              <a:gd name="connsiteY2" fmla="*/ 195089 h 516806"/>
              <a:gd name="connsiteX3" fmla="*/ 1656184 w 1684175"/>
              <a:gd name="connsiteY3" fmla="*/ 516806 h 516806"/>
              <a:gd name="connsiteX4" fmla="*/ 0 w 1684175"/>
              <a:gd name="connsiteY4" fmla="*/ 516806 h 516806"/>
              <a:gd name="connsiteX5" fmla="*/ 0 w 1684175"/>
              <a:gd name="connsiteY5" fmla="*/ 73791 h 516806"/>
              <a:gd name="connsiteX0" fmla="*/ 0 w 1684175"/>
              <a:gd name="connsiteY0" fmla="*/ 90595 h 533610"/>
              <a:gd name="connsiteX1" fmla="*/ 1344015 w 1684175"/>
              <a:gd name="connsiteY1" fmla="*/ 1345 h 533610"/>
              <a:gd name="connsiteX2" fmla="*/ 1684175 w 1684175"/>
              <a:gd name="connsiteY2" fmla="*/ 211893 h 533610"/>
              <a:gd name="connsiteX3" fmla="*/ 1656184 w 1684175"/>
              <a:gd name="connsiteY3" fmla="*/ 533610 h 533610"/>
              <a:gd name="connsiteX4" fmla="*/ 0 w 1684175"/>
              <a:gd name="connsiteY4" fmla="*/ 533610 h 533610"/>
              <a:gd name="connsiteX5" fmla="*/ 0 w 1684175"/>
              <a:gd name="connsiteY5" fmla="*/ 90595 h 533610"/>
              <a:gd name="connsiteX0" fmla="*/ 0 w 1684175"/>
              <a:gd name="connsiteY0" fmla="*/ 60106 h 503121"/>
              <a:gd name="connsiteX1" fmla="*/ 1322085 w 1684175"/>
              <a:gd name="connsiteY1" fmla="*/ 8178 h 503121"/>
              <a:gd name="connsiteX2" fmla="*/ 1684175 w 1684175"/>
              <a:gd name="connsiteY2" fmla="*/ 181404 h 503121"/>
              <a:gd name="connsiteX3" fmla="*/ 1656184 w 1684175"/>
              <a:gd name="connsiteY3" fmla="*/ 503121 h 503121"/>
              <a:gd name="connsiteX4" fmla="*/ 0 w 1684175"/>
              <a:gd name="connsiteY4" fmla="*/ 503121 h 503121"/>
              <a:gd name="connsiteX5" fmla="*/ 0 w 1684175"/>
              <a:gd name="connsiteY5" fmla="*/ 60106 h 503121"/>
              <a:gd name="connsiteX0" fmla="*/ 0 w 1684175"/>
              <a:gd name="connsiteY0" fmla="*/ 60106 h 503121"/>
              <a:gd name="connsiteX1" fmla="*/ 1322085 w 1684175"/>
              <a:gd name="connsiteY1" fmla="*/ 8178 h 503121"/>
              <a:gd name="connsiteX2" fmla="*/ 1684175 w 1684175"/>
              <a:gd name="connsiteY2" fmla="*/ 181404 h 503121"/>
              <a:gd name="connsiteX3" fmla="*/ 1656184 w 1684175"/>
              <a:gd name="connsiteY3" fmla="*/ 503121 h 503121"/>
              <a:gd name="connsiteX4" fmla="*/ 0 w 1684175"/>
              <a:gd name="connsiteY4" fmla="*/ 503121 h 503121"/>
              <a:gd name="connsiteX5" fmla="*/ 0 w 1684175"/>
              <a:gd name="connsiteY5" fmla="*/ 60106 h 5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175" h="503121">
                <a:moveTo>
                  <a:pt x="0" y="60106"/>
                </a:moveTo>
                <a:cubicBezTo>
                  <a:pt x="197566" y="-22384"/>
                  <a:pt x="1055385" y="1958"/>
                  <a:pt x="1322085" y="8178"/>
                </a:cubicBezTo>
                <a:cubicBezTo>
                  <a:pt x="1610715" y="98374"/>
                  <a:pt x="1605710" y="98914"/>
                  <a:pt x="1684175" y="181404"/>
                </a:cubicBezTo>
                <a:lnTo>
                  <a:pt x="1656184" y="503121"/>
                </a:lnTo>
                <a:lnTo>
                  <a:pt x="0" y="503121"/>
                </a:lnTo>
                <a:lnTo>
                  <a:pt x="0" y="60106"/>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pic>
        <p:nvPicPr>
          <p:cNvPr id="10" name="Picture 2" descr="C:\Documents and Settings\hmastui\デスクトップ\学部説明\LP-M5500_GXF0106854\Epson_0112_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5026" t="15732" r="53191" b="10271"/>
          <a:stretch>
            <a:fillRect/>
          </a:stretch>
        </p:blipFill>
        <p:spPr>
          <a:xfrm>
            <a:off x="323528" y="692696"/>
            <a:ext cx="3888879" cy="4863518"/>
          </a:xfrm>
          <a:prstGeom prst="ellipse">
            <a:avLst/>
          </a:prstGeom>
          <a:ln w="28575" cap="rnd">
            <a:solidFill>
              <a:srgbClr val="333333"/>
            </a:solidFill>
          </a:ln>
          <a:effectLst>
            <a:outerShdw blurRad="317500" dist="63500" dir="5400000" sx="90000" sy="-19000" rotWithShape="0">
              <a:prstClr val="black">
                <a:alpha val="15000"/>
              </a:prstClr>
            </a:outerShdw>
          </a:effectLst>
          <a:scene3d>
            <a:camera prst="orthographicFront"/>
            <a:lightRig rig="contrasting" dir="t">
              <a:rot lat="0" lon="0" rev="3000000"/>
            </a:lightRig>
          </a:scene3d>
          <a:sp3d contourW="7620">
            <a:bevelT w="95250" h="31750"/>
            <a:contourClr>
              <a:srgbClr val="333333"/>
            </a:contourClr>
          </a:sp3d>
        </p:spPr>
      </p:pic>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4</a:t>
            </a:fld>
            <a:endParaRPr lang="en-US" altLang="ja-JP"/>
          </a:p>
        </p:txBody>
      </p:sp>
      <p:sp>
        <p:nvSpPr>
          <p:cNvPr id="13" name="テキスト ボックス 12"/>
          <p:cNvSpPr txBox="1"/>
          <p:nvPr/>
        </p:nvSpPr>
        <p:spPr>
          <a:xfrm>
            <a:off x="1035720" y="2286678"/>
            <a:ext cx="825867" cy="246221"/>
          </a:xfrm>
          <a:prstGeom prst="rect">
            <a:avLst/>
          </a:prstGeom>
          <a:noFill/>
        </p:spPr>
        <p:txBody>
          <a:bodyPr wrap="none" rtlCol="0">
            <a:spAutoFit/>
          </a:bodyPr>
          <a:lstStyle/>
          <a:p>
            <a:r>
              <a:rPr kumimoji="1" lang="ja-JP" altLang="en-US" sz="10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rPr>
              <a:t>農場・牧場</a:t>
            </a:r>
          </a:p>
        </p:txBody>
      </p:sp>
      <p:sp>
        <p:nvSpPr>
          <p:cNvPr id="14" name="テキスト ボックス 13"/>
          <p:cNvSpPr txBox="1"/>
          <p:nvPr/>
        </p:nvSpPr>
        <p:spPr>
          <a:xfrm>
            <a:off x="858170" y="3135931"/>
            <a:ext cx="441146" cy="246221"/>
          </a:xfrm>
          <a:prstGeom prst="rect">
            <a:avLst/>
          </a:prstGeom>
          <a:noFill/>
        </p:spPr>
        <p:txBody>
          <a:bodyPr wrap="none" rtlCol="0">
            <a:spAutoFit/>
          </a:bodyPr>
          <a:lstStyle/>
          <a:p>
            <a:r>
              <a:rPr kumimoji="1" lang="ja-JP" altLang="en-US" sz="1000"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UI" panose="020B0604030504040204" pitchFamily="50" charset="-128"/>
              </a:rPr>
              <a:t>苗畑</a:t>
            </a:r>
          </a:p>
        </p:txBody>
      </p:sp>
      <p:sp>
        <p:nvSpPr>
          <p:cNvPr id="16" name="テキスト ボックス 15"/>
          <p:cNvSpPr txBox="1"/>
          <p:nvPr/>
        </p:nvSpPr>
        <p:spPr>
          <a:xfrm>
            <a:off x="4499992" y="1474078"/>
            <a:ext cx="3960439" cy="646331"/>
          </a:xfrm>
          <a:prstGeom prst="rect">
            <a:avLst/>
          </a:prstGeom>
          <a:noFill/>
        </p:spPr>
        <p:txBody>
          <a:bodyPr wrap="square" rtlCol="0">
            <a:spAutoFit/>
          </a:bodyPr>
          <a:lstStyle/>
          <a:p>
            <a:r>
              <a:rPr kumimoji="1" lang="ja-JP" altLang="en-US" sz="3600" b="1" dirty="0">
                <a:latin typeface="游ゴシック" panose="020B0400000000000000" pitchFamily="50" charset="-128"/>
                <a:ea typeface="游ゴシック" panose="020B0400000000000000" pitchFamily="50" charset="-128"/>
                <a:cs typeface="Meiryo UI" panose="020B0604030504040204" pitchFamily="50" charset="-128"/>
              </a:rPr>
              <a:t>北海道大学農学部</a:t>
            </a:r>
          </a:p>
        </p:txBody>
      </p:sp>
      <p:cxnSp>
        <p:nvCxnSpPr>
          <p:cNvPr id="5" name="直線矢印コネクタ 4"/>
          <p:cNvCxnSpPr>
            <a:cxnSpLocks/>
            <a:stCxn id="2" idx="3"/>
          </p:cNvCxnSpPr>
          <p:nvPr/>
        </p:nvCxnSpPr>
        <p:spPr bwMode="auto">
          <a:xfrm>
            <a:off x="2409419" y="3115560"/>
            <a:ext cx="3248754" cy="823592"/>
          </a:xfrm>
          <a:prstGeom prst="straightConnector1">
            <a:avLst/>
          </a:prstGeom>
          <a:ln>
            <a:headEnd type="none" w="med" len="med"/>
            <a:tailEnd type="triangle"/>
          </a:ln>
        </p:spPr>
        <p:style>
          <a:lnRef idx="2">
            <a:schemeClr val="accent5"/>
          </a:lnRef>
          <a:fillRef idx="0">
            <a:schemeClr val="accent5"/>
          </a:fillRef>
          <a:effectRef idx="1">
            <a:schemeClr val="accent5"/>
          </a:effectRef>
          <a:fontRef idx="minor">
            <a:schemeClr val="tx1"/>
          </a:fontRef>
        </p:style>
      </p:cxnSp>
      <p:sp>
        <p:nvSpPr>
          <p:cNvPr id="2" name="四角形: 対角を切り取る 1"/>
          <p:cNvSpPr/>
          <p:nvPr/>
        </p:nvSpPr>
        <p:spPr bwMode="auto">
          <a:xfrm rot="5931910">
            <a:off x="1697442" y="2557252"/>
            <a:ext cx="468000" cy="967513"/>
          </a:xfrm>
          <a:prstGeom prst="snip2DiagRect">
            <a:avLst>
              <a:gd name="adj1" fmla="val 14198"/>
              <a:gd name="adj2" fmla="val 36765"/>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88519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7764" y="3104964"/>
            <a:ext cx="4248472" cy="648072"/>
          </a:xfrm>
        </p:spPr>
        <p:txBody>
          <a:bodyPr anchor="ctr">
            <a:normAutofit fontScale="90000"/>
          </a:bodyPr>
          <a:lstStyle/>
          <a:p>
            <a:r>
              <a:rPr lang="en-US" altLang="ja-JP" sz="4400" b="1" dirty="0"/>
              <a:t>4. </a:t>
            </a:r>
            <a:r>
              <a:rPr lang="ja-JP" altLang="en-US" sz="4400" b="1" dirty="0"/>
              <a:t>農学院での学び</a:t>
            </a:r>
            <a:endParaRPr kumimoji="1" lang="ja-JP" altLang="en-US" sz="4400" b="1" dirty="0"/>
          </a:p>
        </p:txBody>
      </p:sp>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40</a:t>
            </a:fld>
            <a:endParaRPr lang="en-US" altLang="ja-JP"/>
          </a:p>
        </p:txBody>
      </p:sp>
    </p:spTree>
    <p:extLst>
      <p:ext uri="{BB962C8B-B14F-4D97-AF65-F5344CB8AC3E}">
        <p14:creationId xmlns:p14="http://schemas.microsoft.com/office/powerpoint/2010/main" val="1786956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B0F32-0FA8-4D36-A65E-B7AB6EF52562}"/>
              </a:ext>
            </a:extLst>
          </p:cNvPr>
          <p:cNvSpPr/>
          <p:nvPr/>
        </p:nvSpPr>
        <p:spPr bwMode="auto">
          <a:xfrm>
            <a:off x="6250424" y="3935868"/>
            <a:ext cx="2773192" cy="1945971"/>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nvGrpSpPr>
          <p:cNvPr id="44" name="グループ化 43">
            <a:extLst>
              <a:ext uri="{FF2B5EF4-FFF2-40B4-BE49-F238E27FC236}">
                <a16:creationId xmlns:a16="http://schemas.microsoft.com/office/drawing/2014/main" id="{8A16D6C9-B26D-41ED-A9EE-E7BE8DDCDA2E}"/>
              </a:ext>
            </a:extLst>
          </p:cNvPr>
          <p:cNvGrpSpPr/>
          <p:nvPr/>
        </p:nvGrpSpPr>
        <p:grpSpPr>
          <a:xfrm>
            <a:off x="461841" y="708685"/>
            <a:ext cx="8208912" cy="2373189"/>
            <a:chOff x="539554" y="959505"/>
            <a:chExt cx="8208912" cy="2373189"/>
          </a:xfrm>
          <a:solidFill>
            <a:schemeClr val="bg1">
              <a:lumMod val="95000"/>
            </a:schemeClr>
          </a:solidFill>
        </p:grpSpPr>
        <p:sp>
          <p:nvSpPr>
            <p:cNvPr id="19" name="四角形: 角を丸くする 18">
              <a:extLst>
                <a:ext uri="{FF2B5EF4-FFF2-40B4-BE49-F238E27FC236}">
                  <a16:creationId xmlns:a16="http://schemas.microsoft.com/office/drawing/2014/main" id="{4174C82A-5DE3-42B2-B57D-1A33D9C20756}"/>
                </a:ext>
              </a:extLst>
            </p:cNvPr>
            <p:cNvSpPr/>
            <p:nvPr/>
          </p:nvSpPr>
          <p:spPr bwMode="auto">
            <a:xfrm>
              <a:off x="539554" y="959505"/>
              <a:ext cx="8208912" cy="2373189"/>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43" name="グループ化 42">
              <a:extLst>
                <a:ext uri="{FF2B5EF4-FFF2-40B4-BE49-F238E27FC236}">
                  <a16:creationId xmlns:a16="http://schemas.microsoft.com/office/drawing/2014/main" id="{936A671E-9038-4262-9733-B225B1D3628D}"/>
                </a:ext>
              </a:extLst>
            </p:cNvPr>
            <p:cNvGrpSpPr/>
            <p:nvPr/>
          </p:nvGrpSpPr>
          <p:grpSpPr>
            <a:xfrm>
              <a:off x="952785" y="1076114"/>
              <a:ext cx="7334168" cy="2124033"/>
              <a:chOff x="952785" y="1076114"/>
              <a:chExt cx="7334168" cy="2124033"/>
            </a:xfrm>
            <a:grpFill/>
          </p:grpSpPr>
          <p:sp>
            <p:nvSpPr>
              <p:cNvPr id="14" name="角丸四角形 65">
                <a:extLst>
                  <a:ext uri="{FF2B5EF4-FFF2-40B4-BE49-F238E27FC236}">
                    <a16:creationId xmlns:a16="http://schemas.microsoft.com/office/drawing/2014/main" id="{9B2D604B-E92E-476C-96E4-0D373478CF1E}"/>
                  </a:ext>
                </a:extLst>
              </p:cNvPr>
              <p:cNvSpPr/>
              <p:nvPr/>
            </p:nvSpPr>
            <p:spPr>
              <a:xfrm>
                <a:off x="952785" y="1076114"/>
                <a:ext cx="1468147" cy="576072"/>
              </a:xfrm>
              <a:prstGeom prst="roundRect">
                <a:avLst>
                  <a:gd name="adj" fmla="val 35715"/>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cs typeface="Osaka"/>
                  </a:rPr>
                  <a:t>農学研究院</a:t>
                </a:r>
              </a:p>
            </p:txBody>
          </p:sp>
          <p:sp>
            <p:nvSpPr>
              <p:cNvPr id="15" name="角丸四角形 65">
                <a:extLst>
                  <a:ext uri="{FF2B5EF4-FFF2-40B4-BE49-F238E27FC236}">
                    <a16:creationId xmlns:a16="http://schemas.microsoft.com/office/drawing/2014/main" id="{1C72C0E7-1276-4310-812A-AC1C0DF3529B}"/>
                  </a:ext>
                </a:extLst>
              </p:cNvPr>
              <p:cNvSpPr/>
              <p:nvPr/>
            </p:nvSpPr>
            <p:spPr>
              <a:xfrm>
                <a:off x="2886353" y="1076114"/>
                <a:ext cx="3626947" cy="576072"/>
              </a:xfrm>
              <a:prstGeom prst="roundRect">
                <a:avLst>
                  <a:gd name="adj" fmla="val 35715"/>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cs typeface="Osaka"/>
                  </a:rPr>
                  <a:t>北方生物圏フィールド科学センター</a:t>
                </a:r>
              </a:p>
            </p:txBody>
          </p:sp>
          <p:sp>
            <p:nvSpPr>
              <p:cNvPr id="16" name="角丸四角形 65">
                <a:extLst>
                  <a:ext uri="{FF2B5EF4-FFF2-40B4-BE49-F238E27FC236}">
                    <a16:creationId xmlns:a16="http://schemas.microsoft.com/office/drawing/2014/main" id="{2AB40892-87E2-4FD8-BA42-030BC744F091}"/>
                  </a:ext>
                </a:extLst>
              </p:cNvPr>
              <p:cNvSpPr/>
              <p:nvPr/>
            </p:nvSpPr>
            <p:spPr>
              <a:xfrm>
                <a:off x="6958573" y="1076114"/>
                <a:ext cx="1328380" cy="576072"/>
              </a:xfrm>
              <a:prstGeom prst="roundRect">
                <a:avLst>
                  <a:gd name="adj" fmla="val 35715"/>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cs typeface="Osaka"/>
                  </a:rPr>
                  <a:t>総合博物館</a:t>
                </a:r>
              </a:p>
            </p:txBody>
          </p:sp>
          <p:sp>
            <p:nvSpPr>
              <p:cNvPr id="18" name="角丸四角形 65">
                <a:extLst>
                  <a:ext uri="{FF2B5EF4-FFF2-40B4-BE49-F238E27FC236}">
                    <a16:creationId xmlns:a16="http://schemas.microsoft.com/office/drawing/2014/main" id="{919A092B-CD75-4D47-90F0-74A3C3C786BD}"/>
                  </a:ext>
                </a:extLst>
              </p:cNvPr>
              <p:cNvSpPr/>
              <p:nvPr/>
            </p:nvSpPr>
            <p:spPr>
              <a:xfrm>
                <a:off x="1533032" y="2624075"/>
                <a:ext cx="3033266" cy="576072"/>
              </a:xfrm>
              <a:prstGeom prst="roundRect">
                <a:avLst>
                  <a:gd name="adj" fmla="val 35715"/>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cs typeface="Osaka"/>
                  </a:rPr>
                  <a:t>農業・食品産業技術総合研究機構北海道農業研究センター</a:t>
                </a:r>
              </a:p>
            </p:txBody>
          </p:sp>
          <p:cxnSp>
            <p:nvCxnSpPr>
              <p:cNvPr id="21" name="直線矢印コネクタ 20">
                <a:extLst>
                  <a:ext uri="{FF2B5EF4-FFF2-40B4-BE49-F238E27FC236}">
                    <a16:creationId xmlns:a16="http://schemas.microsoft.com/office/drawing/2014/main" id="{040FEE2A-8546-4303-A617-0FE6A7847D40}"/>
                  </a:ext>
                </a:extLst>
              </p:cNvPr>
              <p:cNvCxnSpPr>
                <a:cxnSpLocks/>
              </p:cNvCxnSpPr>
              <p:nvPr/>
            </p:nvCxnSpPr>
            <p:spPr bwMode="auto">
              <a:xfrm>
                <a:off x="1686858" y="1475259"/>
                <a:ext cx="791155" cy="147161"/>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矢印コネクタ 21">
                <a:extLst>
                  <a:ext uri="{FF2B5EF4-FFF2-40B4-BE49-F238E27FC236}">
                    <a16:creationId xmlns:a16="http://schemas.microsoft.com/office/drawing/2014/main" id="{32E99FD9-781B-4837-AD7D-B6C5393970A2}"/>
                  </a:ext>
                </a:extLst>
              </p:cNvPr>
              <p:cNvCxnSpPr>
                <a:cxnSpLocks/>
              </p:cNvCxnSpPr>
              <p:nvPr/>
            </p:nvCxnSpPr>
            <p:spPr bwMode="auto">
              <a:xfrm flipV="1">
                <a:off x="3054241" y="2527854"/>
                <a:ext cx="731376" cy="127190"/>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2">
                <a:extLst>
                  <a:ext uri="{FF2B5EF4-FFF2-40B4-BE49-F238E27FC236}">
                    <a16:creationId xmlns:a16="http://schemas.microsoft.com/office/drawing/2014/main" id="{450099F2-AECE-4654-9E2A-11F41C1C1B3C}"/>
                  </a:ext>
                </a:extLst>
              </p:cNvPr>
              <p:cNvCxnSpPr>
                <a:cxnSpLocks/>
              </p:cNvCxnSpPr>
              <p:nvPr/>
            </p:nvCxnSpPr>
            <p:spPr bwMode="auto">
              <a:xfrm flipH="1" flipV="1">
                <a:off x="5877504" y="2548298"/>
                <a:ext cx="665260" cy="213102"/>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線矢印コネクタ 23">
                <a:extLst>
                  <a:ext uri="{FF2B5EF4-FFF2-40B4-BE49-F238E27FC236}">
                    <a16:creationId xmlns:a16="http://schemas.microsoft.com/office/drawing/2014/main" id="{1B1D7544-0FC2-420F-AEDC-5D8AC6C02AEC}"/>
                  </a:ext>
                </a:extLst>
              </p:cNvPr>
              <p:cNvCxnSpPr>
                <a:cxnSpLocks/>
              </p:cNvCxnSpPr>
              <p:nvPr/>
            </p:nvCxnSpPr>
            <p:spPr bwMode="auto">
              <a:xfrm flipH="1">
                <a:off x="6871486" y="1446487"/>
                <a:ext cx="751278" cy="172681"/>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矢印コネクタ 24">
                <a:extLst>
                  <a:ext uri="{FF2B5EF4-FFF2-40B4-BE49-F238E27FC236}">
                    <a16:creationId xmlns:a16="http://schemas.microsoft.com/office/drawing/2014/main" id="{601970BC-A4DC-42F9-8C01-8DE153BDB08F}"/>
                  </a:ext>
                </a:extLst>
              </p:cNvPr>
              <p:cNvCxnSpPr>
                <a:cxnSpLocks/>
              </p:cNvCxnSpPr>
              <p:nvPr/>
            </p:nvCxnSpPr>
            <p:spPr bwMode="auto">
              <a:xfrm>
                <a:off x="4644010" y="1429530"/>
                <a:ext cx="4398" cy="225275"/>
              </a:xfrm>
              <a:prstGeom prst="straightConnector1">
                <a:avLst/>
              </a:prstGeom>
              <a:grpFill/>
              <a:ln w="12700" cap="flat" cmpd="sng" algn="ctr">
                <a:solidFill>
                  <a:schemeClr val="accent1">
                    <a:lumMod val="1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 name="スライド番号プレースホルダー 1">
            <a:extLst>
              <a:ext uri="{FF2B5EF4-FFF2-40B4-BE49-F238E27FC236}">
                <a16:creationId xmlns:a16="http://schemas.microsoft.com/office/drawing/2014/main" id="{D1AAF1F2-2008-4C6F-AF1C-1D52535BF0CA}"/>
              </a:ext>
            </a:extLst>
          </p:cNvPr>
          <p:cNvSpPr>
            <a:spLocks noGrp="1"/>
          </p:cNvSpPr>
          <p:nvPr>
            <p:ph type="sldNum" sz="quarter" idx="12"/>
          </p:nvPr>
        </p:nvSpPr>
        <p:spPr/>
        <p:txBody>
          <a:bodyPr/>
          <a:lstStyle/>
          <a:p>
            <a:fld id="{19CBCD14-DB47-4A26-93C4-2130C1873D99}" type="slidenum">
              <a:rPr lang="en-US" altLang="ja-JP" smtClean="0"/>
              <a:pPr/>
              <a:t>41</a:t>
            </a:fld>
            <a:endParaRPr lang="en-US" altLang="ja-JP"/>
          </a:p>
        </p:txBody>
      </p:sp>
      <p:sp>
        <p:nvSpPr>
          <p:cNvPr id="5" name="テキスト ボックス 4">
            <a:extLst>
              <a:ext uri="{FF2B5EF4-FFF2-40B4-BE49-F238E27FC236}">
                <a16:creationId xmlns:a16="http://schemas.microsoft.com/office/drawing/2014/main" id="{26ECA709-26E4-468E-BFE1-1A2E8AAED098}"/>
              </a:ext>
            </a:extLst>
          </p:cNvPr>
          <p:cNvSpPr txBox="1"/>
          <p:nvPr/>
        </p:nvSpPr>
        <p:spPr>
          <a:xfrm>
            <a:off x="695397" y="3114710"/>
            <a:ext cx="7853432" cy="492443"/>
          </a:xfrm>
          <a:prstGeom prst="rect">
            <a:avLst/>
          </a:prstGeom>
          <a:noFill/>
        </p:spPr>
        <p:txBody>
          <a:bodyPr wrap="none" rtlCol="0">
            <a:spAutoFit/>
          </a:bodyPr>
          <a:lstStyle/>
          <a:p>
            <a:pPr algn="l"/>
            <a:r>
              <a:rPr kumimoji="1" lang="ja-JP" altLang="en-US" sz="2600" dirty="0">
                <a:latin typeface="游ゴシック" panose="020B0400000000000000" pitchFamily="50" charset="-128"/>
                <a:ea typeface="游ゴシック" panose="020B0400000000000000" pitchFamily="50" charset="-128"/>
              </a:rPr>
              <a:t>学院・研究院体制を活用し、学内外から教員を結集</a:t>
            </a:r>
          </a:p>
        </p:txBody>
      </p:sp>
      <p:sp>
        <p:nvSpPr>
          <p:cNvPr id="17" name="角丸四角形 65">
            <a:extLst>
              <a:ext uri="{FF2B5EF4-FFF2-40B4-BE49-F238E27FC236}">
                <a16:creationId xmlns:a16="http://schemas.microsoft.com/office/drawing/2014/main" id="{CFAA3A9E-4D6B-4686-B006-F5C7EA03CCB1}"/>
              </a:ext>
            </a:extLst>
          </p:cNvPr>
          <p:cNvSpPr/>
          <p:nvPr/>
        </p:nvSpPr>
        <p:spPr>
          <a:xfrm>
            <a:off x="5355587" y="2404224"/>
            <a:ext cx="2160000" cy="576072"/>
          </a:xfrm>
          <a:prstGeom prst="roundRect">
            <a:avLst>
              <a:gd name="adj" fmla="val 35715"/>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cs typeface="Osaka"/>
              </a:rPr>
              <a:t>産業技術総合研究所</a:t>
            </a:r>
          </a:p>
        </p:txBody>
      </p:sp>
      <p:sp>
        <p:nvSpPr>
          <p:cNvPr id="42" name="テキスト ボックス 41">
            <a:extLst>
              <a:ext uri="{FF2B5EF4-FFF2-40B4-BE49-F238E27FC236}">
                <a16:creationId xmlns:a16="http://schemas.microsoft.com/office/drawing/2014/main" id="{36A21FDA-7A06-465E-97BB-9D73D291FA5A}"/>
              </a:ext>
            </a:extLst>
          </p:cNvPr>
          <p:cNvSpPr txBox="1"/>
          <p:nvPr/>
        </p:nvSpPr>
        <p:spPr>
          <a:xfrm>
            <a:off x="730965" y="5321727"/>
            <a:ext cx="5519460" cy="892552"/>
          </a:xfrm>
          <a:prstGeom prst="rect">
            <a:avLst/>
          </a:prstGeom>
          <a:noFill/>
        </p:spPr>
        <p:txBody>
          <a:bodyPr wrap="none" rtlCol="0">
            <a:spAutoFit/>
          </a:bodyPr>
          <a:lstStyle/>
          <a:p>
            <a:pPr algn="ctr"/>
            <a:r>
              <a:rPr kumimoji="1" lang="ja-JP" altLang="en-US" sz="2600" dirty="0">
                <a:latin typeface="游ゴシック" panose="020B0400000000000000" pitchFamily="50" charset="-128"/>
                <a:ea typeface="游ゴシック" panose="020B0400000000000000" pitchFamily="50" charset="-128"/>
              </a:rPr>
              <a:t>メンター委員会による多角的指導で</a:t>
            </a:r>
            <a:endParaRPr kumimoji="1" lang="en-US" altLang="ja-JP" sz="2600" dirty="0">
              <a:latin typeface="游ゴシック" panose="020B0400000000000000" pitchFamily="50" charset="-128"/>
              <a:ea typeface="游ゴシック" panose="020B0400000000000000" pitchFamily="50" charset="-128"/>
            </a:endParaRPr>
          </a:p>
          <a:p>
            <a:pPr algn="ctr"/>
            <a:r>
              <a:rPr kumimoji="1" lang="ja-JP" altLang="en-US" sz="2600" dirty="0">
                <a:latin typeface="游ゴシック" panose="020B0400000000000000" pitchFamily="50" charset="-128"/>
                <a:ea typeface="游ゴシック" panose="020B0400000000000000" pitchFamily="50" charset="-128"/>
              </a:rPr>
              <a:t>視野の拡大と研究の質の向上</a:t>
            </a:r>
          </a:p>
        </p:txBody>
      </p:sp>
      <p:sp>
        <p:nvSpPr>
          <p:cNvPr id="6" name="テキスト ボックス 5">
            <a:extLst>
              <a:ext uri="{FF2B5EF4-FFF2-40B4-BE49-F238E27FC236}">
                <a16:creationId xmlns:a16="http://schemas.microsoft.com/office/drawing/2014/main" id="{F166865C-BEA6-4662-A0A5-E3BFC853CD61}"/>
              </a:ext>
            </a:extLst>
          </p:cNvPr>
          <p:cNvSpPr txBox="1"/>
          <p:nvPr/>
        </p:nvSpPr>
        <p:spPr>
          <a:xfrm>
            <a:off x="6230064" y="4057784"/>
            <a:ext cx="2773192" cy="1477328"/>
          </a:xfrm>
          <a:prstGeom prst="rect">
            <a:avLst/>
          </a:prstGeom>
          <a:noFill/>
        </p:spPr>
        <p:txBody>
          <a:bodyPr wrap="square" rtlCol="0">
            <a:spAutoFit/>
          </a:bodyPr>
          <a:lstStyle/>
          <a:p>
            <a:pPr algn="l"/>
            <a:r>
              <a:rPr kumimoji="1" lang="ja-JP" altLang="en-US" dirty="0">
                <a:latin typeface="游ゴシック" panose="020B0400000000000000" pitchFamily="50" charset="-128"/>
                <a:ea typeface="游ゴシック" panose="020B0400000000000000" pitchFamily="50" charset="-128"/>
              </a:rPr>
              <a:t>その他特色として</a:t>
            </a:r>
            <a:r>
              <a:rPr lang="en-US" altLang="ja-JP" dirty="0">
                <a:latin typeface="游ゴシック" panose="020B0400000000000000" pitchFamily="50" charset="-128"/>
                <a:ea typeface="游ゴシック" panose="020B0400000000000000" pitchFamily="50" charset="-128"/>
              </a:rPr>
              <a:t>…</a:t>
            </a:r>
            <a:endParaRPr kumimoji="1" lang="en-US" altLang="ja-JP" dirty="0">
              <a:latin typeface="游ゴシック" panose="020B0400000000000000" pitchFamily="50" charset="-128"/>
              <a:ea typeface="游ゴシック" panose="020B0400000000000000" pitchFamily="50" charset="-128"/>
            </a:endParaRPr>
          </a:p>
          <a:p>
            <a:pPr algn="l"/>
            <a:r>
              <a:rPr lang="en-US" altLang="ja-JP" dirty="0">
                <a:latin typeface="游ゴシック" panose="020B0400000000000000" pitchFamily="50" charset="-128"/>
                <a:ea typeface="游ゴシック" panose="020B0400000000000000" pitchFamily="50" charset="-128"/>
              </a:rPr>
              <a:t>T</a:t>
            </a:r>
            <a:r>
              <a:rPr lang="ja-JP" altLang="en-US" dirty="0">
                <a:latin typeface="游ゴシック" panose="020B0400000000000000" pitchFamily="50" charset="-128"/>
                <a:ea typeface="游ゴシック" panose="020B0400000000000000" pitchFamily="50" charset="-128"/>
              </a:rPr>
              <a:t>型人材育成システム</a:t>
            </a:r>
            <a:endParaRPr lang="en-US" altLang="ja-JP" dirty="0">
              <a:latin typeface="游ゴシック" panose="020B0400000000000000" pitchFamily="50" charset="-128"/>
              <a:ea typeface="游ゴシック" panose="020B0400000000000000" pitchFamily="50" charset="-128"/>
            </a:endParaRPr>
          </a:p>
          <a:p>
            <a:pPr algn="l"/>
            <a:r>
              <a:rPr lang="ja-JP" altLang="en-US" dirty="0">
                <a:latin typeface="游ゴシック" panose="020B0400000000000000" pitchFamily="50" charset="-128"/>
                <a:ea typeface="游ゴシック" panose="020B0400000000000000" pitchFamily="50" charset="-128"/>
              </a:rPr>
              <a:t>全科目１単位化</a:t>
            </a:r>
            <a:r>
              <a:rPr lang="en-US" altLang="ja-JP" dirty="0">
                <a:latin typeface="游ゴシック" panose="020B0400000000000000" pitchFamily="50" charset="-128"/>
                <a:ea typeface="游ゴシック" panose="020B0400000000000000" pitchFamily="50" charset="-128"/>
              </a:rPr>
              <a:t>※</a:t>
            </a:r>
          </a:p>
          <a:p>
            <a:pPr algn="l"/>
            <a:r>
              <a:rPr lang="ja-JP" altLang="en-US" dirty="0">
                <a:latin typeface="游ゴシック" panose="020B0400000000000000" pitchFamily="50" charset="-128"/>
                <a:ea typeface="游ゴシック" panose="020B0400000000000000" pitchFamily="50" charset="-128"/>
              </a:rPr>
              <a:t>研究と演習単位の重点化</a:t>
            </a:r>
            <a:endParaRPr lang="en-US" altLang="ja-JP" dirty="0">
              <a:latin typeface="游ゴシック" panose="020B0400000000000000" pitchFamily="50" charset="-128"/>
              <a:ea typeface="游ゴシック" panose="020B0400000000000000" pitchFamily="50" charset="-128"/>
            </a:endParaRPr>
          </a:p>
          <a:p>
            <a:r>
              <a:rPr kumimoji="1" lang="ja-JP" altLang="en-US" dirty="0">
                <a:latin typeface="游ゴシック" panose="020B0400000000000000" pitchFamily="50" charset="-128"/>
                <a:ea typeface="游ゴシック" panose="020B0400000000000000" pitchFamily="50" charset="-128"/>
              </a:rPr>
              <a:t>など</a:t>
            </a:r>
          </a:p>
        </p:txBody>
      </p:sp>
      <p:sp>
        <p:nvSpPr>
          <p:cNvPr id="13" name="テキスト ボックス 12">
            <a:extLst>
              <a:ext uri="{FF2B5EF4-FFF2-40B4-BE49-F238E27FC236}">
                <a16:creationId xmlns:a16="http://schemas.microsoft.com/office/drawing/2014/main" id="{0E9F3019-3482-4CAA-8D92-900143463F65}"/>
              </a:ext>
            </a:extLst>
          </p:cNvPr>
          <p:cNvSpPr txBox="1"/>
          <p:nvPr/>
        </p:nvSpPr>
        <p:spPr>
          <a:xfrm>
            <a:off x="6250425" y="5535112"/>
            <a:ext cx="2752831" cy="276999"/>
          </a:xfrm>
          <a:prstGeom prst="rect">
            <a:avLst/>
          </a:prstGeom>
          <a:noFill/>
        </p:spPr>
        <p:txBody>
          <a:bodyPr wrap="square" rtlCol="0">
            <a:spAutoFit/>
          </a:bodyPr>
          <a:lstStyle/>
          <a:p>
            <a:pPr algn="l"/>
            <a:r>
              <a:rPr kumimoji="1" lang="en-US" altLang="ja-JP" sz="1200" dirty="0"/>
              <a:t>※</a:t>
            </a:r>
            <a:r>
              <a:rPr kumimoji="1" lang="ja-JP" altLang="en-US" sz="1200" dirty="0"/>
              <a:t>北海道農業生産基盤学特論を除く</a:t>
            </a:r>
          </a:p>
        </p:txBody>
      </p:sp>
      <p:sp>
        <p:nvSpPr>
          <p:cNvPr id="28" name="角丸四角形 28">
            <a:extLst>
              <a:ext uri="{FF2B5EF4-FFF2-40B4-BE49-F238E27FC236}">
                <a16:creationId xmlns:a16="http://schemas.microsoft.com/office/drawing/2014/main" id="{2F96765C-BDF8-4A24-9FF8-16DCB77CEFF6}"/>
              </a:ext>
            </a:extLst>
          </p:cNvPr>
          <p:cNvSpPr/>
          <p:nvPr/>
        </p:nvSpPr>
        <p:spPr>
          <a:xfrm>
            <a:off x="1110194" y="1400590"/>
            <a:ext cx="7105201" cy="817309"/>
          </a:xfrm>
          <a:prstGeom prst="roundRect">
            <a:avLst>
              <a:gd name="adj" fmla="val 25226"/>
            </a:avLst>
          </a:prstGeom>
          <a:solidFill>
            <a:schemeClr val="accent1">
              <a:lumMod val="75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anchor="t"/>
          <a:lstStyle/>
          <a:p>
            <a:pPr algn="ctr" fontAlgn="auto">
              <a:spcBef>
                <a:spcPts val="0"/>
              </a:spcBef>
              <a:spcAft>
                <a:spcPts val="0"/>
              </a:spcAft>
            </a:pPr>
            <a:r>
              <a:rPr lang="ja-JP" altLang="en-US" b="1" dirty="0">
                <a:solidFill>
                  <a:schemeClr val="bg1"/>
                </a:solidFill>
                <a:latin typeface="游ゴシック" panose="020B0400000000000000" pitchFamily="50" charset="-128"/>
                <a:ea typeface="游ゴシック" panose="020B0400000000000000" pitchFamily="50" charset="-128"/>
              </a:rPr>
              <a:t>農学院農学専攻</a:t>
            </a:r>
          </a:p>
        </p:txBody>
      </p:sp>
      <p:sp>
        <p:nvSpPr>
          <p:cNvPr id="29" name="角丸四角形 28">
            <a:extLst>
              <a:ext uri="{FF2B5EF4-FFF2-40B4-BE49-F238E27FC236}">
                <a16:creationId xmlns:a16="http://schemas.microsoft.com/office/drawing/2014/main" id="{50638C15-E0D6-4A15-AF92-DC8A1B64C21D}"/>
              </a:ext>
            </a:extLst>
          </p:cNvPr>
          <p:cNvSpPr/>
          <p:nvPr/>
        </p:nvSpPr>
        <p:spPr>
          <a:xfrm>
            <a:off x="1276989" y="1805984"/>
            <a:ext cx="2160000" cy="360696"/>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200" dirty="0">
                <a:solidFill>
                  <a:schemeClr val="tx1"/>
                </a:solidFill>
                <a:latin typeface="游ゴシック" panose="020B0400000000000000" pitchFamily="50" charset="-128"/>
                <a:ea typeface="游ゴシック" panose="020B0400000000000000" pitchFamily="50" charset="-128"/>
                <a:cs typeface="Osaka"/>
              </a:rPr>
              <a:t>生産フロンティアコース</a:t>
            </a:r>
          </a:p>
        </p:txBody>
      </p:sp>
      <p:sp>
        <p:nvSpPr>
          <p:cNvPr id="30" name="角丸四角形 28">
            <a:extLst>
              <a:ext uri="{FF2B5EF4-FFF2-40B4-BE49-F238E27FC236}">
                <a16:creationId xmlns:a16="http://schemas.microsoft.com/office/drawing/2014/main" id="{F5A1A4A6-3DC4-4BAE-8B4A-2E0AAD4D9685}"/>
              </a:ext>
            </a:extLst>
          </p:cNvPr>
          <p:cNvSpPr/>
          <p:nvPr/>
        </p:nvSpPr>
        <p:spPr>
          <a:xfrm>
            <a:off x="3611216" y="1805984"/>
            <a:ext cx="2160000" cy="360696"/>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200" dirty="0">
                <a:solidFill>
                  <a:schemeClr val="tx1"/>
                </a:solidFill>
                <a:latin typeface="游ゴシック" panose="020B0400000000000000" pitchFamily="50" charset="-128"/>
                <a:ea typeface="游ゴシック" panose="020B0400000000000000" pitchFamily="50" charset="-128"/>
                <a:cs typeface="Osaka"/>
              </a:rPr>
              <a:t>生命フロンティアコース</a:t>
            </a:r>
          </a:p>
        </p:txBody>
      </p:sp>
      <p:sp>
        <p:nvSpPr>
          <p:cNvPr id="31" name="角丸四角形 28">
            <a:extLst>
              <a:ext uri="{FF2B5EF4-FFF2-40B4-BE49-F238E27FC236}">
                <a16:creationId xmlns:a16="http://schemas.microsoft.com/office/drawing/2014/main" id="{F25B2F9E-9196-4B03-9EE9-D0CDFF258573}"/>
              </a:ext>
            </a:extLst>
          </p:cNvPr>
          <p:cNvSpPr/>
          <p:nvPr/>
        </p:nvSpPr>
        <p:spPr>
          <a:xfrm>
            <a:off x="5937476" y="1805984"/>
            <a:ext cx="2160000" cy="360696"/>
          </a:xfrm>
          <a:prstGeom prst="roundRect">
            <a:avLst>
              <a:gd name="adj" fmla="val 35715"/>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5003" tIns="42501" rIns="85003" bIns="42501" rtlCol="0" anchor="ctr"/>
          <a:lstStyle/>
          <a:p>
            <a:pPr algn="ctr"/>
            <a:r>
              <a:rPr kumimoji="1" lang="ja-JP" altLang="en-US" sz="1200" dirty="0">
                <a:solidFill>
                  <a:schemeClr val="tx1"/>
                </a:solidFill>
                <a:latin typeface="游ゴシック" panose="020B0400000000000000" pitchFamily="50" charset="-128"/>
                <a:ea typeface="游ゴシック" panose="020B0400000000000000" pitchFamily="50" charset="-128"/>
                <a:cs typeface="Osaka"/>
              </a:rPr>
              <a:t>環境フロンティアコース</a:t>
            </a:r>
          </a:p>
        </p:txBody>
      </p:sp>
      <p:grpSp>
        <p:nvGrpSpPr>
          <p:cNvPr id="10" name="グループ化 9">
            <a:extLst>
              <a:ext uri="{FF2B5EF4-FFF2-40B4-BE49-F238E27FC236}">
                <a16:creationId xmlns:a16="http://schemas.microsoft.com/office/drawing/2014/main" id="{E1DC70C0-B96E-4E50-9B88-84FC36BAD89C}"/>
              </a:ext>
            </a:extLst>
          </p:cNvPr>
          <p:cNvGrpSpPr/>
          <p:nvPr/>
        </p:nvGrpSpPr>
        <p:grpSpPr>
          <a:xfrm>
            <a:off x="1110194" y="3509206"/>
            <a:ext cx="4698192" cy="1854027"/>
            <a:chOff x="1110194" y="3490544"/>
            <a:chExt cx="4698192" cy="1854027"/>
          </a:xfrm>
        </p:grpSpPr>
        <p:pic>
          <p:nvPicPr>
            <p:cNvPr id="3" name="図 2">
              <a:extLst>
                <a:ext uri="{FF2B5EF4-FFF2-40B4-BE49-F238E27FC236}">
                  <a16:creationId xmlns:a16="http://schemas.microsoft.com/office/drawing/2014/main" id="{56FB9B05-9F33-42A8-B21F-3DA7616103DF}"/>
                </a:ext>
              </a:extLst>
            </p:cNvPr>
            <p:cNvPicPr>
              <a:picLocks noChangeAspect="1"/>
            </p:cNvPicPr>
            <p:nvPr/>
          </p:nvPicPr>
          <p:blipFill rotWithShape="1">
            <a:blip r:embed="rId3"/>
            <a:srcRect l="31888" t="47200" r="34250" b="29000"/>
            <a:stretch/>
          </p:blipFill>
          <p:spPr>
            <a:xfrm>
              <a:off x="1110194" y="3490544"/>
              <a:ext cx="4689597" cy="1854027"/>
            </a:xfrm>
            <a:prstGeom prst="rect">
              <a:avLst/>
            </a:prstGeom>
          </p:spPr>
        </p:pic>
        <p:sp>
          <p:nvSpPr>
            <p:cNvPr id="9" name="テキスト ボックス 8">
              <a:extLst>
                <a:ext uri="{FF2B5EF4-FFF2-40B4-BE49-F238E27FC236}">
                  <a16:creationId xmlns:a16="http://schemas.microsoft.com/office/drawing/2014/main" id="{85D29B54-289C-4A4E-9E30-9AADCAC01CD8}"/>
                </a:ext>
              </a:extLst>
            </p:cNvPr>
            <p:cNvSpPr txBox="1"/>
            <p:nvPr/>
          </p:nvSpPr>
          <p:spPr>
            <a:xfrm>
              <a:off x="4354142" y="3672789"/>
              <a:ext cx="1454244" cy="369332"/>
            </a:xfrm>
            <a:prstGeom prst="rect">
              <a:avLst/>
            </a:prstGeom>
            <a:solidFill>
              <a:schemeClr val="bg1"/>
            </a:solidFill>
          </p:spPr>
          <p:txBody>
            <a:bodyPr wrap="none" rtlCol="0">
              <a:spAutoFit/>
            </a:bodyPr>
            <a:lstStyle/>
            <a:p>
              <a:r>
                <a:rPr kumimoji="1" lang="ja-JP" altLang="en-US" sz="900" dirty="0"/>
                <a:t>これまでのマンツーマン型</a:t>
              </a:r>
              <a:endParaRPr kumimoji="1" lang="en-US" altLang="ja-JP" sz="900" dirty="0"/>
            </a:p>
            <a:p>
              <a:r>
                <a:rPr kumimoji="1" lang="ja-JP" altLang="en-US" sz="900" dirty="0"/>
                <a:t>指導体制（閉鎖的蛸壺型）</a:t>
              </a:r>
            </a:p>
          </p:txBody>
        </p:sp>
      </p:grpSp>
      <p:sp>
        <p:nvSpPr>
          <p:cNvPr id="8" name="タイトル 7">
            <a:extLst>
              <a:ext uri="{FF2B5EF4-FFF2-40B4-BE49-F238E27FC236}">
                <a16:creationId xmlns:a16="http://schemas.microsoft.com/office/drawing/2014/main" id="{1B2A6018-5364-4B31-A749-6413DB589382}"/>
              </a:ext>
            </a:extLst>
          </p:cNvPr>
          <p:cNvSpPr>
            <a:spLocks noGrp="1"/>
          </p:cNvSpPr>
          <p:nvPr>
            <p:ph type="title" idx="4294967295"/>
          </p:nvPr>
        </p:nvSpPr>
        <p:spPr>
          <a:xfrm>
            <a:off x="-23486" y="-28700"/>
            <a:ext cx="7886700"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Osaka"/>
              </a:rPr>
              <a:t>農学院 農学専攻（</a:t>
            </a:r>
            <a:r>
              <a:rPr lang="ja-JP" altLang="en-US" sz="3200" b="1" kern="1200" dirty="0">
                <a:solidFill>
                  <a:srgbClr val="FFFFFF"/>
                </a:solidFill>
                <a:latin typeface="游ゴシック" panose="020B0400000000000000" pitchFamily="50" charset="-128"/>
                <a:ea typeface="游ゴシック" panose="020B0400000000000000" pitchFamily="50" charset="-128"/>
                <a:cs typeface="Osaka"/>
              </a:rPr>
              <a:t>平成</a:t>
            </a:r>
            <a:r>
              <a:rPr lang="en-US" altLang="ja-JP" sz="3200" b="1" kern="1200" dirty="0">
                <a:solidFill>
                  <a:srgbClr val="FFFFFF"/>
                </a:solidFill>
                <a:latin typeface="游ゴシック" panose="020B0400000000000000" pitchFamily="50" charset="-128"/>
                <a:ea typeface="游ゴシック" panose="020B0400000000000000" pitchFamily="50" charset="-128"/>
                <a:cs typeface="Osaka"/>
              </a:rPr>
              <a:t>31</a:t>
            </a:r>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Osaka"/>
              </a:rPr>
              <a:t>年</a:t>
            </a:r>
            <a:r>
              <a:rPr kumimoji="1" lang="en-US" altLang="ja-JP" sz="3200" b="1" kern="1200" dirty="0">
                <a:solidFill>
                  <a:srgbClr val="FFFFFF"/>
                </a:solidFill>
                <a:effectLst/>
                <a:latin typeface="游ゴシック" panose="020B0400000000000000" pitchFamily="50" charset="-128"/>
                <a:ea typeface="游ゴシック" panose="020B0400000000000000" pitchFamily="50" charset="-128"/>
                <a:cs typeface="Osaka"/>
              </a:rPr>
              <a:t>4</a:t>
            </a:r>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Osaka"/>
              </a:rPr>
              <a:t>月設置）</a:t>
            </a:r>
            <a:endParaRPr lang="ja-JP" altLang="ja-JP" dirty="0">
              <a:effectLst/>
            </a:endParaRPr>
          </a:p>
        </p:txBody>
      </p:sp>
    </p:spTree>
    <p:extLst>
      <p:ext uri="{BB962C8B-B14F-4D97-AF65-F5344CB8AC3E}">
        <p14:creationId xmlns:p14="http://schemas.microsoft.com/office/powerpoint/2010/main" val="3850114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p:cNvSpPr/>
          <p:nvPr/>
        </p:nvSpPr>
        <p:spPr bwMode="auto">
          <a:xfrm>
            <a:off x="52401" y="673532"/>
            <a:ext cx="9010599" cy="1315308"/>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r>
              <a:rPr lang="ja-JP" altLang="en-US" sz="2000" dirty="0">
                <a:latin typeface="游ゴシック" panose="020B0400000000000000" pitchFamily="50" charset="-128"/>
                <a:ea typeface="游ゴシック" panose="020B0400000000000000" pitchFamily="50" charset="-128"/>
              </a:rPr>
              <a:t>作物等の植物資源の機能開発と利用及びそれら資源の持続的な再生産を可能にする技術と有効な社会制度や流通利用システムの確立を図る教育・研究を通して、人類の生存に不可欠な食料等の生産に貢献する人材を養成。</a:t>
            </a:r>
            <a:endParaRPr kumimoji="1" lang="ja-JP" altLang="en-US" sz="2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107504" y="2103239"/>
            <a:ext cx="7416824" cy="461665"/>
          </a:xfrm>
          <a:prstGeom prst="rect">
            <a:avLst/>
          </a:prstGeom>
        </p:spPr>
        <p:txBody>
          <a:bodyPr wrap="square">
            <a:spAutoFit/>
          </a:bodyPr>
          <a:lstStyle/>
          <a:p>
            <a:pPr algn="l"/>
            <a:r>
              <a:rPr lang="ja-JP" altLang="en-US" sz="2400" dirty="0">
                <a:solidFill>
                  <a:srgbClr val="0000FF"/>
                </a:solidFill>
                <a:latin typeface="游ゴシック" panose="020B0400000000000000" pitchFamily="50" charset="-128"/>
                <a:ea typeface="游ゴシック" panose="020B0400000000000000" pitchFamily="50" charset="-128"/>
              </a:rPr>
              <a:t>構成ユニットと専門分野</a:t>
            </a:r>
            <a:endParaRPr lang="en-US" altLang="ja-JP" sz="2400" dirty="0">
              <a:solidFill>
                <a:srgbClr val="0000FF"/>
              </a:solidFill>
              <a:latin typeface="游ゴシック" panose="020B0400000000000000" pitchFamily="50" charset="-128"/>
              <a:ea typeface="游ゴシック" panose="020B0400000000000000" pitchFamily="50" charset="-128"/>
            </a:endParaRPr>
          </a:p>
        </p:txBody>
      </p:sp>
      <p:sp>
        <p:nvSpPr>
          <p:cNvPr id="6" name="スライド番号プレースホルダー 5"/>
          <p:cNvSpPr>
            <a:spLocks noGrp="1"/>
          </p:cNvSpPr>
          <p:nvPr>
            <p:ph type="sldNum" sz="quarter" idx="12"/>
          </p:nvPr>
        </p:nvSpPr>
        <p:spPr/>
        <p:txBody>
          <a:bodyPr/>
          <a:lstStyle/>
          <a:p>
            <a:fld id="{19CBCD14-DB47-4A26-93C4-2130C1873D99}" type="slidenum">
              <a:rPr lang="en-US" altLang="ja-JP" smtClean="0"/>
              <a:pPr/>
              <a:t>42</a:t>
            </a:fld>
            <a:endParaRPr lang="en-US" altLang="ja-JP" dirty="0"/>
          </a:p>
        </p:txBody>
      </p:sp>
      <p:sp>
        <p:nvSpPr>
          <p:cNvPr id="2" name="テキスト ボックス 1">
            <a:extLst>
              <a:ext uri="{FF2B5EF4-FFF2-40B4-BE49-F238E27FC236}">
                <a16:creationId xmlns:a16="http://schemas.microsoft.com/office/drawing/2014/main" id="{88AA8AFC-8575-47E5-9AE2-ABF0C59435C3}"/>
              </a:ext>
            </a:extLst>
          </p:cNvPr>
          <p:cNvSpPr txBox="1"/>
          <p:nvPr/>
        </p:nvSpPr>
        <p:spPr>
          <a:xfrm>
            <a:off x="107504" y="2615421"/>
            <a:ext cx="8928992" cy="3477875"/>
          </a:xfrm>
          <a:prstGeom prst="rect">
            <a:avLst/>
          </a:prstGeom>
          <a:noFill/>
        </p:spPr>
        <p:txBody>
          <a:bodyPr wrap="square" rtlCol="0">
            <a:spAutoFit/>
          </a:bodyPr>
          <a:lstStyle/>
          <a:p>
            <a:pPr algn="l"/>
            <a:r>
              <a:rPr lang="ja-JP" altLang="en-US" sz="2000" dirty="0">
                <a:solidFill>
                  <a:srgbClr val="FF00FF"/>
                </a:solidFill>
                <a:latin typeface="游ゴシック" panose="020B0400000000000000" pitchFamily="50" charset="-128"/>
                <a:ea typeface="游ゴシック" panose="020B0400000000000000" pitchFamily="50" charset="-128"/>
              </a:rPr>
              <a:t>　</a:t>
            </a:r>
            <a:r>
              <a:rPr lang="ja-JP" altLang="en-US" sz="2000" u="sng" dirty="0">
                <a:solidFill>
                  <a:srgbClr val="FF0000"/>
                </a:solidFill>
                <a:latin typeface="游ゴシック" panose="020B0400000000000000" pitchFamily="50" charset="-128"/>
                <a:ea typeface="游ゴシック" panose="020B0400000000000000" pitchFamily="50" charset="-128"/>
              </a:rPr>
              <a:t>農業植物科学ユニット</a:t>
            </a:r>
            <a:endParaRPr lang="en-US" altLang="ja-JP" sz="2000" u="sng" dirty="0">
              <a:solidFill>
                <a:srgbClr val="FF0000"/>
              </a:solidFill>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植物遺伝資源学・植物育種学・植物病原学・遺伝子制御学・細胞工学・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植物ゲノム科学・植物有用物質生産学・北海道農業生産基盤学（植物ウイ　</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ルス病学）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solidFill>
                  <a:srgbClr val="FF00FF"/>
                </a:solidFill>
                <a:latin typeface="游ゴシック" panose="020B0400000000000000" pitchFamily="50" charset="-128"/>
                <a:ea typeface="游ゴシック" panose="020B0400000000000000" pitchFamily="50" charset="-128"/>
              </a:rPr>
              <a:t>　</a:t>
            </a:r>
            <a:r>
              <a:rPr lang="ja-JP" altLang="en-US" sz="2000" u="sng" dirty="0">
                <a:solidFill>
                  <a:srgbClr val="FF0000"/>
                </a:solidFill>
                <a:latin typeface="游ゴシック" panose="020B0400000000000000" pitchFamily="50" charset="-128"/>
                <a:ea typeface="游ゴシック" panose="020B0400000000000000" pitchFamily="50" charset="-128"/>
              </a:rPr>
              <a:t>作物生産生物学ユニット</a:t>
            </a:r>
            <a:endParaRPr lang="en-US" altLang="ja-JP" sz="2000" u="sng" dirty="0">
              <a:solidFill>
                <a:srgbClr val="FF0000"/>
              </a:solidFill>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作物学・作物生理学・植物病理学・園芸学・作物栄養学・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北</a:t>
            </a:r>
            <a:r>
              <a:rPr lang="zh-TW" altLang="en-US" sz="2000" dirty="0">
                <a:latin typeface="游ゴシック" panose="020B0400000000000000" pitchFamily="50" charset="-128"/>
                <a:ea typeface="游ゴシック" panose="020B0400000000000000" pitchFamily="50" charset="-128"/>
              </a:rPr>
              <a:t>海道農業生産基盤学（植物代謝学）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solidFill>
                  <a:srgbClr val="FF00FF"/>
                </a:solidFill>
                <a:latin typeface="游ゴシック" panose="020B0400000000000000" pitchFamily="50" charset="-128"/>
                <a:ea typeface="游ゴシック" panose="020B0400000000000000" pitchFamily="50" charset="-128"/>
              </a:rPr>
              <a:t>　</a:t>
            </a:r>
            <a:r>
              <a:rPr lang="ja-JP" altLang="en-US" sz="2000" u="sng" dirty="0">
                <a:solidFill>
                  <a:srgbClr val="FF0000"/>
                </a:solidFill>
                <a:latin typeface="游ゴシック" panose="020B0400000000000000" pitchFamily="50" charset="-128"/>
                <a:ea typeface="游ゴシック" panose="020B0400000000000000" pitchFamily="50" charset="-128"/>
              </a:rPr>
              <a:t>農業経済学ユニット</a:t>
            </a:r>
            <a:endParaRPr lang="en-US" altLang="ja-JP" sz="2000" u="sng" dirty="0">
              <a:solidFill>
                <a:srgbClr val="FF0000"/>
              </a:solidFill>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農業環境政策学・農業経営学・開発経済学・協同組合学・食料農業市場学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solidFill>
                  <a:srgbClr val="FF00FF"/>
                </a:solidFill>
                <a:latin typeface="游ゴシック" panose="020B0400000000000000" pitchFamily="50" charset="-128"/>
                <a:ea typeface="游ゴシック" panose="020B0400000000000000" pitchFamily="50" charset="-128"/>
              </a:rPr>
              <a:t>　</a:t>
            </a:r>
            <a:r>
              <a:rPr lang="ja-JP" altLang="en-US" sz="2000" u="sng" dirty="0">
                <a:solidFill>
                  <a:srgbClr val="FF0000"/>
                </a:solidFill>
                <a:latin typeface="游ゴシック" panose="020B0400000000000000" pitchFamily="50" charset="-128"/>
                <a:ea typeface="游ゴシック" panose="020B0400000000000000" pitchFamily="50" charset="-128"/>
              </a:rPr>
              <a:t>生物生産工学ユニット</a:t>
            </a:r>
            <a:endParaRPr lang="en-US" altLang="ja-JP" sz="2000" u="sng" dirty="0">
              <a:solidFill>
                <a:srgbClr val="FF0000"/>
              </a:solidFill>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ビークルロボティクス・食品加工工学・循環農業システム工学</a:t>
            </a:r>
            <a:endParaRPr lang="en-US" altLang="ja-JP" sz="2000" dirty="0">
              <a:latin typeface="游ゴシック" panose="020B0400000000000000" pitchFamily="50" charset="-128"/>
              <a:ea typeface="游ゴシック" panose="020B0400000000000000" pitchFamily="50" charset="-128"/>
            </a:endParaRPr>
          </a:p>
        </p:txBody>
      </p:sp>
      <p:sp>
        <p:nvSpPr>
          <p:cNvPr id="8" name="二等辺三角形 7">
            <a:extLst>
              <a:ext uri="{FF2B5EF4-FFF2-40B4-BE49-F238E27FC236}">
                <a16:creationId xmlns:a16="http://schemas.microsoft.com/office/drawing/2014/main" id="{2AB7BB82-60D3-4DFC-A9D5-8354E24A47AF}"/>
              </a:ext>
            </a:extLst>
          </p:cNvPr>
          <p:cNvSpPr/>
          <p:nvPr/>
        </p:nvSpPr>
        <p:spPr bwMode="auto">
          <a:xfrm rot="5400000">
            <a:off x="209584" y="2725413"/>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9" name="二等辺三角形 8">
            <a:extLst>
              <a:ext uri="{FF2B5EF4-FFF2-40B4-BE49-F238E27FC236}">
                <a16:creationId xmlns:a16="http://schemas.microsoft.com/office/drawing/2014/main" id="{992F2304-9DD2-43EF-A154-B8A80C9C52DD}"/>
              </a:ext>
            </a:extLst>
          </p:cNvPr>
          <p:cNvSpPr/>
          <p:nvPr/>
        </p:nvSpPr>
        <p:spPr bwMode="auto">
          <a:xfrm rot="5400000">
            <a:off x="209583" y="3949549"/>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0" name="二等辺三角形 9">
            <a:extLst>
              <a:ext uri="{FF2B5EF4-FFF2-40B4-BE49-F238E27FC236}">
                <a16:creationId xmlns:a16="http://schemas.microsoft.com/office/drawing/2014/main" id="{339648B6-BC0C-449C-A39C-5C99EFFBCD58}"/>
              </a:ext>
            </a:extLst>
          </p:cNvPr>
          <p:cNvSpPr/>
          <p:nvPr/>
        </p:nvSpPr>
        <p:spPr bwMode="auto">
          <a:xfrm rot="5400000">
            <a:off x="221550" y="4871350"/>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1" name="二等辺三角形 10">
            <a:extLst>
              <a:ext uri="{FF2B5EF4-FFF2-40B4-BE49-F238E27FC236}">
                <a16:creationId xmlns:a16="http://schemas.microsoft.com/office/drawing/2014/main" id="{A6A72866-C7DA-4A88-AC2C-16D788188669}"/>
              </a:ext>
            </a:extLst>
          </p:cNvPr>
          <p:cNvSpPr/>
          <p:nvPr/>
        </p:nvSpPr>
        <p:spPr bwMode="auto">
          <a:xfrm rot="5400000">
            <a:off x="206941" y="5460004"/>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 name="タイトル 4">
            <a:extLst>
              <a:ext uri="{FF2B5EF4-FFF2-40B4-BE49-F238E27FC236}">
                <a16:creationId xmlns:a16="http://schemas.microsoft.com/office/drawing/2014/main" id="{71CA255C-98C6-44B1-AAEF-1AF0F0F85CFD}"/>
              </a:ext>
            </a:extLst>
          </p:cNvPr>
          <p:cNvSpPr>
            <a:spLocks noGrp="1"/>
          </p:cNvSpPr>
          <p:nvPr>
            <p:ph type="title" idx="4294967295"/>
          </p:nvPr>
        </p:nvSpPr>
        <p:spPr>
          <a:xfrm>
            <a:off x="15868" y="-22265"/>
            <a:ext cx="7886700"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Osaka"/>
              </a:rPr>
              <a:t>農学院農学専攻生産フロンティアコース</a:t>
            </a:r>
            <a:endParaRPr kumimoji="1" lang="ja-JP" altLang="en-US" dirty="0"/>
          </a:p>
        </p:txBody>
      </p:sp>
    </p:spTree>
    <p:extLst>
      <p:ext uri="{BB962C8B-B14F-4D97-AF65-F5344CB8AC3E}">
        <p14:creationId xmlns:p14="http://schemas.microsoft.com/office/powerpoint/2010/main" val="1461187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p:cNvSpPr/>
          <p:nvPr/>
        </p:nvSpPr>
        <p:spPr bwMode="auto">
          <a:xfrm>
            <a:off x="52401" y="675853"/>
            <a:ext cx="9010599" cy="1384995"/>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l"/>
            <a:r>
              <a:rPr lang="ja-JP" altLang="ja-JP" sz="2000" dirty="0">
                <a:latin typeface="游ゴシック" panose="020B0400000000000000" pitchFamily="50" charset="-128"/>
                <a:ea typeface="游ゴシック" panose="020B0400000000000000" pitchFamily="50" charset="-128"/>
              </a:rPr>
              <a:t>生物の機能・特性の科学的解明と高度な活用</a:t>
            </a:r>
            <a:r>
              <a:rPr lang="ja-JP" altLang="en-US" sz="2000" dirty="0">
                <a:latin typeface="游ゴシック" panose="020B0400000000000000" pitchFamily="50" charset="-128"/>
                <a:ea typeface="游ゴシック" panose="020B0400000000000000" pitchFamily="50" charset="-128"/>
              </a:rPr>
              <a:t>及び</a:t>
            </a:r>
            <a:r>
              <a:rPr lang="ja-JP" altLang="ja-JP" sz="2000" dirty="0">
                <a:latin typeface="游ゴシック" panose="020B0400000000000000" pitchFamily="50" charset="-128"/>
                <a:ea typeface="游ゴシック" panose="020B0400000000000000" pitchFamily="50" charset="-128"/>
              </a:rPr>
              <a:t>食料（生物）資源の安全・安定供給、生物変換による高付加価値化、健康増進等を図る教育・研究を通して、食と健康の維持増進に貢献できる人材を養成する。</a:t>
            </a:r>
            <a:endParaRPr lang="ja-JP" altLang="en-US" sz="2000" dirty="0">
              <a:latin typeface="游ゴシック" panose="020B0400000000000000" pitchFamily="50" charset="-128"/>
              <a:ea typeface="游ゴシック" panose="020B0400000000000000" pitchFamily="50" charset="-128"/>
            </a:endParaRPr>
          </a:p>
        </p:txBody>
      </p:sp>
      <p:sp>
        <p:nvSpPr>
          <p:cNvPr id="6" name="スライド番号プレースホルダー 5"/>
          <p:cNvSpPr>
            <a:spLocks noGrp="1"/>
          </p:cNvSpPr>
          <p:nvPr>
            <p:ph type="sldNum" sz="quarter" idx="12"/>
          </p:nvPr>
        </p:nvSpPr>
        <p:spPr/>
        <p:txBody>
          <a:bodyPr/>
          <a:lstStyle/>
          <a:p>
            <a:fld id="{19CBCD14-DB47-4A26-93C4-2130C1873D99}" type="slidenum">
              <a:rPr lang="en-US" altLang="ja-JP" smtClean="0"/>
              <a:pPr/>
              <a:t>43</a:t>
            </a:fld>
            <a:endParaRPr lang="en-US" altLang="ja-JP" dirty="0"/>
          </a:p>
        </p:txBody>
      </p:sp>
      <p:sp>
        <p:nvSpPr>
          <p:cNvPr id="11" name="正方形/長方形 10">
            <a:extLst>
              <a:ext uri="{FF2B5EF4-FFF2-40B4-BE49-F238E27FC236}">
                <a16:creationId xmlns:a16="http://schemas.microsoft.com/office/drawing/2014/main" id="{0723F82C-A5B9-4479-A444-7A5856F15D50}"/>
              </a:ext>
            </a:extLst>
          </p:cNvPr>
          <p:cNvSpPr/>
          <p:nvPr/>
        </p:nvSpPr>
        <p:spPr>
          <a:xfrm>
            <a:off x="107504" y="2175247"/>
            <a:ext cx="7416824" cy="461665"/>
          </a:xfrm>
          <a:prstGeom prst="rect">
            <a:avLst/>
          </a:prstGeom>
        </p:spPr>
        <p:txBody>
          <a:bodyPr wrap="square">
            <a:spAutoFit/>
          </a:bodyPr>
          <a:lstStyle/>
          <a:p>
            <a:pPr algn="l"/>
            <a:r>
              <a:rPr lang="ja-JP" altLang="en-US" sz="2400" dirty="0">
                <a:solidFill>
                  <a:srgbClr val="0000FF"/>
                </a:solidFill>
                <a:latin typeface="游ゴシック" panose="020B0400000000000000" pitchFamily="50" charset="-128"/>
                <a:ea typeface="游ゴシック" panose="020B0400000000000000" pitchFamily="50" charset="-128"/>
              </a:rPr>
              <a:t>構成ユニットと専門分野</a:t>
            </a:r>
            <a:endParaRPr lang="en-US" altLang="ja-JP" sz="2400" dirty="0">
              <a:solidFill>
                <a:srgbClr val="0000FF"/>
              </a:solidFill>
              <a:latin typeface="游ゴシック" panose="020B0400000000000000" pitchFamily="50" charset="-128"/>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A5538A3C-BA42-4952-9DFD-60DD825A300C}"/>
              </a:ext>
            </a:extLst>
          </p:cNvPr>
          <p:cNvSpPr txBox="1"/>
          <p:nvPr/>
        </p:nvSpPr>
        <p:spPr>
          <a:xfrm>
            <a:off x="107504" y="2646198"/>
            <a:ext cx="8928992" cy="3170099"/>
          </a:xfrm>
          <a:prstGeom prst="rect">
            <a:avLst/>
          </a:prstGeom>
          <a:noFill/>
        </p:spPr>
        <p:txBody>
          <a:bodyPr wrap="square" rtlCol="0">
            <a:spAutoFit/>
          </a:bodyPr>
          <a:lstStyle>
            <a:defPPr>
              <a:defRPr lang="ja-JP"/>
            </a:defPPr>
            <a:lvl1pPr algn="l">
              <a:defRPr>
                <a:solidFill>
                  <a:srgbClr val="FF00FF"/>
                </a:solidFill>
                <a:latin typeface="游ゴシック" panose="020B0400000000000000" pitchFamily="50" charset="-128"/>
                <a:ea typeface="游ゴシック" panose="020B0400000000000000" pitchFamily="50" charset="-128"/>
              </a:defRPr>
            </a:lvl1pPr>
          </a:lstStyle>
          <a:p>
            <a:r>
              <a:rPr lang="ja-JP" altLang="en-US" sz="2000" dirty="0"/>
              <a:t>　</a:t>
            </a:r>
            <a:r>
              <a:rPr lang="ja-JP" altLang="en-US" sz="2000" u="sng" dirty="0">
                <a:solidFill>
                  <a:srgbClr val="FF0000"/>
                </a:solidFill>
              </a:rPr>
              <a:t>畜産科学ユニット</a:t>
            </a:r>
            <a:endParaRPr lang="en-US" altLang="ja-JP" sz="2000" u="sng" dirty="0">
              <a:solidFill>
                <a:srgbClr val="FF0000"/>
              </a:solidFill>
            </a:endParaRPr>
          </a:p>
          <a:p>
            <a:r>
              <a:rPr lang="ja-JP" altLang="en-US" sz="2000" dirty="0">
                <a:solidFill>
                  <a:schemeClr val="tx1"/>
                </a:solidFill>
              </a:rPr>
              <a:t>　遺伝繁殖学・畜牧体系学・動物機能栄養学・細胞組織生物学・</a:t>
            </a:r>
            <a:endParaRPr lang="en-US" altLang="ja-JP" sz="2000" dirty="0">
              <a:solidFill>
                <a:schemeClr val="tx1"/>
              </a:solidFill>
            </a:endParaRPr>
          </a:p>
          <a:p>
            <a:r>
              <a:rPr lang="ja-JP" altLang="en-US" sz="2000" dirty="0">
                <a:solidFill>
                  <a:schemeClr val="tx1"/>
                </a:solidFill>
              </a:rPr>
              <a:t>　応用食品科学・</a:t>
            </a:r>
            <a:r>
              <a:rPr lang="zh-TW" altLang="en-US" sz="2000" dirty="0">
                <a:solidFill>
                  <a:schemeClr val="tx1"/>
                </a:solidFill>
              </a:rPr>
              <a:t>北海道農業生産基盤学（畜産環境保全学）</a:t>
            </a:r>
            <a:endParaRPr lang="en-US" altLang="ja-JP" sz="2000" dirty="0">
              <a:solidFill>
                <a:schemeClr val="tx1"/>
              </a:solidFill>
            </a:endParaRPr>
          </a:p>
          <a:p>
            <a:endParaRPr lang="en-US" altLang="ja-JP" sz="2000" dirty="0"/>
          </a:p>
          <a:p>
            <a:r>
              <a:rPr lang="ja-JP" altLang="en-US" sz="2000" dirty="0"/>
              <a:t>　</a:t>
            </a:r>
            <a:r>
              <a:rPr lang="ja-JP" altLang="en-US" sz="2000" u="sng" dirty="0">
                <a:solidFill>
                  <a:srgbClr val="FF0000"/>
                </a:solidFill>
              </a:rPr>
              <a:t>応用分子生物学ユニット</a:t>
            </a:r>
            <a:endParaRPr lang="en-US" altLang="ja-JP" sz="2000" u="sng" dirty="0">
              <a:solidFill>
                <a:srgbClr val="FF0000"/>
              </a:solidFill>
            </a:endParaRPr>
          </a:p>
          <a:p>
            <a:r>
              <a:rPr lang="ja-JP" altLang="en-US" sz="2000" dirty="0">
                <a:solidFill>
                  <a:schemeClr val="tx1"/>
                </a:solidFill>
              </a:rPr>
              <a:t>　応用分子昆虫学・分子生物学・分子酵素学</a:t>
            </a:r>
            <a:endParaRPr lang="en-US" altLang="ja-JP" sz="2000" dirty="0">
              <a:solidFill>
                <a:schemeClr val="tx1"/>
              </a:solidFill>
            </a:endParaRPr>
          </a:p>
          <a:p>
            <a:endParaRPr lang="en-US" altLang="ja-JP" sz="2000" dirty="0"/>
          </a:p>
          <a:p>
            <a:r>
              <a:rPr lang="ja-JP" altLang="en-US" sz="2000" dirty="0"/>
              <a:t>　</a:t>
            </a:r>
            <a:r>
              <a:rPr lang="ja-JP" altLang="en-US" sz="2000" u="sng" dirty="0">
                <a:solidFill>
                  <a:srgbClr val="FF0000"/>
                </a:solidFill>
              </a:rPr>
              <a:t>応用生物化学ユニット</a:t>
            </a:r>
            <a:endParaRPr lang="en-US" altLang="ja-JP" sz="2000" u="sng" dirty="0">
              <a:solidFill>
                <a:srgbClr val="FF0000"/>
              </a:solidFill>
            </a:endParaRPr>
          </a:p>
          <a:p>
            <a:r>
              <a:rPr lang="ja-JP" altLang="en-US" sz="2000" dirty="0">
                <a:solidFill>
                  <a:schemeClr val="tx1"/>
                </a:solidFill>
              </a:rPr>
              <a:t>　生態化学生物学・生物有機化学・生物化学・食品機能化学・</a:t>
            </a:r>
            <a:endParaRPr lang="en-US" altLang="ja-JP" sz="2000" dirty="0">
              <a:solidFill>
                <a:schemeClr val="tx1"/>
              </a:solidFill>
            </a:endParaRPr>
          </a:p>
          <a:p>
            <a:r>
              <a:rPr lang="ja-JP" altLang="en-US" sz="2000" dirty="0">
                <a:solidFill>
                  <a:schemeClr val="tx1"/>
                </a:solidFill>
              </a:rPr>
              <a:t>　微生物生理学・食品栄養学・根圏制御学・基礎環境微生物学</a:t>
            </a:r>
          </a:p>
        </p:txBody>
      </p:sp>
      <p:sp>
        <p:nvSpPr>
          <p:cNvPr id="12" name="二等辺三角形 11">
            <a:extLst>
              <a:ext uri="{FF2B5EF4-FFF2-40B4-BE49-F238E27FC236}">
                <a16:creationId xmlns:a16="http://schemas.microsoft.com/office/drawing/2014/main" id="{674BBDBD-F6F1-4BC9-80E0-563F88A5CAE8}"/>
              </a:ext>
            </a:extLst>
          </p:cNvPr>
          <p:cNvSpPr/>
          <p:nvPr/>
        </p:nvSpPr>
        <p:spPr bwMode="auto">
          <a:xfrm rot="5400000">
            <a:off x="227209" y="2686944"/>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3" name="二等辺三角形 12">
            <a:extLst>
              <a:ext uri="{FF2B5EF4-FFF2-40B4-BE49-F238E27FC236}">
                <a16:creationId xmlns:a16="http://schemas.microsoft.com/office/drawing/2014/main" id="{D44721D7-74D7-43B5-99C2-C553E55BD5E1}"/>
              </a:ext>
            </a:extLst>
          </p:cNvPr>
          <p:cNvSpPr/>
          <p:nvPr/>
        </p:nvSpPr>
        <p:spPr bwMode="auto">
          <a:xfrm rot="5400000">
            <a:off x="227209" y="3894147"/>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4" name="二等辺三角形 13">
            <a:extLst>
              <a:ext uri="{FF2B5EF4-FFF2-40B4-BE49-F238E27FC236}">
                <a16:creationId xmlns:a16="http://schemas.microsoft.com/office/drawing/2014/main" id="{AE559385-AD01-4F0B-81F6-28EE497171C6}"/>
              </a:ext>
            </a:extLst>
          </p:cNvPr>
          <p:cNvSpPr/>
          <p:nvPr/>
        </p:nvSpPr>
        <p:spPr bwMode="auto">
          <a:xfrm rot="5400000">
            <a:off x="227208" y="4813645"/>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a:extLst>
              <a:ext uri="{FF2B5EF4-FFF2-40B4-BE49-F238E27FC236}">
                <a16:creationId xmlns:a16="http://schemas.microsoft.com/office/drawing/2014/main" id="{87C11652-EA63-4B37-AB62-E2991E21576C}"/>
              </a:ext>
            </a:extLst>
          </p:cNvPr>
          <p:cNvSpPr>
            <a:spLocks noGrp="1"/>
          </p:cNvSpPr>
          <p:nvPr>
            <p:ph type="title" idx="4294967295"/>
          </p:nvPr>
        </p:nvSpPr>
        <p:spPr>
          <a:xfrm>
            <a:off x="-15990" y="-30901"/>
            <a:ext cx="7886700"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Osaka"/>
              </a:rPr>
              <a:t>農学院農学専攻生命フロンティアコース</a:t>
            </a:r>
            <a:endParaRPr kumimoji="1" lang="ja-JP" altLang="en-US" dirty="0"/>
          </a:p>
        </p:txBody>
      </p:sp>
    </p:spTree>
    <p:extLst>
      <p:ext uri="{BB962C8B-B14F-4D97-AF65-F5344CB8AC3E}">
        <p14:creationId xmlns:p14="http://schemas.microsoft.com/office/powerpoint/2010/main" val="2990914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p:cNvSpPr/>
          <p:nvPr/>
        </p:nvSpPr>
        <p:spPr bwMode="auto">
          <a:xfrm>
            <a:off x="52401" y="673532"/>
            <a:ext cx="9010599" cy="1387316"/>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l"/>
            <a:endParaRPr lang="ja-JP" altLang="en-US" sz="2000" dirty="0">
              <a:latin typeface="游ゴシック" panose="020B0400000000000000" pitchFamily="50" charset="-128"/>
              <a:ea typeface="游ゴシック" panose="020B0400000000000000" pitchFamily="50" charset="-128"/>
            </a:endParaRPr>
          </a:p>
        </p:txBody>
      </p:sp>
      <p:sp>
        <p:nvSpPr>
          <p:cNvPr id="3" name="正方形/長方形 2"/>
          <p:cNvSpPr/>
          <p:nvPr/>
        </p:nvSpPr>
        <p:spPr>
          <a:xfrm>
            <a:off x="210717" y="871956"/>
            <a:ext cx="8722566" cy="1015663"/>
          </a:xfrm>
          <a:prstGeom prst="rect">
            <a:avLst/>
          </a:prstGeom>
        </p:spPr>
        <p:txBody>
          <a:bodyPr wrap="square" anchor="ctr">
            <a:spAutoFit/>
          </a:bodyPr>
          <a:lstStyle/>
          <a:p>
            <a:pPr algn="l"/>
            <a:r>
              <a:rPr lang="ja-JP" altLang="ja-JP" sz="2000" dirty="0">
                <a:latin typeface="游ゴシック" panose="020B0400000000000000" pitchFamily="50" charset="-128"/>
                <a:ea typeface="游ゴシック" panose="020B0400000000000000" pitchFamily="50" charset="-128"/>
              </a:rPr>
              <a:t>地域の農業・森林資源の特性解明、管理、保全と多面的利用</a:t>
            </a:r>
            <a:r>
              <a:rPr lang="ja-JP" altLang="en-US" sz="2000" dirty="0">
                <a:latin typeface="游ゴシック" panose="020B0400000000000000" pitchFamily="50" charset="-128"/>
                <a:ea typeface="游ゴシック" panose="020B0400000000000000" pitchFamily="50" charset="-128"/>
              </a:rPr>
              <a:t>及び</a:t>
            </a:r>
            <a:r>
              <a:rPr lang="ja-JP" altLang="ja-JP" sz="2000" dirty="0">
                <a:latin typeface="游ゴシック" panose="020B0400000000000000" pitchFamily="50" charset="-128"/>
                <a:ea typeface="游ゴシック" panose="020B0400000000000000" pitchFamily="50" charset="-128"/>
              </a:rPr>
              <a:t>環境調和、生態系の修復、防災・減災等を図る教育・研究を通して、生物多様性と自然生態系の持続的利用に貢献できる人材を養成する。</a:t>
            </a:r>
            <a:endParaRPr lang="ja-JP" altLang="en-US" sz="2800" dirty="0">
              <a:latin typeface="游ゴシック" panose="020B0400000000000000" pitchFamily="50" charset="-128"/>
              <a:ea typeface="游ゴシック" panose="020B0400000000000000" pitchFamily="50" charset="-128"/>
            </a:endParaRPr>
          </a:p>
        </p:txBody>
      </p:sp>
      <p:sp>
        <p:nvSpPr>
          <p:cNvPr id="6" name="スライド番号プレースホルダー 5"/>
          <p:cNvSpPr>
            <a:spLocks noGrp="1"/>
          </p:cNvSpPr>
          <p:nvPr>
            <p:ph type="sldNum" sz="quarter" idx="12"/>
          </p:nvPr>
        </p:nvSpPr>
        <p:spPr/>
        <p:txBody>
          <a:bodyPr/>
          <a:lstStyle/>
          <a:p>
            <a:fld id="{19CBCD14-DB47-4A26-93C4-2130C1873D99}" type="slidenum">
              <a:rPr lang="en-US" altLang="ja-JP" smtClean="0"/>
              <a:pPr/>
              <a:t>44</a:t>
            </a:fld>
            <a:endParaRPr lang="en-US" altLang="ja-JP" dirty="0"/>
          </a:p>
        </p:txBody>
      </p:sp>
      <p:sp>
        <p:nvSpPr>
          <p:cNvPr id="10" name="正方形/長方形 9">
            <a:extLst>
              <a:ext uri="{FF2B5EF4-FFF2-40B4-BE49-F238E27FC236}">
                <a16:creationId xmlns:a16="http://schemas.microsoft.com/office/drawing/2014/main" id="{05325260-54FA-49B8-A73C-466EB1CAED79}"/>
              </a:ext>
            </a:extLst>
          </p:cNvPr>
          <p:cNvSpPr/>
          <p:nvPr/>
        </p:nvSpPr>
        <p:spPr>
          <a:xfrm>
            <a:off x="107503" y="2175247"/>
            <a:ext cx="7416824" cy="461665"/>
          </a:xfrm>
          <a:prstGeom prst="rect">
            <a:avLst/>
          </a:prstGeom>
        </p:spPr>
        <p:txBody>
          <a:bodyPr wrap="square">
            <a:spAutoFit/>
          </a:bodyPr>
          <a:lstStyle/>
          <a:p>
            <a:pPr algn="l"/>
            <a:r>
              <a:rPr lang="ja-JP" altLang="en-US" sz="2400" dirty="0">
                <a:solidFill>
                  <a:srgbClr val="0000FF"/>
                </a:solidFill>
                <a:latin typeface="游ゴシック" panose="020B0400000000000000" pitchFamily="50" charset="-128"/>
                <a:ea typeface="游ゴシック" panose="020B0400000000000000" pitchFamily="50" charset="-128"/>
              </a:rPr>
              <a:t>構成ユニットと専門分野</a:t>
            </a:r>
            <a:endParaRPr lang="en-US" altLang="ja-JP" sz="2400" dirty="0">
              <a:solidFill>
                <a:srgbClr val="0000FF"/>
              </a:solidFill>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70078C6E-9947-4169-80C9-3595A9A078AB}"/>
              </a:ext>
            </a:extLst>
          </p:cNvPr>
          <p:cNvSpPr txBox="1"/>
          <p:nvPr/>
        </p:nvSpPr>
        <p:spPr>
          <a:xfrm>
            <a:off x="107503" y="2643374"/>
            <a:ext cx="8640960" cy="3170099"/>
          </a:xfrm>
          <a:prstGeom prst="rect">
            <a:avLst/>
          </a:prstGeom>
          <a:noFill/>
        </p:spPr>
        <p:txBody>
          <a:bodyPr wrap="square" rtlCol="0">
            <a:spAutoFit/>
          </a:bodyPr>
          <a:lstStyle/>
          <a:p>
            <a:pPr algn="l"/>
            <a:r>
              <a:rPr lang="ja-JP" altLang="en-US" sz="2000" dirty="0">
                <a:solidFill>
                  <a:srgbClr val="FF0000"/>
                </a:solidFill>
                <a:latin typeface="游ゴシック" panose="020B0400000000000000" pitchFamily="50" charset="-128"/>
                <a:ea typeface="游ゴシック" panose="020B0400000000000000" pitchFamily="50" charset="-128"/>
              </a:rPr>
              <a:t>　</a:t>
            </a:r>
            <a:r>
              <a:rPr lang="ja-JP" altLang="en-US" sz="2000" u="sng" dirty="0">
                <a:solidFill>
                  <a:srgbClr val="FF0000"/>
                </a:solidFill>
                <a:latin typeface="游ゴシック" panose="020B0400000000000000" pitchFamily="50" charset="-128"/>
                <a:ea typeface="游ゴシック" panose="020B0400000000000000" pitchFamily="50" charset="-128"/>
              </a:rPr>
              <a:t>生態・体系学ユニット</a:t>
            </a:r>
            <a:endParaRPr lang="en-US" altLang="ja-JP" sz="2000" u="sng" dirty="0">
              <a:solidFill>
                <a:srgbClr val="FF0000"/>
              </a:solidFill>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昆虫体系学・動物生態学・進化・行動生態学・植物生態・体系学・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博物館学・標本学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solidFill>
                  <a:srgbClr val="FF0000"/>
                </a:solidFill>
                <a:latin typeface="游ゴシック" panose="020B0400000000000000" pitchFamily="50" charset="-128"/>
                <a:ea typeface="游ゴシック" panose="020B0400000000000000" pitchFamily="50" charset="-128"/>
              </a:rPr>
              <a:t>　</a:t>
            </a:r>
            <a:r>
              <a:rPr lang="ja-JP" altLang="en-US" sz="2000" u="sng" dirty="0">
                <a:solidFill>
                  <a:srgbClr val="FF0000"/>
                </a:solidFill>
                <a:latin typeface="游ゴシック" panose="020B0400000000000000" pitchFamily="50" charset="-128"/>
                <a:ea typeface="游ゴシック" panose="020B0400000000000000" pitchFamily="50" charset="-128"/>
              </a:rPr>
              <a:t>地域環境学ユニット</a:t>
            </a:r>
            <a:endParaRPr lang="en-US" altLang="ja-JP" sz="2000" u="sng" dirty="0">
              <a:solidFill>
                <a:srgbClr val="FF0000"/>
              </a:solidFill>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生態環境物理学・土壌保全学・土壌学・農業土木学・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北</a:t>
            </a:r>
            <a:r>
              <a:rPr lang="zh-TW" altLang="en-US" sz="2000" dirty="0">
                <a:latin typeface="游ゴシック" panose="020B0400000000000000" pitchFamily="50" charset="-128"/>
                <a:ea typeface="游ゴシック" panose="020B0400000000000000" pitchFamily="50" charset="-128"/>
              </a:rPr>
              <a:t>海道農業生産基盤学（農業気象学）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solidFill>
                  <a:srgbClr val="FF0000"/>
                </a:solidFill>
                <a:latin typeface="游ゴシック" panose="020B0400000000000000" pitchFamily="50" charset="-128"/>
                <a:ea typeface="游ゴシック" panose="020B0400000000000000" pitchFamily="50" charset="-128"/>
              </a:rPr>
              <a:t>　</a:t>
            </a:r>
            <a:r>
              <a:rPr lang="ja-JP" altLang="en-US" sz="2000" u="sng" dirty="0">
                <a:solidFill>
                  <a:srgbClr val="FF0000"/>
                </a:solidFill>
                <a:latin typeface="游ゴシック" panose="020B0400000000000000" pitchFamily="50" charset="-128"/>
                <a:ea typeface="游ゴシック" panose="020B0400000000000000" pitchFamily="50" charset="-128"/>
              </a:rPr>
              <a:t>森林資源利用学ユニット</a:t>
            </a:r>
            <a:endParaRPr lang="en-US" altLang="ja-JP" sz="2000" u="sng" dirty="0">
              <a:solidFill>
                <a:srgbClr val="FF0000"/>
              </a:solidFill>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木材化学・林産製造学・樹木生物学・木材工学</a:t>
            </a:r>
            <a:endParaRPr lang="en-US" altLang="ja-JP" sz="2000" dirty="0">
              <a:latin typeface="游ゴシック" panose="020B0400000000000000" pitchFamily="50" charset="-128"/>
              <a:ea typeface="游ゴシック" panose="020B0400000000000000" pitchFamily="50" charset="-128"/>
            </a:endParaRPr>
          </a:p>
          <a:p>
            <a:pPr algn="l"/>
            <a:r>
              <a:rPr lang="ja-JP" altLang="en-US" sz="2000" dirty="0">
                <a:solidFill>
                  <a:srgbClr val="FF0000"/>
                </a:solidFill>
                <a:latin typeface="游ゴシック" panose="020B0400000000000000" pitchFamily="50" charset="-128"/>
                <a:ea typeface="游ゴシック" panose="020B0400000000000000" pitchFamily="50" charset="-128"/>
              </a:rPr>
              <a:t>　</a:t>
            </a:r>
            <a:r>
              <a:rPr lang="ja-JP" altLang="en-US" sz="2000" u="sng" dirty="0">
                <a:solidFill>
                  <a:srgbClr val="FF0000"/>
                </a:solidFill>
                <a:latin typeface="游ゴシック" panose="020B0400000000000000" pitchFamily="50" charset="-128"/>
                <a:ea typeface="游ゴシック" panose="020B0400000000000000" pitchFamily="50" charset="-128"/>
              </a:rPr>
              <a:t>森林・緑地管理学ユニット</a:t>
            </a:r>
            <a:endParaRPr lang="en-US" altLang="ja-JP" sz="2000" u="sng" dirty="0">
              <a:solidFill>
                <a:srgbClr val="FF0000"/>
              </a:solidFill>
              <a:latin typeface="游ゴシック" panose="020B0400000000000000" pitchFamily="50" charset="-128"/>
              <a:ea typeface="游ゴシック" panose="020B0400000000000000" pitchFamily="50" charset="-128"/>
            </a:endParaRPr>
          </a:p>
          <a:p>
            <a:pPr algn="l"/>
            <a:r>
              <a:rPr lang="ja-JP" altLang="en-US" sz="2000" dirty="0">
                <a:latin typeface="游ゴシック" panose="020B0400000000000000" pitchFamily="50" charset="-128"/>
                <a:ea typeface="游ゴシック" panose="020B0400000000000000" pitchFamily="50" charset="-128"/>
              </a:rPr>
              <a:t>　生態系管理学・流域砂防学・森林政策学・花卉・緑地計画学・造林学</a:t>
            </a:r>
            <a:endParaRPr lang="en-US" altLang="ja-JP" sz="2000" dirty="0">
              <a:latin typeface="游ゴシック" panose="020B0400000000000000" pitchFamily="50" charset="-128"/>
              <a:ea typeface="游ゴシック" panose="020B0400000000000000" pitchFamily="50" charset="-128"/>
            </a:endParaRPr>
          </a:p>
        </p:txBody>
      </p:sp>
      <p:sp>
        <p:nvSpPr>
          <p:cNvPr id="12" name="二等辺三角形 11">
            <a:extLst>
              <a:ext uri="{FF2B5EF4-FFF2-40B4-BE49-F238E27FC236}">
                <a16:creationId xmlns:a16="http://schemas.microsoft.com/office/drawing/2014/main" id="{D5EDC73C-984F-495F-B214-69A3D7A35699}"/>
              </a:ext>
            </a:extLst>
          </p:cNvPr>
          <p:cNvSpPr/>
          <p:nvPr/>
        </p:nvSpPr>
        <p:spPr bwMode="auto">
          <a:xfrm rot="5400000">
            <a:off x="209584" y="2735260"/>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3" name="二等辺三角形 12">
            <a:extLst>
              <a:ext uri="{FF2B5EF4-FFF2-40B4-BE49-F238E27FC236}">
                <a16:creationId xmlns:a16="http://schemas.microsoft.com/office/drawing/2014/main" id="{2FCF09E4-B16D-4958-9E52-6FC855691E41}"/>
              </a:ext>
            </a:extLst>
          </p:cNvPr>
          <p:cNvSpPr/>
          <p:nvPr/>
        </p:nvSpPr>
        <p:spPr bwMode="auto">
          <a:xfrm rot="5400000">
            <a:off x="215021" y="3659804"/>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4" name="二等辺三角形 13">
            <a:extLst>
              <a:ext uri="{FF2B5EF4-FFF2-40B4-BE49-F238E27FC236}">
                <a16:creationId xmlns:a16="http://schemas.microsoft.com/office/drawing/2014/main" id="{813CAFFE-15A8-4ACF-A05C-CD46C21C0D1E}"/>
              </a:ext>
            </a:extLst>
          </p:cNvPr>
          <p:cNvSpPr/>
          <p:nvPr/>
        </p:nvSpPr>
        <p:spPr bwMode="auto">
          <a:xfrm rot="5400000">
            <a:off x="215799" y="4563833"/>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5" name="二等辺三角形 14">
            <a:extLst>
              <a:ext uri="{FF2B5EF4-FFF2-40B4-BE49-F238E27FC236}">
                <a16:creationId xmlns:a16="http://schemas.microsoft.com/office/drawing/2014/main" id="{B5469D9F-2682-4450-969C-115EEAD9BA5A}"/>
              </a:ext>
            </a:extLst>
          </p:cNvPr>
          <p:cNvSpPr/>
          <p:nvPr/>
        </p:nvSpPr>
        <p:spPr bwMode="auto">
          <a:xfrm rot="5400000">
            <a:off x="209583" y="5196043"/>
            <a:ext cx="214311" cy="184751"/>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a:extLst>
              <a:ext uri="{FF2B5EF4-FFF2-40B4-BE49-F238E27FC236}">
                <a16:creationId xmlns:a16="http://schemas.microsoft.com/office/drawing/2014/main" id="{4ED601A5-0F61-4341-A219-01A441D4EF94}"/>
              </a:ext>
            </a:extLst>
          </p:cNvPr>
          <p:cNvSpPr>
            <a:spLocks noGrp="1"/>
          </p:cNvSpPr>
          <p:nvPr>
            <p:ph type="title" idx="4294967295"/>
          </p:nvPr>
        </p:nvSpPr>
        <p:spPr>
          <a:xfrm>
            <a:off x="52401" y="-27802"/>
            <a:ext cx="7886700"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Osaka"/>
              </a:rPr>
              <a:t>農学院農学専攻環境フロンティアコース</a:t>
            </a:r>
            <a:endParaRPr kumimoji="1" lang="ja-JP" altLang="en-US" dirty="0"/>
          </a:p>
        </p:txBody>
      </p:sp>
    </p:spTree>
    <p:extLst>
      <p:ext uri="{BB962C8B-B14F-4D97-AF65-F5344CB8AC3E}">
        <p14:creationId xmlns:p14="http://schemas.microsoft.com/office/powerpoint/2010/main" val="2847822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テキスト ボックス 5"/>
          <p:cNvSpPr txBox="1">
            <a:spLocks noChangeArrowheads="1"/>
          </p:cNvSpPr>
          <p:nvPr/>
        </p:nvSpPr>
        <p:spPr bwMode="auto">
          <a:xfrm>
            <a:off x="7668344" y="5808117"/>
            <a:ext cx="1296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游ゴシック" panose="020B0400000000000000" pitchFamily="50" charset="-128"/>
                <a:ea typeface="游ゴシック" panose="020B0400000000000000" pitchFamily="50" charset="-128"/>
              </a:rPr>
              <a:t>学術出版社</a:t>
            </a:r>
          </a:p>
        </p:txBody>
      </p:sp>
      <p:sp>
        <p:nvSpPr>
          <p:cNvPr id="8" name="Rectangle 7"/>
          <p:cNvSpPr>
            <a:spLocks noChangeArrowheads="1"/>
          </p:cNvSpPr>
          <p:nvPr/>
        </p:nvSpPr>
        <p:spPr bwMode="auto">
          <a:xfrm>
            <a:off x="0" y="-14468"/>
            <a:ext cx="9144000" cy="619125"/>
          </a:xfrm>
          <a:prstGeom prst="rect">
            <a:avLst/>
          </a:prstGeom>
          <a:noFill/>
          <a:ln>
            <a:noFill/>
          </a:ln>
          <a:effectLst/>
        </p:spPr>
        <p:txBody>
          <a:bodyPr wrap="none" anchor="ctr"/>
          <a:lstStyle/>
          <a:p>
            <a:pPr algn="l"/>
            <a:endParaRPr lang="ja-JP" altLang="ja-JP" sz="2400" b="1" dirty="0">
              <a:solidFill>
                <a:srgbClr val="F8F8F8"/>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45</a:t>
            </a:fld>
            <a:endParaRPr lang="en-US" altLang="ja-JP" dirty="0"/>
          </a:p>
        </p:txBody>
      </p:sp>
      <p:graphicFrame>
        <p:nvGraphicFramePr>
          <p:cNvPr id="3" name="表 2"/>
          <p:cNvGraphicFramePr>
            <a:graphicFrameLocks noGrp="1"/>
          </p:cNvGraphicFramePr>
          <p:nvPr>
            <p:extLst>
              <p:ext uri="{D42A27DB-BD31-4B8C-83A1-F6EECF244321}">
                <p14:modId xmlns:p14="http://schemas.microsoft.com/office/powerpoint/2010/main" val="3994798018"/>
              </p:ext>
            </p:extLst>
          </p:nvPr>
        </p:nvGraphicFramePr>
        <p:xfrm>
          <a:off x="2087724" y="1349372"/>
          <a:ext cx="4968552" cy="4754880"/>
        </p:xfrm>
        <a:graphic>
          <a:graphicData uri="http://schemas.openxmlformats.org/drawingml/2006/table">
            <a:tbl>
              <a:tblPr firstRow="1" bandRow="1">
                <a:tableStyleId>{073A0DAA-6AF3-43AB-8588-CEC1D06C72B9}</a:tableStyleId>
              </a:tblPr>
              <a:tblGrid>
                <a:gridCol w="1116124">
                  <a:extLst>
                    <a:ext uri="{9D8B030D-6E8A-4147-A177-3AD203B41FA5}">
                      <a16:colId xmlns:a16="http://schemas.microsoft.com/office/drawing/2014/main" val="20000"/>
                    </a:ext>
                  </a:extLst>
                </a:gridCol>
                <a:gridCol w="3852428">
                  <a:extLst>
                    <a:ext uri="{9D8B030D-6E8A-4147-A177-3AD203B41FA5}">
                      <a16:colId xmlns:a16="http://schemas.microsoft.com/office/drawing/2014/main" val="20001"/>
                    </a:ext>
                  </a:extLst>
                </a:gridCol>
              </a:tblGrid>
              <a:tr h="318763">
                <a:tc>
                  <a:txBody>
                    <a:bodyPr/>
                    <a:lstStyle/>
                    <a:p>
                      <a:r>
                        <a:rPr kumimoji="1" lang="en-US" altLang="ja-JP" sz="2000" dirty="0">
                          <a:latin typeface="游ゴシック" panose="020B0400000000000000" pitchFamily="50" charset="-128"/>
                          <a:ea typeface="游ゴシック" panose="020B0400000000000000" pitchFamily="50" charset="-128"/>
                        </a:rPr>
                        <a:t>Rank</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r>
                        <a:rPr kumimoji="1" lang="en-US" altLang="ja-JP" sz="2000" dirty="0">
                          <a:latin typeface="游ゴシック" panose="020B0400000000000000" pitchFamily="50" charset="-128"/>
                          <a:ea typeface="游ゴシック" panose="020B0400000000000000" pitchFamily="50" charset="-128"/>
                        </a:rPr>
                        <a:t>University</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0"/>
                  </a:ext>
                </a:extLst>
              </a:tr>
              <a:tr h="366959">
                <a:tc>
                  <a:txBody>
                    <a:bodyPr/>
                    <a:lstStyle/>
                    <a:p>
                      <a:r>
                        <a:rPr kumimoji="1" lang="en-US" altLang="ja-JP" sz="2000" dirty="0">
                          <a:latin typeface="游ゴシック" panose="020B0400000000000000" pitchFamily="50" charset="-128"/>
                          <a:ea typeface="游ゴシック" panose="020B0400000000000000" pitchFamily="50" charset="-128"/>
                        </a:rPr>
                        <a:t>1</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r>
                        <a:rPr kumimoji="1" lang="en-US" altLang="ja-JP" sz="2000" dirty="0" err="1">
                          <a:latin typeface="游ゴシック" panose="020B0400000000000000" pitchFamily="50" charset="-128"/>
                          <a:ea typeface="游ゴシック" panose="020B0400000000000000" pitchFamily="50" charset="-128"/>
                        </a:rPr>
                        <a:t>Wageningen</a:t>
                      </a:r>
                      <a:r>
                        <a:rPr kumimoji="1" lang="en-US" altLang="ja-JP" sz="2000" dirty="0">
                          <a:latin typeface="游ゴシック" panose="020B0400000000000000" pitchFamily="50" charset="-128"/>
                          <a:ea typeface="游ゴシック" panose="020B0400000000000000" pitchFamily="50" charset="-128"/>
                        </a:rPr>
                        <a:t> University</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1"/>
                  </a:ext>
                </a:extLst>
              </a:tr>
              <a:tr h="366959">
                <a:tc>
                  <a:txBody>
                    <a:bodyPr/>
                    <a:lstStyle/>
                    <a:p>
                      <a:r>
                        <a:rPr kumimoji="1" lang="en-US" altLang="ja-JP" sz="2000" dirty="0">
                          <a:latin typeface="游ゴシック" panose="020B0400000000000000" pitchFamily="50" charset="-128"/>
                          <a:ea typeface="游ゴシック" panose="020B0400000000000000" pitchFamily="50" charset="-128"/>
                        </a:rPr>
                        <a:t>2</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r>
                        <a:rPr kumimoji="1" lang="en-US" altLang="ja-JP" sz="2000" dirty="0">
                          <a:latin typeface="游ゴシック" panose="020B0400000000000000" pitchFamily="50" charset="-128"/>
                          <a:ea typeface="游ゴシック" panose="020B0400000000000000" pitchFamily="50" charset="-128"/>
                        </a:rPr>
                        <a:t>University of California,</a:t>
                      </a:r>
                      <a:r>
                        <a:rPr kumimoji="1" lang="en-US" altLang="ja-JP" sz="2000" baseline="0" dirty="0">
                          <a:latin typeface="游ゴシック" panose="020B0400000000000000" pitchFamily="50" charset="-128"/>
                          <a:ea typeface="游ゴシック" panose="020B0400000000000000" pitchFamily="50" charset="-128"/>
                        </a:rPr>
                        <a:t> Davis</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2"/>
                  </a:ext>
                </a:extLst>
              </a:tr>
              <a:tr h="366959">
                <a:tc>
                  <a:txBody>
                    <a:bodyPr/>
                    <a:lstStyle/>
                    <a:p>
                      <a:r>
                        <a:rPr kumimoji="1" lang="en-US" altLang="ja-JP" sz="2000" dirty="0">
                          <a:latin typeface="游ゴシック" panose="020B0400000000000000" pitchFamily="50" charset="-128"/>
                          <a:ea typeface="游ゴシック" panose="020B0400000000000000" pitchFamily="50" charset="-128"/>
                        </a:rPr>
                        <a:t>3</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r>
                        <a:rPr kumimoji="1" lang="en-US" altLang="ja-JP" sz="2000" dirty="0">
                          <a:latin typeface="游ゴシック" panose="020B0400000000000000" pitchFamily="50" charset="-128"/>
                          <a:ea typeface="游ゴシック" panose="020B0400000000000000" pitchFamily="50" charset="-128"/>
                        </a:rPr>
                        <a:t>Cornell University</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3"/>
                  </a:ext>
                </a:extLst>
              </a:tr>
              <a:tr h="366959">
                <a:tc>
                  <a:txBody>
                    <a:bodyPr/>
                    <a:lstStyle/>
                    <a:p>
                      <a:r>
                        <a:rPr kumimoji="1" lang="en-US" altLang="ja-JP" sz="2000" dirty="0">
                          <a:latin typeface="游ゴシック" panose="020B0400000000000000" pitchFamily="50" charset="-128"/>
                          <a:ea typeface="游ゴシック" panose="020B0400000000000000" pitchFamily="50" charset="-128"/>
                        </a:rPr>
                        <a:t>…</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游ゴシック" panose="020B0400000000000000" pitchFamily="50" charset="-128"/>
                          <a:ea typeface="游ゴシック" panose="020B0400000000000000" pitchFamily="50" charset="-128"/>
                        </a:rPr>
                        <a:t>…</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4"/>
                  </a:ext>
                </a:extLst>
              </a:tr>
              <a:tr h="366959">
                <a:tc>
                  <a:txBody>
                    <a:bodyPr/>
                    <a:lstStyle/>
                    <a:p>
                      <a:r>
                        <a:rPr kumimoji="1" lang="en-US" altLang="ja-JP" sz="2000" dirty="0">
                          <a:latin typeface="游ゴシック" panose="020B0400000000000000" pitchFamily="50" charset="-128"/>
                          <a:ea typeface="游ゴシック" panose="020B0400000000000000" pitchFamily="50" charset="-128"/>
                        </a:rPr>
                        <a:t>22</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r>
                        <a:rPr kumimoji="1" lang="en-US" altLang="ja-JP" sz="2000" dirty="0">
                          <a:latin typeface="游ゴシック" panose="020B0400000000000000" pitchFamily="50" charset="-128"/>
                          <a:ea typeface="游ゴシック" panose="020B0400000000000000" pitchFamily="50" charset="-128"/>
                        </a:rPr>
                        <a:t>The University of</a:t>
                      </a:r>
                      <a:r>
                        <a:rPr kumimoji="1" lang="en-US" altLang="ja-JP" sz="2000" baseline="0" dirty="0">
                          <a:latin typeface="游ゴシック" panose="020B0400000000000000" pitchFamily="50" charset="-128"/>
                          <a:ea typeface="游ゴシック" panose="020B0400000000000000" pitchFamily="50" charset="-128"/>
                        </a:rPr>
                        <a:t> Tokyo</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5"/>
                  </a:ext>
                </a:extLst>
              </a:tr>
              <a:tr h="366959">
                <a:tc>
                  <a:txBody>
                    <a:bodyPr/>
                    <a:lstStyle/>
                    <a:p>
                      <a:r>
                        <a:rPr kumimoji="1" lang="en-US" altLang="ja-JP" sz="2000" dirty="0">
                          <a:latin typeface="游ゴシック" panose="020B0400000000000000" pitchFamily="50" charset="-128"/>
                          <a:ea typeface="游ゴシック" panose="020B0400000000000000" pitchFamily="50" charset="-128"/>
                        </a:rPr>
                        <a:t>33</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r>
                        <a:rPr kumimoji="1" lang="en-US" altLang="ja-JP" sz="2000" dirty="0">
                          <a:latin typeface="游ゴシック" panose="020B0400000000000000" pitchFamily="50" charset="-128"/>
                          <a:ea typeface="游ゴシック" panose="020B0400000000000000" pitchFamily="50" charset="-128"/>
                        </a:rPr>
                        <a:t>Kyoto University</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7"/>
                  </a:ext>
                </a:extLst>
              </a:tr>
              <a:tr h="366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游ゴシック" panose="020B0400000000000000" pitchFamily="50" charset="-128"/>
                          <a:ea typeface="游ゴシック" panose="020B0400000000000000" pitchFamily="50" charset="-128"/>
                        </a:rPr>
                        <a:t>…</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游ゴシック" panose="020B0400000000000000" pitchFamily="50" charset="-128"/>
                          <a:ea typeface="游ゴシック" panose="020B0400000000000000" pitchFamily="50" charset="-128"/>
                        </a:rPr>
                        <a:t>…</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8"/>
                  </a:ext>
                </a:extLst>
              </a:tr>
              <a:tr h="366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游ゴシック" panose="020B0400000000000000" pitchFamily="50" charset="-128"/>
                          <a:ea typeface="游ゴシック" panose="020B0400000000000000" pitchFamily="50" charset="-128"/>
                        </a:rPr>
                        <a:t>82</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游ゴシック" panose="020B0400000000000000" pitchFamily="50" charset="-128"/>
                          <a:ea typeface="游ゴシック" panose="020B0400000000000000" pitchFamily="50" charset="-128"/>
                        </a:rPr>
                        <a:t>Tohoku University</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562873716"/>
                  </a:ext>
                </a:extLst>
              </a:tr>
              <a:tr h="366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游ゴシック" panose="020B0400000000000000" pitchFamily="50" charset="-128"/>
                          <a:ea typeface="游ゴシック" panose="020B0400000000000000" pitchFamily="50" charset="-128"/>
                        </a:rPr>
                        <a:t>…</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游ゴシック" panose="020B0400000000000000" pitchFamily="50" charset="-128"/>
                          <a:ea typeface="游ゴシック" panose="020B0400000000000000" pitchFamily="50" charset="-128"/>
                        </a:rPr>
                        <a:t>…</a:t>
                      </a:r>
                      <a:endParaRPr kumimoji="1" lang="ja-JP" altLang="en-US" sz="2000"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861559041"/>
                  </a:ext>
                </a:extLst>
              </a:tr>
              <a:tr h="366959">
                <a:tc>
                  <a:txBody>
                    <a:bodyPr/>
                    <a:lstStyle/>
                    <a:p>
                      <a:r>
                        <a:rPr kumimoji="1" lang="en-US" altLang="ja-JP" sz="2000" dirty="0">
                          <a:latin typeface="游ゴシック" panose="020B0400000000000000" pitchFamily="50" charset="-128"/>
                          <a:ea typeface="游ゴシック" panose="020B0400000000000000" pitchFamily="50" charset="-128"/>
                        </a:rPr>
                        <a:t>132</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r>
                        <a:rPr kumimoji="1" lang="en-US" altLang="ja-JP" sz="2000" dirty="0">
                          <a:latin typeface="游ゴシック" panose="020B0400000000000000" pitchFamily="50" charset="-128"/>
                          <a:ea typeface="游ゴシック" panose="020B0400000000000000" pitchFamily="50" charset="-128"/>
                        </a:rPr>
                        <a:t>Hokkaido University</a:t>
                      </a:r>
                    </a:p>
                  </a:txBody>
                  <a:tcPr/>
                </a:tc>
                <a:extLst>
                  <a:ext uri="{0D108BD9-81ED-4DB2-BD59-A6C34878D82A}">
                    <a16:rowId xmlns:a16="http://schemas.microsoft.com/office/drawing/2014/main" val="10009"/>
                  </a:ext>
                </a:extLst>
              </a:tr>
              <a:tr h="366959">
                <a:tc>
                  <a:txBody>
                    <a:bodyPr/>
                    <a:lstStyle/>
                    <a:p>
                      <a:r>
                        <a:rPr kumimoji="1" lang="en-US" altLang="ja-JP" sz="2000" dirty="0">
                          <a:latin typeface="游ゴシック" panose="020B0400000000000000" pitchFamily="50" charset="-128"/>
                          <a:ea typeface="游ゴシック" panose="020B0400000000000000" pitchFamily="50" charset="-128"/>
                        </a:rPr>
                        <a:t>132</a:t>
                      </a:r>
                      <a:endParaRPr kumimoji="1" lang="ja-JP" altLang="en-US" sz="2000" dirty="0">
                        <a:latin typeface="游ゴシック" panose="020B0400000000000000" pitchFamily="50" charset="-128"/>
                        <a:ea typeface="游ゴシック" panose="020B0400000000000000" pitchFamily="50" charset="-128"/>
                      </a:endParaRPr>
                    </a:p>
                  </a:txBody>
                  <a:tcPr/>
                </a:tc>
                <a:tc>
                  <a:txBody>
                    <a:bodyPr/>
                    <a:lstStyle/>
                    <a:p>
                      <a:r>
                        <a:rPr kumimoji="1" lang="en-US" altLang="ja-JP" sz="2000" dirty="0">
                          <a:latin typeface="游ゴシック" panose="020B0400000000000000" pitchFamily="50" charset="-128"/>
                          <a:ea typeface="游ゴシック" panose="020B0400000000000000" pitchFamily="50" charset="-128"/>
                        </a:rPr>
                        <a:t>Kyushu University</a:t>
                      </a:r>
                    </a:p>
                  </a:txBody>
                  <a:tcPr/>
                </a:tc>
                <a:extLst>
                  <a:ext uri="{0D108BD9-81ED-4DB2-BD59-A6C34878D82A}">
                    <a16:rowId xmlns:a16="http://schemas.microsoft.com/office/drawing/2014/main" val="822886576"/>
                  </a:ext>
                </a:extLst>
              </a:tr>
            </a:tbl>
          </a:graphicData>
        </a:graphic>
      </p:graphicFrame>
      <p:sp>
        <p:nvSpPr>
          <p:cNvPr id="4" name="角丸四角形吹き出し 3"/>
          <p:cNvSpPr/>
          <p:nvPr/>
        </p:nvSpPr>
        <p:spPr bwMode="auto">
          <a:xfrm>
            <a:off x="6444456" y="4941168"/>
            <a:ext cx="2262930" cy="432048"/>
          </a:xfrm>
          <a:prstGeom prst="wedgeRoundRectCallout">
            <a:avLst>
              <a:gd name="adj1" fmla="val -83208"/>
              <a:gd name="adj2" fmla="val 70059"/>
              <a:gd name="adj3" fmla="val 16667"/>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000" b="1" dirty="0">
                <a:solidFill>
                  <a:schemeClr val="bg1"/>
                </a:solidFill>
                <a:latin typeface="游ゴシック" panose="020B0400000000000000" pitchFamily="50" charset="-128"/>
                <a:ea typeface="游ゴシック" panose="020B0400000000000000" pitchFamily="50" charset="-128"/>
              </a:rPr>
              <a:t>国内同率</a:t>
            </a:r>
            <a:r>
              <a:rPr lang="en-US" altLang="ja-JP" sz="2000" b="1" dirty="0">
                <a:solidFill>
                  <a:schemeClr val="bg1"/>
                </a:solidFill>
                <a:latin typeface="游ゴシック" panose="020B0400000000000000" pitchFamily="50" charset="-128"/>
                <a:ea typeface="游ゴシック" panose="020B0400000000000000" pitchFamily="50" charset="-128"/>
              </a:rPr>
              <a:t>4</a:t>
            </a:r>
            <a:r>
              <a:rPr lang="ja-JP" altLang="en-US" sz="2000" b="1" dirty="0">
                <a:solidFill>
                  <a:schemeClr val="bg1"/>
                </a:solidFill>
                <a:latin typeface="游ゴシック" panose="020B0400000000000000" pitchFamily="50" charset="-128"/>
                <a:ea typeface="游ゴシック" panose="020B0400000000000000" pitchFamily="50" charset="-128"/>
              </a:rPr>
              <a:t>位</a:t>
            </a:r>
            <a:endParaRPr kumimoji="1" lang="ja-JP" altLang="en-US" sz="2000" b="1"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971600" y="662973"/>
            <a:ext cx="7200800" cy="707886"/>
          </a:xfrm>
          <a:prstGeom prst="rect">
            <a:avLst/>
          </a:prstGeom>
          <a:noFill/>
        </p:spPr>
        <p:txBody>
          <a:bodyPr wrap="square" rtlCol="0">
            <a:spAutoFit/>
          </a:bodyPr>
          <a:lstStyle/>
          <a:p>
            <a:pPr algn="ctr"/>
            <a:r>
              <a:rPr lang="en-US" altLang="ja-JP" sz="2000" b="1" dirty="0">
                <a:latin typeface="游ゴシック" panose="020B0400000000000000" pitchFamily="50" charset="-128"/>
                <a:ea typeface="游ゴシック" panose="020B0400000000000000" pitchFamily="50" charset="-128"/>
              </a:rPr>
              <a:t>The QS World University Rankings by Subject 2020</a:t>
            </a:r>
          </a:p>
          <a:p>
            <a:pPr algn="ctr"/>
            <a:r>
              <a:rPr kumimoji="1" lang="ja-JP" altLang="en-US" sz="2000" dirty="0">
                <a:latin typeface="游ゴシック" panose="020B0400000000000000" pitchFamily="50" charset="-128"/>
                <a:ea typeface="游ゴシック" panose="020B0400000000000000" pitchFamily="50" charset="-128"/>
              </a:rPr>
              <a:t>分野</a:t>
            </a:r>
            <a:r>
              <a:rPr lang="ja-JP" altLang="en-US" sz="2000" dirty="0">
                <a:latin typeface="游ゴシック" panose="020B0400000000000000" pitchFamily="50" charset="-128"/>
                <a:ea typeface="游ゴシック" panose="020B0400000000000000" pitchFamily="50" charset="-128"/>
              </a:rPr>
              <a:t>：</a:t>
            </a:r>
            <a:r>
              <a:rPr lang="en-US" altLang="ja-JP" sz="2000" dirty="0">
                <a:latin typeface="游ゴシック" panose="020B0400000000000000" pitchFamily="50" charset="-128"/>
                <a:ea typeface="游ゴシック" panose="020B0400000000000000" pitchFamily="50" charset="-128"/>
              </a:rPr>
              <a:t>Agriculture &amp; Forestry</a:t>
            </a:r>
            <a:endParaRPr kumimoji="1" lang="ja-JP" altLang="en-US" sz="2000" dirty="0">
              <a:latin typeface="游ゴシック" panose="020B0400000000000000" pitchFamily="50" charset="-128"/>
              <a:ea typeface="游ゴシック" panose="020B0400000000000000" pitchFamily="50" charset="-128"/>
            </a:endParaRPr>
          </a:p>
        </p:txBody>
      </p:sp>
      <p:sp>
        <p:nvSpPr>
          <p:cNvPr id="5" name="タイトル 4">
            <a:extLst>
              <a:ext uri="{FF2B5EF4-FFF2-40B4-BE49-F238E27FC236}">
                <a16:creationId xmlns:a16="http://schemas.microsoft.com/office/drawing/2014/main" id="{E0AF264B-64F1-441C-B0D4-764A8C8F38A9}"/>
              </a:ext>
            </a:extLst>
          </p:cNvPr>
          <p:cNvSpPr>
            <a:spLocks noGrp="1"/>
          </p:cNvSpPr>
          <p:nvPr>
            <p:ph type="title" idx="4294967295"/>
          </p:nvPr>
        </p:nvSpPr>
        <p:spPr>
          <a:xfrm>
            <a:off x="-36512" y="1125"/>
            <a:ext cx="9180512" cy="1325563"/>
          </a:xfrm>
          <a:prstGeom prst="rect">
            <a:avLst/>
          </a:prstGeom>
        </p:spPr>
        <p:txBody>
          <a:bodyPr/>
          <a:lstStyle/>
          <a:p>
            <a:pPr rtl="0" fontAlgn="base"/>
            <a:r>
              <a:rPr kumimoji="1" lang="ja-JP" altLang="ja-JP" b="1" kern="1200" dirty="0">
                <a:solidFill>
                  <a:srgbClr val="F8F8F8"/>
                </a:solidFill>
                <a:effectLst/>
                <a:latin typeface="游ゴシック" panose="020B0400000000000000" pitchFamily="50" charset="-128"/>
                <a:ea typeface="游ゴシック" panose="020B0400000000000000" pitchFamily="50" charset="-128"/>
                <a:cs typeface="+mn-cs"/>
              </a:rPr>
              <a:t>農学研究院・農学院での研究成果（分野別大学ランキング）</a:t>
            </a:r>
            <a:endParaRPr kumimoji="1" lang="ja-JP" altLang="en-US" dirty="0"/>
          </a:p>
        </p:txBody>
      </p:sp>
    </p:spTree>
    <p:extLst>
      <p:ext uri="{BB962C8B-B14F-4D97-AF65-F5344CB8AC3E}">
        <p14:creationId xmlns:p14="http://schemas.microsoft.com/office/powerpoint/2010/main" val="3166196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46</a:t>
            </a:fld>
            <a:endParaRPr lang="en-US" altLang="ja-JP" dirty="0"/>
          </a:p>
        </p:txBody>
      </p:sp>
      <p:graphicFrame>
        <p:nvGraphicFramePr>
          <p:cNvPr id="10" name="表 9">
            <a:extLst>
              <a:ext uri="{FF2B5EF4-FFF2-40B4-BE49-F238E27FC236}">
                <a16:creationId xmlns:a16="http://schemas.microsoft.com/office/drawing/2014/main" id="{92703C84-06A6-43A6-A2C1-D1768BB22425}"/>
              </a:ext>
            </a:extLst>
          </p:cNvPr>
          <p:cNvGraphicFramePr>
            <a:graphicFrameLocks noGrp="1"/>
          </p:cNvGraphicFramePr>
          <p:nvPr/>
        </p:nvGraphicFramePr>
        <p:xfrm>
          <a:off x="719572" y="610540"/>
          <a:ext cx="7704856" cy="3672840"/>
        </p:xfrm>
        <a:graphic>
          <a:graphicData uri="http://schemas.openxmlformats.org/drawingml/2006/table">
            <a:tbl>
              <a:tblPr firstRow="1" bandRow="1">
                <a:tableStyleId>{073A0DAA-6AF3-43AB-8588-CEC1D06C72B9}</a:tableStyleId>
              </a:tblPr>
              <a:tblGrid>
                <a:gridCol w="2157360">
                  <a:extLst>
                    <a:ext uri="{9D8B030D-6E8A-4147-A177-3AD203B41FA5}">
                      <a16:colId xmlns:a16="http://schemas.microsoft.com/office/drawing/2014/main" val="20000"/>
                    </a:ext>
                  </a:extLst>
                </a:gridCol>
                <a:gridCol w="5547496">
                  <a:extLst>
                    <a:ext uri="{9D8B030D-6E8A-4147-A177-3AD203B41FA5}">
                      <a16:colId xmlns:a16="http://schemas.microsoft.com/office/drawing/2014/main" val="20001"/>
                    </a:ext>
                  </a:extLst>
                </a:gridCol>
              </a:tblGrid>
              <a:tr h="370840">
                <a:tc>
                  <a:txBody>
                    <a:bodyPr/>
                    <a:lstStyle/>
                    <a:p>
                      <a:r>
                        <a:rPr kumimoji="1" lang="ja-JP" altLang="en-US" dirty="0">
                          <a:latin typeface="游ゴシック" panose="020B0400000000000000" pitchFamily="50" charset="-128"/>
                          <a:ea typeface="游ゴシック" panose="020B0400000000000000" pitchFamily="50" charset="-128"/>
                        </a:rPr>
                        <a:t>期</a:t>
                      </a:r>
                    </a:p>
                  </a:txBody>
                  <a:tcPr/>
                </a:tc>
                <a:tc>
                  <a:txBody>
                    <a:bodyPr/>
                    <a:lstStyle/>
                    <a:p>
                      <a:r>
                        <a:rPr kumimoji="1" lang="ja-JP" altLang="en-US" dirty="0">
                          <a:latin typeface="游ゴシック" panose="020B0400000000000000" pitchFamily="50" charset="-128"/>
                          <a:ea typeface="游ゴシック" panose="020B0400000000000000" pitchFamily="50" charset="-128"/>
                        </a:rPr>
                        <a:t>名称（参加研究室数）</a:t>
                      </a:r>
                    </a:p>
                  </a:txBody>
                  <a:tcPr/>
                </a:tc>
                <a:extLst>
                  <a:ext uri="{0D108BD9-81ED-4DB2-BD59-A6C34878D82A}">
                    <a16:rowId xmlns:a16="http://schemas.microsoft.com/office/drawing/2014/main" val="10000"/>
                  </a:ext>
                </a:extLst>
              </a:tr>
              <a:tr h="370840">
                <a:tc>
                  <a:txBody>
                    <a:bodyPr/>
                    <a:lstStyle/>
                    <a:p>
                      <a:r>
                        <a:rPr kumimoji="1" lang="ja-JP" altLang="en-US" dirty="0">
                          <a:latin typeface="游ゴシック" panose="020B0400000000000000" pitchFamily="50" charset="-128"/>
                          <a:ea typeface="游ゴシック" panose="020B0400000000000000" pitchFamily="50" charset="-128"/>
                        </a:rPr>
                        <a:t>第</a:t>
                      </a:r>
                      <a:r>
                        <a:rPr kumimoji="1" lang="en-US" altLang="ja-JP" dirty="0">
                          <a:latin typeface="游ゴシック" panose="020B0400000000000000" pitchFamily="50" charset="-128"/>
                          <a:ea typeface="游ゴシック" panose="020B0400000000000000" pitchFamily="50" charset="-128"/>
                        </a:rPr>
                        <a:t>1</a:t>
                      </a:r>
                      <a:r>
                        <a:rPr kumimoji="1" lang="ja-JP" altLang="en-US" dirty="0">
                          <a:latin typeface="游ゴシック" panose="020B0400000000000000" pitchFamily="50" charset="-128"/>
                          <a:ea typeface="游ゴシック" panose="020B0400000000000000" pitchFamily="50" charset="-128"/>
                        </a:rPr>
                        <a:t>期（</a:t>
                      </a:r>
                      <a:r>
                        <a:rPr kumimoji="1" lang="en-US" altLang="ja-JP" dirty="0">
                          <a:latin typeface="游ゴシック" panose="020B0400000000000000" pitchFamily="50" charset="-128"/>
                          <a:ea typeface="游ゴシック" panose="020B0400000000000000" pitchFamily="50" charset="-128"/>
                        </a:rPr>
                        <a:t>H9</a:t>
                      </a:r>
                      <a:r>
                        <a:rPr kumimoji="1" lang="ja-JP" altLang="en-US" dirty="0">
                          <a:latin typeface="游ゴシック" panose="020B0400000000000000" pitchFamily="50" charset="-128"/>
                          <a:ea typeface="游ゴシック" panose="020B0400000000000000" pitchFamily="50" charset="-128"/>
                        </a:rPr>
                        <a:t>～</a:t>
                      </a:r>
                      <a:r>
                        <a:rPr kumimoji="1" lang="en-US" altLang="ja-JP" dirty="0">
                          <a:latin typeface="游ゴシック" panose="020B0400000000000000" pitchFamily="50" charset="-128"/>
                          <a:ea typeface="游ゴシック" panose="020B0400000000000000" pitchFamily="50" charset="-128"/>
                        </a:rPr>
                        <a:t>13</a:t>
                      </a:r>
                      <a:r>
                        <a:rPr kumimoji="1" lang="ja-JP" altLang="en-US" dirty="0">
                          <a:latin typeface="游ゴシック" panose="020B0400000000000000" pitchFamily="50" charset="-128"/>
                          <a:ea typeface="游ゴシック" panose="020B0400000000000000" pitchFamily="50" charset="-128"/>
                        </a:rPr>
                        <a:t>）</a:t>
                      </a:r>
                    </a:p>
                  </a:txBody>
                  <a:tcPr/>
                </a:tc>
                <a:tc>
                  <a:txBody>
                    <a:bodyPr/>
                    <a:lstStyle/>
                    <a:p>
                      <a:r>
                        <a:rPr kumimoji="1" lang="ja-JP" altLang="en-US" dirty="0">
                          <a:latin typeface="游ゴシック" panose="020B0400000000000000" pitchFamily="50" charset="-128"/>
                          <a:ea typeface="游ゴシック" panose="020B0400000000000000" pitchFamily="50" charset="-128"/>
                        </a:rPr>
                        <a:t>農芸化学特別コース（</a:t>
                      </a:r>
                      <a:r>
                        <a:rPr kumimoji="1" lang="en-US" altLang="ja-JP" dirty="0">
                          <a:latin typeface="游ゴシック" panose="020B0400000000000000" pitchFamily="50" charset="-128"/>
                          <a:ea typeface="游ゴシック" panose="020B0400000000000000" pitchFamily="50" charset="-128"/>
                        </a:rPr>
                        <a:t>10</a:t>
                      </a:r>
                      <a:r>
                        <a:rPr kumimoji="1" lang="ja-JP" altLang="en-US" dirty="0">
                          <a:latin typeface="游ゴシック" panose="020B0400000000000000" pitchFamily="50" charset="-128"/>
                          <a:ea typeface="游ゴシック" panose="020B0400000000000000" pitchFamily="50" charset="-128"/>
                        </a:rPr>
                        <a:t>研究室）</a:t>
                      </a:r>
                    </a:p>
                  </a:txBody>
                  <a:tcPr/>
                </a:tc>
                <a:extLst>
                  <a:ext uri="{0D108BD9-81ED-4DB2-BD59-A6C34878D82A}">
                    <a16:rowId xmlns:a16="http://schemas.microsoft.com/office/drawing/2014/main" val="10001"/>
                  </a:ext>
                </a:extLst>
              </a:tr>
              <a:tr h="370840">
                <a:tc>
                  <a:txBody>
                    <a:bodyPr/>
                    <a:lstStyle/>
                    <a:p>
                      <a:r>
                        <a:rPr kumimoji="1" lang="ja-JP" altLang="en-US" dirty="0">
                          <a:latin typeface="游ゴシック" panose="020B0400000000000000" pitchFamily="50" charset="-128"/>
                          <a:ea typeface="游ゴシック" panose="020B0400000000000000" pitchFamily="50" charset="-128"/>
                        </a:rPr>
                        <a:t>第</a:t>
                      </a:r>
                      <a:r>
                        <a:rPr kumimoji="1" lang="en-US" altLang="ja-JP" dirty="0">
                          <a:latin typeface="游ゴシック" panose="020B0400000000000000" pitchFamily="50" charset="-128"/>
                          <a:ea typeface="游ゴシック" panose="020B0400000000000000" pitchFamily="50" charset="-128"/>
                        </a:rPr>
                        <a:t>2</a:t>
                      </a:r>
                      <a:r>
                        <a:rPr kumimoji="1" lang="ja-JP" altLang="en-US" dirty="0">
                          <a:latin typeface="游ゴシック" panose="020B0400000000000000" pitchFamily="50" charset="-128"/>
                          <a:ea typeface="游ゴシック" panose="020B0400000000000000" pitchFamily="50" charset="-128"/>
                        </a:rPr>
                        <a:t>期（</a:t>
                      </a:r>
                      <a:r>
                        <a:rPr kumimoji="1" lang="en-US" altLang="ja-JP" dirty="0">
                          <a:latin typeface="游ゴシック" panose="020B0400000000000000" pitchFamily="50" charset="-128"/>
                          <a:ea typeface="游ゴシック" panose="020B0400000000000000" pitchFamily="50" charset="-128"/>
                        </a:rPr>
                        <a:t>H14</a:t>
                      </a:r>
                      <a:r>
                        <a:rPr kumimoji="1" lang="ja-JP" altLang="en-US" dirty="0">
                          <a:latin typeface="游ゴシック" panose="020B0400000000000000" pitchFamily="50" charset="-128"/>
                          <a:ea typeface="游ゴシック" panose="020B0400000000000000" pitchFamily="50" charset="-128"/>
                        </a:rPr>
                        <a:t>～</a:t>
                      </a:r>
                      <a:r>
                        <a:rPr kumimoji="1" lang="en-US" altLang="ja-JP" dirty="0">
                          <a:latin typeface="游ゴシック" panose="020B0400000000000000" pitchFamily="50" charset="-128"/>
                          <a:ea typeface="游ゴシック" panose="020B0400000000000000" pitchFamily="50" charset="-128"/>
                        </a:rPr>
                        <a:t>18</a:t>
                      </a:r>
                      <a:r>
                        <a:rPr kumimoji="1" lang="ja-JP" altLang="en-US" dirty="0">
                          <a:latin typeface="游ゴシック" panose="020B0400000000000000" pitchFamily="50" charset="-128"/>
                          <a:ea typeface="游ゴシック" panose="020B0400000000000000" pitchFamily="50" charset="-128"/>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游ゴシック" panose="020B0400000000000000" pitchFamily="50" charset="-128"/>
                          <a:ea typeface="游ゴシック" panose="020B0400000000000000" pitchFamily="50" charset="-128"/>
                        </a:rPr>
                        <a:t>農芸化学特別コース（</a:t>
                      </a:r>
                      <a:r>
                        <a:rPr kumimoji="1" lang="en-US" altLang="ja-JP" dirty="0">
                          <a:latin typeface="游ゴシック" panose="020B0400000000000000" pitchFamily="50" charset="-128"/>
                          <a:ea typeface="游ゴシック" panose="020B0400000000000000" pitchFamily="50" charset="-128"/>
                        </a:rPr>
                        <a:t>15</a:t>
                      </a:r>
                      <a:r>
                        <a:rPr kumimoji="1" lang="ja-JP" altLang="en-US" dirty="0">
                          <a:latin typeface="游ゴシック" panose="020B0400000000000000" pitchFamily="50" charset="-128"/>
                          <a:ea typeface="游ゴシック" panose="020B0400000000000000" pitchFamily="50" charset="-128"/>
                        </a:rPr>
                        <a:t>研究室）</a:t>
                      </a:r>
                    </a:p>
                  </a:txBody>
                  <a:tcPr/>
                </a:tc>
                <a:extLst>
                  <a:ext uri="{0D108BD9-81ED-4DB2-BD59-A6C34878D82A}">
                    <a16:rowId xmlns:a16="http://schemas.microsoft.com/office/drawing/2014/main" val="10002"/>
                  </a:ext>
                </a:extLst>
              </a:tr>
              <a:tr h="370840">
                <a:tc>
                  <a:txBody>
                    <a:bodyPr/>
                    <a:lstStyle/>
                    <a:p>
                      <a:r>
                        <a:rPr kumimoji="1" lang="ja-JP" altLang="en-US" dirty="0">
                          <a:latin typeface="游ゴシック" panose="020B0400000000000000" pitchFamily="50" charset="-128"/>
                          <a:ea typeface="游ゴシック" panose="020B0400000000000000" pitchFamily="50" charset="-128"/>
                        </a:rPr>
                        <a:t>第</a:t>
                      </a:r>
                      <a:r>
                        <a:rPr kumimoji="1" lang="en-US" altLang="ja-JP" dirty="0">
                          <a:latin typeface="游ゴシック" panose="020B0400000000000000" pitchFamily="50" charset="-128"/>
                          <a:ea typeface="游ゴシック" panose="020B0400000000000000" pitchFamily="50" charset="-128"/>
                        </a:rPr>
                        <a:t>3</a:t>
                      </a:r>
                      <a:r>
                        <a:rPr kumimoji="1" lang="ja-JP" altLang="en-US" dirty="0">
                          <a:latin typeface="游ゴシック" panose="020B0400000000000000" pitchFamily="50" charset="-128"/>
                          <a:ea typeface="游ゴシック" panose="020B0400000000000000" pitchFamily="50" charset="-128"/>
                        </a:rPr>
                        <a:t>期（</a:t>
                      </a:r>
                      <a:r>
                        <a:rPr kumimoji="1" lang="en-US" altLang="ja-JP" dirty="0">
                          <a:latin typeface="游ゴシック" panose="020B0400000000000000" pitchFamily="50" charset="-128"/>
                          <a:ea typeface="游ゴシック" panose="020B0400000000000000" pitchFamily="50" charset="-128"/>
                        </a:rPr>
                        <a:t>H19</a:t>
                      </a:r>
                      <a:r>
                        <a:rPr kumimoji="1" lang="ja-JP" altLang="en-US" dirty="0">
                          <a:latin typeface="游ゴシック" panose="020B0400000000000000" pitchFamily="50" charset="-128"/>
                          <a:ea typeface="游ゴシック" panose="020B0400000000000000" pitchFamily="50" charset="-128"/>
                        </a:rPr>
                        <a:t>～</a:t>
                      </a:r>
                      <a:r>
                        <a:rPr kumimoji="1" lang="en-US" altLang="ja-JP" dirty="0">
                          <a:latin typeface="游ゴシック" panose="020B0400000000000000" pitchFamily="50" charset="-128"/>
                          <a:ea typeface="游ゴシック" panose="020B0400000000000000" pitchFamily="50" charset="-128"/>
                        </a:rPr>
                        <a:t>24</a:t>
                      </a:r>
                      <a:r>
                        <a:rPr kumimoji="1" lang="ja-JP" altLang="en-US" dirty="0">
                          <a:latin typeface="游ゴシック" panose="020B0400000000000000" pitchFamily="50" charset="-128"/>
                          <a:ea typeface="游ゴシック" panose="020B0400000000000000" pitchFamily="50" charset="-128"/>
                        </a:rPr>
                        <a:t>）</a:t>
                      </a:r>
                    </a:p>
                  </a:txBody>
                  <a:tcPr/>
                </a:tc>
                <a:tc>
                  <a:txBody>
                    <a:bodyPr/>
                    <a:lstStyle/>
                    <a:p>
                      <a:r>
                        <a:rPr kumimoji="1" lang="ja-JP" altLang="en-US" dirty="0">
                          <a:latin typeface="游ゴシック" panose="020B0400000000000000" pitchFamily="50" charset="-128"/>
                          <a:ea typeface="游ゴシック" panose="020B0400000000000000" pitchFamily="50" charset="-128"/>
                        </a:rPr>
                        <a:t>共生基盤科学のための英語による特別プログラム（</a:t>
                      </a:r>
                      <a:r>
                        <a:rPr kumimoji="1" lang="en-US" altLang="ja-JP" dirty="0">
                          <a:latin typeface="游ゴシック" panose="020B0400000000000000" pitchFamily="50" charset="-128"/>
                          <a:ea typeface="游ゴシック" panose="020B0400000000000000" pitchFamily="50" charset="-128"/>
                        </a:rPr>
                        <a:t>40</a:t>
                      </a:r>
                      <a:r>
                        <a:rPr kumimoji="1" lang="ja-JP" altLang="en-US" dirty="0">
                          <a:latin typeface="游ゴシック" panose="020B0400000000000000" pitchFamily="50" charset="-128"/>
                          <a:ea typeface="游ゴシック" panose="020B0400000000000000" pitchFamily="50" charset="-128"/>
                        </a:rPr>
                        <a:t>研究室）</a:t>
                      </a:r>
                    </a:p>
                  </a:txBody>
                  <a:tcPr/>
                </a:tc>
                <a:extLst>
                  <a:ext uri="{0D108BD9-81ED-4DB2-BD59-A6C34878D82A}">
                    <a16:rowId xmlns:a16="http://schemas.microsoft.com/office/drawing/2014/main" val="10003"/>
                  </a:ext>
                </a:extLst>
              </a:tr>
              <a:tr h="370840">
                <a:tc>
                  <a:txBody>
                    <a:bodyPr/>
                    <a:lstStyle/>
                    <a:p>
                      <a:r>
                        <a:rPr kumimoji="1" lang="ja-JP" altLang="en-US" dirty="0">
                          <a:latin typeface="游ゴシック" panose="020B0400000000000000" pitchFamily="50" charset="-128"/>
                          <a:ea typeface="游ゴシック" panose="020B0400000000000000" pitchFamily="50" charset="-128"/>
                        </a:rPr>
                        <a:t>第</a:t>
                      </a:r>
                      <a:r>
                        <a:rPr kumimoji="1" lang="en-US" altLang="ja-JP" dirty="0">
                          <a:latin typeface="游ゴシック" panose="020B0400000000000000" pitchFamily="50" charset="-128"/>
                          <a:ea typeface="游ゴシック" panose="020B0400000000000000" pitchFamily="50" charset="-128"/>
                        </a:rPr>
                        <a:t>4</a:t>
                      </a:r>
                      <a:r>
                        <a:rPr kumimoji="1" lang="ja-JP" altLang="en-US" dirty="0">
                          <a:latin typeface="游ゴシック" panose="020B0400000000000000" pitchFamily="50" charset="-128"/>
                          <a:ea typeface="游ゴシック" panose="020B0400000000000000" pitchFamily="50" charset="-128"/>
                        </a:rPr>
                        <a:t>期（</a:t>
                      </a:r>
                      <a:r>
                        <a:rPr kumimoji="1" lang="en-US" altLang="ja-JP" dirty="0">
                          <a:latin typeface="游ゴシック" panose="020B0400000000000000" pitchFamily="50" charset="-128"/>
                          <a:ea typeface="游ゴシック" panose="020B0400000000000000" pitchFamily="50" charset="-128"/>
                        </a:rPr>
                        <a:t>H25</a:t>
                      </a:r>
                      <a:r>
                        <a:rPr kumimoji="1" lang="ja-JP" altLang="en-US" dirty="0">
                          <a:latin typeface="游ゴシック" panose="020B0400000000000000" pitchFamily="50" charset="-128"/>
                          <a:ea typeface="游ゴシック" panose="020B0400000000000000" pitchFamily="50" charset="-128"/>
                        </a:rPr>
                        <a:t>～</a:t>
                      </a:r>
                      <a:r>
                        <a:rPr kumimoji="1" lang="en-US" altLang="ja-JP" dirty="0">
                          <a:latin typeface="游ゴシック" panose="020B0400000000000000" pitchFamily="50" charset="-128"/>
                          <a:ea typeface="游ゴシック" panose="020B0400000000000000" pitchFamily="50" charset="-128"/>
                        </a:rPr>
                        <a:t>29</a:t>
                      </a:r>
                      <a:r>
                        <a:rPr kumimoji="1" lang="ja-JP" altLang="en-US" dirty="0">
                          <a:latin typeface="游ゴシック" panose="020B0400000000000000" pitchFamily="50" charset="-128"/>
                          <a:ea typeface="游ゴシック" panose="020B0400000000000000" pitchFamily="50" charset="-128"/>
                        </a:rPr>
                        <a:t>）</a:t>
                      </a:r>
                    </a:p>
                  </a:txBody>
                  <a:tcPr/>
                </a:tc>
                <a:tc>
                  <a:txBody>
                    <a:bodyPr/>
                    <a:lstStyle/>
                    <a:p>
                      <a:r>
                        <a:rPr kumimoji="1" lang="ja-JP" altLang="en-US" dirty="0">
                          <a:latin typeface="游ゴシック" panose="020B0400000000000000" pitchFamily="50" charset="-128"/>
                          <a:ea typeface="游ゴシック" panose="020B0400000000000000" pitchFamily="50" charset="-128"/>
                        </a:rPr>
                        <a:t>生物圏に立脚した生存基盤科学のための英語による特別プログラム</a:t>
                      </a:r>
                      <a:r>
                        <a:rPr kumimoji="1" lang="ja-JP" altLang="en-US" dirty="0">
                          <a:solidFill>
                            <a:schemeClr val="tx1"/>
                          </a:solidFill>
                          <a:latin typeface="游ゴシック" panose="020B0400000000000000" pitchFamily="50" charset="-128"/>
                          <a:ea typeface="游ゴシック" panose="020B0400000000000000" pitchFamily="50" charset="-128"/>
                        </a:rPr>
                        <a:t>（</a:t>
                      </a:r>
                      <a:r>
                        <a:rPr kumimoji="1" lang="en-US" altLang="ja-JP" dirty="0">
                          <a:solidFill>
                            <a:schemeClr val="tx1"/>
                          </a:solidFill>
                          <a:latin typeface="游ゴシック" panose="020B0400000000000000" pitchFamily="50" charset="-128"/>
                          <a:ea typeface="游ゴシック" panose="020B0400000000000000" pitchFamily="50" charset="-128"/>
                        </a:rPr>
                        <a:t>43</a:t>
                      </a:r>
                      <a:r>
                        <a:rPr kumimoji="1" lang="ja-JP" altLang="en-US" dirty="0">
                          <a:latin typeface="游ゴシック" panose="020B0400000000000000" pitchFamily="50" charset="-128"/>
                          <a:ea typeface="游ゴシック" panose="020B0400000000000000" pitchFamily="50" charset="-128"/>
                        </a:rPr>
                        <a:t>研究室）</a:t>
                      </a:r>
                      <a:endParaRPr kumimoji="1" lang="en-US" altLang="ja-JP" dirty="0">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0004"/>
                  </a:ext>
                </a:extLst>
              </a:tr>
              <a:tr h="370840">
                <a:tc>
                  <a:txBody>
                    <a:bodyPr/>
                    <a:lstStyle/>
                    <a:p>
                      <a:r>
                        <a:rPr kumimoji="1" lang="ja-JP" altLang="en-US" dirty="0">
                          <a:solidFill>
                            <a:schemeClr val="tx1"/>
                          </a:solidFill>
                          <a:latin typeface="游ゴシック" panose="020B0400000000000000" pitchFamily="50" charset="-128"/>
                          <a:ea typeface="游ゴシック" panose="020B0400000000000000" pitchFamily="50" charset="-128"/>
                        </a:rPr>
                        <a:t>第</a:t>
                      </a:r>
                      <a:r>
                        <a:rPr kumimoji="1" lang="en-US" altLang="ja-JP" dirty="0">
                          <a:solidFill>
                            <a:schemeClr val="tx1"/>
                          </a:solidFill>
                          <a:latin typeface="游ゴシック" panose="020B0400000000000000" pitchFamily="50" charset="-128"/>
                          <a:ea typeface="游ゴシック" panose="020B0400000000000000" pitchFamily="50" charset="-128"/>
                        </a:rPr>
                        <a:t>5</a:t>
                      </a:r>
                      <a:r>
                        <a:rPr kumimoji="1" lang="ja-JP" altLang="en-US" dirty="0">
                          <a:solidFill>
                            <a:schemeClr val="tx1"/>
                          </a:solidFill>
                          <a:latin typeface="游ゴシック" panose="020B0400000000000000" pitchFamily="50" charset="-128"/>
                          <a:ea typeface="游ゴシック" panose="020B0400000000000000" pitchFamily="50" charset="-128"/>
                        </a:rPr>
                        <a:t>期（</a:t>
                      </a:r>
                      <a:r>
                        <a:rPr kumimoji="1" lang="en-US" altLang="ja-JP" dirty="0">
                          <a:solidFill>
                            <a:schemeClr val="tx1"/>
                          </a:solidFill>
                          <a:latin typeface="游ゴシック" panose="020B0400000000000000" pitchFamily="50" charset="-128"/>
                          <a:ea typeface="游ゴシック" panose="020B0400000000000000" pitchFamily="50" charset="-128"/>
                        </a:rPr>
                        <a:t>H30</a:t>
                      </a:r>
                      <a:r>
                        <a:rPr kumimoji="1" lang="ja-JP" altLang="en-US" dirty="0">
                          <a:solidFill>
                            <a:schemeClr val="tx1"/>
                          </a:solidFill>
                          <a:latin typeface="游ゴシック" panose="020B0400000000000000" pitchFamily="50" charset="-128"/>
                          <a:ea typeface="游ゴシック" panose="020B0400000000000000" pitchFamily="50" charset="-128"/>
                        </a:rPr>
                        <a:t>～</a:t>
                      </a:r>
                      <a:r>
                        <a:rPr kumimoji="1" lang="en-US" altLang="ja-JP" dirty="0">
                          <a:solidFill>
                            <a:schemeClr val="tx1"/>
                          </a:solidFill>
                          <a:latin typeface="游ゴシック" panose="020B0400000000000000" pitchFamily="50" charset="-128"/>
                          <a:ea typeface="游ゴシック" panose="020B0400000000000000" pitchFamily="50" charset="-128"/>
                        </a:rPr>
                        <a:t>R3</a:t>
                      </a:r>
                      <a:r>
                        <a:rPr kumimoji="1" lang="ja-JP" altLang="en-US" dirty="0">
                          <a:solidFill>
                            <a:schemeClr val="tx1"/>
                          </a:solidFill>
                          <a:latin typeface="游ゴシック" panose="020B0400000000000000" pitchFamily="50" charset="-128"/>
                          <a:ea typeface="游ゴシック" panose="020B0400000000000000" pitchFamily="50" charset="-128"/>
                        </a:rPr>
                        <a:t>）</a:t>
                      </a:r>
                    </a:p>
                  </a:txBody>
                  <a:tcPr/>
                </a:tc>
                <a:tc>
                  <a:txBody>
                    <a:bodyPr/>
                    <a:lstStyle/>
                    <a:p>
                      <a:r>
                        <a:rPr kumimoji="1" lang="ja-JP" altLang="en-US" dirty="0">
                          <a:solidFill>
                            <a:schemeClr val="tx1"/>
                          </a:solidFill>
                          <a:latin typeface="游ゴシック" panose="020B0400000000000000" pitchFamily="50" charset="-128"/>
                          <a:ea typeface="游ゴシック" panose="020B0400000000000000" pitchFamily="50" charset="-128"/>
                        </a:rPr>
                        <a:t>包括的先進農業フロンティア育成のための国際教育プログラム（</a:t>
                      </a:r>
                      <a:r>
                        <a:rPr kumimoji="1" lang="en-US" altLang="ja-JP" dirty="0">
                          <a:solidFill>
                            <a:schemeClr val="tx1"/>
                          </a:solidFill>
                          <a:latin typeface="游ゴシック" panose="020B0400000000000000" pitchFamily="50" charset="-128"/>
                          <a:ea typeface="游ゴシック" panose="020B0400000000000000" pitchFamily="50" charset="-128"/>
                        </a:rPr>
                        <a:t>43</a:t>
                      </a:r>
                      <a:r>
                        <a:rPr kumimoji="1" lang="ja-JP" altLang="en-US" dirty="0">
                          <a:solidFill>
                            <a:schemeClr val="tx1"/>
                          </a:solidFill>
                          <a:latin typeface="游ゴシック" panose="020B0400000000000000" pitchFamily="50" charset="-128"/>
                          <a:ea typeface="游ゴシック" panose="020B0400000000000000" pitchFamily="50" charset="-128"/>
                        </a:rPr>
                        <a:t>研究室</a:t>
                      </a:r>
                      <a:r>
                        <a:rPr kumimoji="1" lang="en-US" altLang="ja-JP" dirty="0">
                          <a:solidFill>
                            <a:schemeClr val="tx1"/>
                          </a:solidFill>
                          <a:latin typeface="游ゴシック" panose="020B0400000000000000" pitchFamily="50" charset="-128"/>
                          <a:ea typeface="游ゴシック" panose="020B0400000000000000" pitchFamily="50" charset="-128"/>
                        </a:rPr>
                        <a:t>[H30]</a:t>
                      </a:r>
                      <a:r>
                        <a:rPr kumimoji="1" lang="ja-JP" altLang="en-US" dirty="0">
                          <a:solidFill>
                            <a:schemeClr val="tx1"/>
                          </a:solidFill>
                          <a:latin typeface="游ゴシック" panose="020B0400000000000000" pitchFamily="50" charset="-128"/>
                          <a:ea typeface="游ゴシック" panose="020B0400000000000000" pitchFamily="50" charset="-128"/>
                        </a:rPr>
                        <a:t>）</a:t>
                      </a:r>
                      <a:endParaRPr kumimoji="1" lang="en-US" altLang="ja-JP" dirty="0">
                        <a:solidFill>
                          <a:schemeClr val="tx1"/>
                        </a:solidFill>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536118169"/>
                  </a:ext>
                </a:extLst>
              </a:tr>
              <a:tr h="370840">
                <a:tc>
                  <a:txBody>
                    <a:bodyPr/>
                    <a:lstStyle/>
                    <a:p>
                      <a:r>
                        <a:rPr kumimoji="1" lang="ja-JP" altLang="en-US" dirty="0">
                          <a:solidFill>
                            <a:srgbClr val="FF0000"/>
                          </a:solidFill>
                          <a:latin typeface="游ゴシック" panose="020B0400000000000000" pitchFamily="50" charset="-128"/>
                          <a:ea typeface="游ゴシック" panose="020B0400000000000000" pitchFamily="50" charset="-128"/>
                        </a:rPr>
                        <a:t>第</a:t>
                      </a:r>
                      <a:r>
                        <a:rPr kumimoji="1" lang="en-US" altLang="ja-JP" dirty="0">
                          <a:solidFill>
                            <a:srgbClr val="FF0000"/>
                          </a:solidFill>
                          <a:latin typeface="游ゴシック" panose="020B0400000000000000" pitchFamily="50" charset="-128"/>
                          <a:ea typeface="游ゴシック" panose="020B0400000000000000" pitchFamily="50" charset="-128"/>
                        </a:rPr>
                        <a:t>6</a:t>
                      </a:r>
                      <a:r>
                        <a:rPr kumimoji="1" lang="ja-JP" altLang="en-US" dirty="0">
                          <a:solidFill>
                            <a:srgbClr val="FF0000"/>
                          </a:solidFill>
                          <a:latin typeface="游ゴシック" panose="020B0400000000000000" pitchFamily="50" charset="-128"/>
                          <a:ea typeface="游ゴシック" panose="020B0400000000000000" pitchFamily="50" charset="-128"/>
                        </a:rPr>
                        <a:t>期（</a:t>
                      </a:r>
                      <a:r>
                        <a:rPr kumimoji="1" lang="en-US" altLang="ja-JP" dirty="0">
                          <a:solidFill>
                            <a:srgbClr val="FF0000"/>
                          </a:solidFill>
                          <a:latin typeface="游ゴシック" panose="020B0400000000000000" pitchFamily="50" charset="-128"/>
                          <a:ea typeface="游ゴシック" panose="020B0400000000000000" pitchFamily="50" charset="-128"/>
                        </a:rPr>
                        <a:t>R4~R6)</a:t>
                      </a:r>
                      <a:endParaRPr kumimoji="1" lang="ja-JP" altLang="en-US" dirty="0">
                        <a:solidFill>
                          <a:srgbClr val="FF0000"/>
                        </a:solidFill>
                        <a:latin typeface="游ゴシック" panose="020B0400000000000000" pitchFamily="50" charset="-128"/>
                        <a:ea typeface="游ゴシック" panose="020B0400000000000000" pitchFamily="50" charset="-128"/>
                      </a:endParaRPr>
                    </a:p>
                  </a:txBody>
                  <a:tcPr/>
                </a:tc>
                <a:tc>
                  <a:txBody>
                    <a:bodyPr/>
                    <a:lstStyle/>
                    <a:p>
                      <a:r>
                        <a:rPr kumimoji="1" lang="ja-JP" altLang="en-US" dirty="0">
                          <a:solidFill>
                            <a:srgbClr val="FF0000"/>
                          </a:solidFill>
                          <a:latin typeface="游ゴシック" panose="020B0400000000000000" pitchFamily="50" charset="-128"/>
                          <a:ea typeface="游ゴシック" panose="020B0400000000000000" pitchFamily="50" charset="-128"/>
                        </a:rPr>
                        <a:t>包括的先進農学フロンティア育成のための国際教育プログラム（</a:t>
                      </a:r>
                      <a:r>
                        <a:rPr kumimoji="1" lang="en-US" altLang="ja-JP" dirty="0">
                          <a:solidFill>
                            <a:srgbClr val="FF0000"/>
                          </a:solidFill>
                          <a:latin typeface="游ゴシック" panose="020B0400000000000000" pitchFamily="50" charset="-128"/>
                          <a:ea typeface="游ゴシック" panose="020B0400000000000000" pitchFamily="50" charset="-128"/>
                        </a:rPr>
                        <a:t>36</a:t>
                      </a:r>
                      <a:r>
                        <a:rPr kumimoji="1" lang="ja-JP" altLang="en-US" dirty="0">
                          <a:solidFill>
                            <a:srgbClr val="FF0000"/>
                          </a:solidFill>
                          <a:latin typeface="游ゴシック" panose="020B0400000000000000" pitchFamily="50" charset="-128"/>
                          <a:ea typeface="游ゴシック" panose="020B0400000000000000" pitchFamily="50" charset="-128"/>
                        </a:rPr>
                        <a:t>研究室</a:t>
                      </a:r>
                      <a:r>
                        <a:rPr kumimoji="1" lang="en-US" altLang="ja-JP" dirty="0">
                          <a:solidFill>
                            <a:srgbClr val="FF0000"/>
                          </a:solidFill>
                          <a:latin typeface="游ゴシック" panose="020B0400000000000000" pitchFamily="50" charset="-128"/>
                          <a:ea typeface="游ゴシック" panose="020B0400000000000000" pitchFamily="50" charset="-128"/>
                        </a:rPr>
                        <a:t>[R6.5.1</a:t>
                      </a:r>
                      <a:r>
                        <a:rPr kumimoji="1" lang="ja-JP" altLang="en-US" dirty="0">
                          <a:solidFill>
                            <a:srgbClr val="FF0000"/>
                          </a:solidFill>
                          <a:latin typeface="游ゴシック" panose="020B0400000000000000" pitchFamily="50" charset="-128"/>
                          <a:ea typeface="游ゴシック" panose="020B0400000000000000" pitchFamily="50" charset="-128"/>
                        </a:rPr>
                        <a:t>現在</a:t>
                      </a:r>
                      <a:r>
                        <a:rPr kumimoji="1" lang="en-US" altLang="ja-JP" dirty="0">
                          <a:solidFill>
                            <a:srgbClr val="FF0000"/>
                          </a:solidFill>
                          <a:latin typeface="游ゴシック" panose="020B0400000000000000" pitchFamily="50" charset="-128"/>
                          <a:ea typeface="游ゴシック" panose="020B0400000000000000" pitchFamily="50" charset="-128"/>
                        </a:rPr>
                        <a:t>]</a:t>
                      </a:r>
                      <a:r>
                        <a:rPr kumimoji="1" lang="ja-JP" altLang="en-US" dirty="0">
                          <a:solidFill>
                            <a:srgbClr val="FF0000"/>
                          </a:solidFill>
                          <a:latin typeface="游ゴシック" panose="020B0400000000000000" pitchFamily="50" charset="-128"/>
                          <a:ea typeface="游ゴシック" panose="020B0400000000000000" pitchFamily="50" charset="-128"/>
                        </a:rPr>
                        <a:t>）</a:t>
                      </a:r>
                      <a:endParaRPr kumimoji="1" lang="en-US" altLang="ja-JP" dirty="0">
                        <a:solidFill>
                          <a:srgbClr val="FF0000"/>
                        </a:solidFill>
                        <a:latin typeface="游ゴシック" panose="020B0400000000000000" pitchFamily="50" charset="-128"/>
                        <a:ea typeface="游ゴシック" panose="020B0400000000000000" pitchFamily="50" charset="-128"/>
                      </a:endParaRPr>
                    </a:p>
                  </a:txBody>
                  <a:tcPr/>
                </a:tc>
                <a:extLst>
                  <a:ext uri="{0D108BD9-81ED-4DB2-BD59-A6C34878D82A}">
                    <a16:rowId xmlns:a16="http://schemas.microsoft.com/office/drawing/2014/main" val="1820097489"/>
                  </a:ext>
                </a:extLst>
              </a:tr>
            </a:tbl>
          </a:graphicData>
        </a:graphic>
      </p:graphicFrame>
      <p:sp>
        <p:nvSpPr>
          <p:cNvPr id="11" name="コンテンツ プレースホルダ 2">
            <a:extLst>
              <a:ext uri="{FF2B5EF4-FFF2-40B4-BE49-F238E27FC236}">
                <a16:creationId xmlns:a16="http://schemas.microsoft.com/office/drawing/2014/main" id="{4207E8BD-9DD1-4300-9AE2-4DC56E93FEB1}"/>
              </a:ext>
            </a:extLst>
          </p:cNvPr>
          <p:cNvSpPr txBox="1">
            <a:spLocks/>
          </p:cNvSpPr>
          <p:nvPr/>
        </p:nvSpPr>
        <p:spPr>
          <a:xfrm>
            <a:off x="426740" y="4365104"/>
            <a:ext cx="8476017" cy="1773492"/>
          </a:xfrm>
        </p:spPr>
        <p:txBody>
          <a:bodyPr>
            <a:noAutofit/>
          </a:bodyPr>
          <a:lstStyle>
            <a:lvl1pPr marL="342900" indent="-342900" algn="l" rtl="0" eaLnBrk="1" fontAlgn="base" hangingPunct="1">
              <a:spcBef>
                <a:spcPct val="20000"/>
              </a:spcBef>
              <a:spcAft>
                <a:spcPct val="0"/>
              </a:spcAft>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har char="•"/>
              <a:defRPr kumimoji="1" sz="20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285750" indent="-285750">
              <a:lnSpc>
                <a:spcPts val="2000"/>
              </a:lnSpc>
              <a:spcBef>
                <a:spcPts val="1200"/>
              </a:spcBef>
              <a:buFont typeface="Arial" panose="020B0604020202020204" pitchFamily="34" charset="0"/>
              <a:buChar char="•"/>
            </a:pPr>
            <a:r>
              <a:rPr lang="en-US" altLang="ja-JP" sz="1800" kern="0" dirty="0"/>
              <a:t>ASEAN</a:t>
            </a:r>
            <a:r>
              <a:rPr lang="ja-JP" altLang="en-US" sz="1800" kern="0" dirty="0"/>
              <a:t>等の留学生を中心に受け入れ、当該国およびわが国にとって有為な人材を育成する、修士・博士併設型のプログラム</a:t>
            </a:r>
            <a:endParaRPr lang="en-US" altLang="ja-JP" sz="1800" kern="0" dirty="0"/>
          </a:p>
          <a:p>
            <a:pPr marL="285750" indent="-285750">
              <a:lnSpc>
                <a:spcPts val="2000"/>
              </a:lnSpc>
              <a:spcBef>
                <a:spcPts val="1200"/>
              </a:spcBef>
              <a:buFont typeface="Arial" panose="020B0604020202020204" pitchFamily="34" charset="0"/>
              <a:buChar char="•"/>
            </a:pPr>
            <a:r>
              <a:rPr lang="ja-JP" altLang="en-US" sz="1800" kern="0" dirty="0"/>
              <a:t>２５年にわたり留学生への研究指導・教育を英語にて行ってきた生命科学系を</a:t>
            </a:r>
            <a:br>
              <a:rPr lang="en-US" altLang="ja-JP" sz="1800" kern="0" dirty="0"/>
            </a:br>
            <a:r>
              <a:rPr lang="ja-JP" altLang="en-US" sz="1800" kern="0" dirty="0"/>
              <a:t>中心とした既存プログラムに環境系などの分野を加え発展させたプログラム</a:t>
            </a:r>
            <a:endParaRPr lang="en-US" altLang="ja-JP" sz="1800" kern="0" dirty="0"/>
          </a:p>
          <a:p>
            <a:pPr marL="285750" indent="-285750">
              <a:lnSpc>
                <a:spcPts val="2000"/>
              </a:lnSpc>
              <a:spcBef>
                <a:spcPts val="1200"/>
              </a:spcBef>
              <a:buFont typeface="Arial" panose="020B0604020202020204" pitchFamily="34" charset="0"/>
              <a:buChar char="•"/>
            </a:pPr>
            <a:r>
              <a:rPr lang="ja-JP" altLang="en-US" sz="1800" kern="0" dirty="0"/>
              <a:t>農学院留学生</a:t>
            </a:r>
            <a:r>
              <a:rPr lang="en-US" altLang="ja-JP" sz="1800" kern="0" dirty="0">
                <a:solidFill>
                  <a:srgbClr val="FF0000"/>
                </a:solidFill>
              </a:rPr>
              <a:t>85</a:t>
            </a:r>
            <a:r>
              <a:rPr lang="ja-JP" altLang="en-US" sz="1800" kern="0" dirty="0"/>
              <a:t>名の</a:t>
            </a:r>
            <a:r>
              <a:rPr lang="ja-JP" altLang="en-US" sz="1800" kern="0" dirty="0">
                <a:solidFill>
                  <a:srgbClr val="FF0000"/>
                </a:solidFill>
              </a:rPr>
              <a:t>半数以上の</a:t>
            </a:r>
            <a:r>
              <a:rPr lang="en-US" altLang="ja-JP" sz="1800" kern="0" dirty="0">
                <a:solidFill>
                  <a:srgbClr val="FF0000"/>
                </a:solidFill>
              </a:rPr>
              <a:t>59</a:t>
            </a:r>
            <a:r>
              <a:rPr lang="ja-JP" altLang="en-US" sz="1800" kern="0" dirty="0"/>
              <a:t>名が英語コースに所属（令和</a:t>
            </a:r>
            <a:r>
              <a:rPr lang="en-US" altLang="ja-JP" sz="1800" kern="0" dirty="0"/>
              <a:t>6</a:t>
            </a:r>
            <a:r>
              <a:rPr lang="ja-JP" altLang="en-US" sz="1800" kern="0" dirty="0"/>
              <a:t>年</a:t>
            </a:r>
            <a:r>
              <a:rPr lang="en-US" altLang="ja-JP" sz="1800" kern="0" dirty="0"/>
              <a:t>5</a:t>
            </a:r>
            <a:r>
              <a:rPr lang="ja-JP" altLang="en-US" sz="1800" kern="0" dirty="0"/>
              <a:t>月</a:t>
            </a:r>
            <a:r>
              <a:rPr lang="en-US" altLang="ja-JP" sz="1800" kern="0" dirty="0"/>
              <a:t>1</a:t>
            </a:r>
            <a:r>
              <a:rPr lang="ja-JP" altLang="en-US" sz="1800" kern="0" dirty="0"/>
              <a:t>日現在）</a:t>
            </a:r>
          </a:p>
        </p:txBody>
      </p:sp>
      <p:sp>
        <p:nvSpPr>
          <p:cNvPr id="3" name="タイトル 2">
            <a:extLst>
              <a:ext uri="{FF2B5EF4-FFF2-40B4-BE49-F238E27FC236}">
                <a16:creationId xmlns:a16="http://schemas.microsoft.com/office/drawing/2014/main" id="{044BA358-74B7-42F2-90AC-F439543B95A5}"/>
              </a:ext>
            </a:extLst>
          </p:cNvPr>
          <p:cNvSpPr>
            <a:spLocks noGrp="1"/>
          </p:cNvSpPr>
          <p:nvPr>
            <p:ph type="title" idx="4294967295"/>
          </p:nvPr>
        </p:nvSpPr>
        <p:spPr>
          <a:xfrm>
            <a:off x="-36512" y="-53395"/>
            <a:ext cx="8934407" cy="1325563"/>
          </a:xfrm>
          <a:prstGeom prst="rect">
            <a:avLst/>
          </a:prstGeom>
        </p:spPr>
        <p:txBody>
          <a:bodyPr/>
          <a:lstStyle/>
          <a:p>
            <a:pPr rtl="0" fontAlgn="base"/>
            <a:r>
              <a:rPr kumimoji="1" lang="ja-JP" altLang="ja-JP" sz="2000" b="1" kern="1200" dirty="0">
                <a:solidFill>
                  <a:srgbClr val="FFFF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英語コース：</a:t>
            </a:r>
            <a:r>
              <a:rPr kumimoji="1" lang="ja-JP" altLang="ja-JP" sz="2000" b="1" kern="1200" dirty="0">
                <a:solidFill>
                  <a:srgbClr val="FFFFFF"/>
                </a:solidFill>
                <a:effectLst/>
                <a:latin typeface="游ゴシック" panose="020B0400000000000000" pitchFamily="50" charset="-128"/>
                <a:ea typeface="游ゴシック" panose="020B0400000000000000" pitchFamily="50" charset="-128"/>
                <a:cs typeface="+mn-cs"/>
              </a:rPr>
              <a:t>包括的先進農業フロンティア育成のための</a:t>
            </a:r>
            <a:br>
              <a:rPr kumimoji="1" lang="en-US" altLang="ja-JP" sz="2000" b="1" kern="1200" dirty="0">
                <a:solidFill>
                  <a:srgbClr val="FFFFFF"/>
                </a:solidFill>
                <a:effectLst/>
                <a:latin typeface="游ゴシック" panose="020B0400000000000000" pitchFamily="50" charset="-128"/>
                <a:ea typeface="游ゴシック" panose="020B0400000000000000" pitchFamily="50" charset="-128"/>
                <a:cs typeface="+mn-cs"/>
              </a:rPr>
            </a:br>
            <a:r>
              <a:rPr kumimoji="1" lang="ja-JP" altLang="en-US" sz="2000" b="1" kern="1200" dirty="0">
                <a:solidFill>
                  <a:srgbClr val="FFFFFF"/>
                </a:solidFill>
                <a:effectLst/>
                <a:latin typeface="游ゴシック" panose="020B0400000000000000" pitchFamily="50" charset="-128"/>
                <a:ea typeface="游ゴシック" panose="020B0400000000000000" pitchFamily="50" charset="-128"/>
                <a:cs typeface="+mn-cs"/>
              </a:rPr>
              <a:t>　　　　　　</a:t>
            </a:r>
            <a:r>
              <a:rPr kumimoji="1" lang="ja-JP" altLang="ja-JP" sz="2000" b="1" kern="1200" dirty="0">
                <a:solidFill>
                  <a:srgbClr val="FFFFFF"/>
                </a:solidFill>
                <a:effectLst/>
                <a:latin typeface="游ゴシック" panose="020B0400000000000000" pitchFamily="50" charset="-128"/>
                <a:ea typeface="游ゴシック" panose="020B0400000000000000" pitchFamily="50" charset="-128"/>
                <a:cs typeface="+mn-cs"/>
              </a:rPr>
              <a:t>国際教育プログラム</a:t>
            </a:r>
            <a:endParaRPr lang="ja-JP" altLang="ja-JP" sz="2000" dirty="0">
              <a:effectLst/>
            </a:endParaRPr>
          </a:p>
        </p:txBody>
      </p:sp>
    </p:spTree>
    <p:extLst>
      <p:ext uri="{BB962C8B-B14F-4D97-AF65-F5344CB8AC3E}">
        <p14:creationId xmlns:p14="http://schemas.microsoft.com/office/powerpoint/2010/main" val="482276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9CBCD14-DB47-4A26-93C4-2130C1873D99}" type="slidenum">
              <a:rPr lang="en-US" altLang="ja-JP" smtClean="0"/>
              <a:pPr/>
              <a:t>47</a:t>
            </a:fld>
            <a:endParaRPr lang="en-US" altLang="ja-JP" dirty="0"/>
          </a:p>
        </p:txBody>
      </p:sp>
      <p:grpSp>
        <p:nvGrpSpPr>
          <p:cNvPr id="7" name="図形グループ 16"/>
          <p:cNvGrpSpPr>
            <a:grpSpLocks/>
          </p:cNvGrpSpPr>
          <p:nvPr/>
        </p:nvGrpSpPr>
        <p:grpSpPr bwMode="auto">
          <a:xfrm>
            <a:off x="1312529" y="1280516"/>
            <a:ext cx="6539906" cy="4399976"/>
            <a:chOff x="2587265" y="1941585"/>
            <a:chExt cx="5132510" cy="3601968"/>
          </a:xfrm>
        </p:grpSpPr>
        <p:grpSp>
          <p:nvGrpSpPr>
            <p:cNvPr id="12" name="図形グループ 14"/>
            <p:cNvGrpSpPr>
              <a:grpSpLocks/>
            </p:cNvGrpSpPr>
            <p:nvPr/>
          </p:nvGrpSpPr>
          <p:grpSpPr bwMode="auto">
            <a:xfrm>
              <a:off x="2587265" y="2311371"/>
              <a:ext cx="5132510" cy="3232182"/>
              <a:chOff x="2587985" y="2311249"/>
              <a:chExt cx="5131108" cy="3231903"/>
            </a:xfrm>
          </p:grpSpPr>
          <p:sp>
            <p:nvSpPr>
              <p:cNvPr id="14" name="正方形/長方形 13"/>
              <p:cNvSpPr/>
              <p:nvPr/>
            </p:nvSpPr>
            <p:spPr>
              <a:xfrm>
                <a:off x="5959942" y="2315465"/>
                <a:ext cx="1476504" cy="2146195"/>
              </a:xfrm>
              <a:prstGeom prst="rect">
                <a:avLst/>
              </a:prstGeom>
              <a:gradFill flip="none" rotWithShape="1">
                <a:gsLst>
                  <a:gs pos="100000">
                    <a:srgbClr val="4BACC6">
                      <a:lumMod val="75000"/>
                      <a:shade val="30000"/>
                      <a:satMod val="115000"/>
                    </a:srgbClr>
                  </a:gs>
                  <a:gs pos="50000">
                    <a:srgbClr val="4BACC6">
                      <a:lumMod val="75000"/>
                      <a:shade val="67500"/>
                      <a:satMod val="115000"/>
                    </a:srgbClr>
                  </a:gs>
                  <a:gs pos="0">
                    <a:srgbClr val="4BACC6">
                      <a:lumMod val="75000"/>
                      <a:shade val="100000"/>
                      <a:satMod val="115000"/>
                    </a:srgbClr>
                  </a:gs>
                </a:gsLst>
                <a:path path="circle">
                  <a:fillToRect l="50000" t="50000" r="50000" b="50000"/>
                </a:path>
                <a:tileRect/>
              </a:gradFill>
              <a:ln w="9525"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4415288" y="2320662"/>
                <a:ext cx="1476505" cy="2140998"/>
              </a:xfrm>
              <a:prstGeom prst="rect">
                <a:avLst/>
              </a:prstGeom>
              <a:gradFill flip="none" rotWithShape="1">
                <a:gsLst>
                  <a:gs pos="100000">
                    <a:srgbClr val="008000">
                      <a:shade val="30000"/>
                      <a:satMod val="115000"/>
                    </a:srgbClr>
                  </a:gs>
                  <a:gs pos="50000">
                    <a:srgbClr val="008000">
                      <a:shade val="67500"/>
                      <a:satMod val="115000"/>
                    </a:srgbClr>
                  </a:gs>
                  <a:gs pos="0">
                    <a:srgbClr val="008000">
                      <a:shade val="100000"/>
                      <a:satMod val="115000"/>
                    </a:srgbClr>
                  </a:gs>
                </a:gsLst>
                <a:path path="circle">
                  <a:fillToRect l="50000" t="50000" r="50000" b="50000"/>
                </a:path>
                <a:tileRect/>
              </a:gradFill>
              <a:ln w="9525"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6" name="台形 15"/>
              <p:cNvSpPr/>
              <p:nvPr/>
            </p:nvSpPr>
            <p:spPr>
              <a:xfrm>
                <a:off x="2587985" y="4461661"/>
                <a:ext cx="5131108" cy="1081491"/>
              </a:xfrm>
              <a:prstGeom prst="trapezoid">
                <a:avLst>
                  <a:gd name="adj" fmla="val 28009"/>
                </a:avLst>
              </a:prstGeom>
              <a:gradFill flip="none" rotWithShape="1">
                <a:gsLst>
                  <a:gs pos="100000">
                    <a:srgbClr val="C0504D">
                      <a:shade val="30000"/>
                      <a:satMod val="115000"/>
                    </a:srgbClr>
                  </a:gs>
                  <a:gs pos="50000">
                    <a:srgbClr val="C0504D">
                      <a:shade val="67500"/>
                      <a:satMod val="115000"/>
                    </a:srgbClr>
                  </a:gs>
                  <a:gs pos="0">
                    <a:srgbClr val="C0504D">
                      <a:shade val="100000"/>
                      <a:satMod val="115000"/>
                    </a:srgbClr>
                  </a:gs>
                </a:gsLst>
                <a:path path="circle">
                  <a:fillToRect l="50000" t="50000" r="50000" b="50000"/>
                </a:path>
                <a:tileRect/>
              </a:gradFill>
              <a:ln w="9525"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7" name="正方形/長方形 16"/>
              <p:cNvSpPr/>
              <p:nvPr/>
            </p:nvSpPr>
            <p:spPr>
              <a:xfrm>
                <a:off x="2881728" y="2311249"/>
                <a:ext cx="1476505" cy="2150412"/>
              </a:xfrm>
              <a:prstGeom prst="rect">
                <a:avLst/>
              </a:prstGeom>
              <a:gradFill flip="none" rotWithShape="1">
                <a:gsLst>
                  <a:gs pos="100000">
                    <a:schemeClr val="bg2">
                      <a:lumMod val="25000"/>
                      <a:shade val="30000"/>
                      <a:satMod val="115000"/>
                    </a:schemeClr>
                  </a:gs>
                  <a:gs pos="50000">
                    <a:srgbClr val="544D2A"/>
                  </a:gs>
                  <a:gs pos="0">
                    <a:srgbClr val="766E3E"/>
                  </a:gs>
                </a:gsLst>
                <a:path path="circle">
                  <a:fillToRect l="50000" t="50000" r="50000" b="50000"/>
                </a:path>
                <a:tileRect/>
              </a:gradFill>
              <a:ln w="9525" cap="flat" cmpd="sng" algn="ctr">
                <a:no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8" name="テキスト ボックス 7"/>
              <p:cNvSpPr txBox="1">
                <a:spLocks noChangeArrowheads="1"/>
              </p:cNvSpPr>
              <p:nvPr/>
            </p:nvSpPr>
            <p:spPr bwMode="auto">
              <a:xfrm>
                <a:off x="2941958" y="2324356"/>
                <a:ext cx="1354690" cy="184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defTabSz="457200" eaLnBrk="1" fontAlgn="auto" hangingPunct="1">
                  <a:spcBef>
                    <a:spcPct val="0"/>
                  </a:spcBef>
                  <a:spcAft>
                    <a:spcPts val="0"/>
                  </a:spcAft>
                  <a:buNone/>
                  <a:defRPr/>
                </a:pPr>
                <a:r>
                  <a:rPr lang="en-US" altLang="ja-JP" sz="2400" b="1"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lang="ja-JP" altLang="en-US" sz="2000" b="1"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食料生産</a:t>
                </a:r>
                <a:r>
                  <a:rPr lang="en-US" altLang="ja-JP" sz="2400" b="1"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p>
              <a:p>
                <a:pPr lvl="0" algn="ctr" defTabSz="457200" eaLnBrk="1" fontAlgn="auto" hangingPunct="1">
                  <a:lnSpc>
                    <a:spcPts val="1400"/>
                  </a:lnSpc>
                  <a:spcBef>
                    <a:spcPct val="0"/>
                  </a:spcBef>
                  <a:spcAft>
                    <a:spcPts val="0"/>
                  </a:spcAft>
                  <a:buNone/>
                  <a:defRPr/>
                </a:pPr>
                <a:r>
                  <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[9</a:t>
                </a: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研究室</a:t>
                </a:r>
                <a:r>
                  <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作物学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動物機能栄養学</a:t>
                </a:r>
                <a:r>
                  <a:rPr lang="ja-JP"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ビークルロボティクス</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循環農業システム工学</a:t>
                </a:r>
                <a:r>
                  <a:rPr lang="ja-JP"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作物栄養学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開発経済学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遺伝繁殖学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植物育種学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植物ゲノム科学</a:t>
                </a:r>
                <a:endParaRPr lang="ja-JP" altLang="en-US" sz="11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テキスト ボックス 8"/>
              <p:cNvSpPr txBox="1">
                <a:spLocks noChangeArrowheads="1"/>
              </p:cNvSpPr>
              <p:nvPr/>
            </p:nvSpPr>
            <p:spPr bwMode="auto">
              <a:xfrm>
                <a:off x="4491243" y="2311972"/>
                <a:ext cx="1317446" cy="199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defTabSz="457200" eaLnBrk="1" fontAlgn="auto" hangingPunct="1">
                  <a:spcBef>
                    <a:spcPct val="0"/>
                  </a:spcBef>
                  <a:spcAft>
                    <a:spcPts val="0"/>
                  </a:spcAft>
                  <a:buNone/>
                  <a:defRPr/>
                </a:pPr>
                <a:r>
                  <a:rPr lang="en-US" altLang="ja-JP" sz="2400" b="1"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lang="ja-JP" altLang="en-US" sz="2000" b="1"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環境保全</a:t>
                </a:r>
                <a:r>
                  <a:rPr lang="en-US" altLang="ja-JP" sz="2400" b="1"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p>
              <a:p>
                <a:pPr lvl="0" algn="ctr" defTabSz="457200" eaLnBrk="1" fontAlgn="auto" hangingPunct="1">
                  <a:lnSpc>
                    <a:spcPts val="1400"/>
                  </a:lnSpc>
                  <a:spcBef>
                    <a:spcPct val="0"/>
                  </a:spcBef>
                  <a:spcAft>
                    <a:spcPts val="0"/>
                  </a:spcAft>
                  <a:buNone/>
                  <a:defRPr/>
                </a:pPr>
                <a:r>
                  <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[10</a:t>
                </a: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研究室</a:t>
                </a:r>
                <a:r>
                  <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土壌学</a:t>
                </a:r>
                <a:r>
                  <a:rPr lang="ja-JP" altLang="ja-JP" sz="20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20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農業土木学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生態環境物理学</a:t>
                </a:r>
                <a:r>
                  <a:rPr lang="ja-JP"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土壌保全学</a:t>
                </a:r>
                <a:r>
                  <a:rPr lang="ja-JP"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造林学</a:t>
                </a:r>
                <a:r>
                  <a:rPr lang="ja-JP"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流域砂防学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生態系管理学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森林政策学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花卉・緑地計画学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林産製造学</a:t>
                </a:r>
                <a:r>
                  <a:rPr lang="ja-JP"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20" name="テキスト ボックス 9"/>
              <p:cNvSpPr txBox="1">
                <a:spLocks noChangeArrowheads="1"/>
              </p:cNvSpPr>
              <p:nvPr/>
            </p:nvSpPr>
            <p:spPr bwMode="auto">
              <a:xfrm>
                <a:off x="6025204" y="2365100"/>
                <a:ext cx="1331623" cy="148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defTabSz="457200" eaLnBrk="1" fontAlgn="auto" hangingPunct="1">
                  <a:lnSpc>
                    <a:spcPts val="2163"/>
                  </a:lnSpc>
                  <a:spcBef>
                    <a:spcPct val="0"/>
                  </a:spcBef>
                  <a:spcAft>
                    <a:spcPts val="0"/>
                  </a:spcAft>
                  <a:buNone/>
                  <a:defRPr/>
                </a:pPr>
                <a:r>
                  <a:rPr lang="en-US" altLang="ja-JP" sz="2400" b="1"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lang="ja-JP" altLang="en-US" sz="2000" b="1"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食品科学</a:t>
                </a:r>
                <a:r>
                  <a:rPr lang="en-US" altLang="ja-JP" sz="2400" b="1"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p>
              <a:p>
                <a:pPr lvl="0" algn="ctr" defTabSz="457200" eaLnBrk="1" fontAlgn="auto" hangingPunct="1">
                  <a:lnSpc>
                    <a:spcPts val="1400"/>
                  </a:lnSpc>
                  <a:spcBef>
                    <a:spcPct val="0"/>
                  </a:spcBef>
                  <a:spcAft>
                    <a:spcPts val="0"/>
                  </a:spcAft>
                  <a:buNone/>
                  <a:defRPr/>
                </a:pPr>
                <a:r>
                  <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[7</a:t>
                </a: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研究室</a:t>
                </a:r>
                <a:r>
                  <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食品栄養学</a:t>
                </a:r>
                <a:r>
                  <a:rPr lang="ja-JP"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食品機能化学</a:t>
                </a:r>
                <a:r>
                  <a:rPr lang="ja-JP"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食品加工工学</a:t>
                </a:r>
                <a:r>
                  <a:rPr lang="ja-JP"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分子酵素学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生物化学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微生物生理学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応用食品科学</a:t>
                </a:r>
                <a:endParaRPr lang="en-US" altLang="ja-JP" sz="1200" kern="0"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21" name="テキスト ボックス 10"/>
              <p:cNvSpPr txBox="1">
                <a:spLocks noChangeArrowheads="1"/>
              </p:cNvSpPr>
              <p:nvPr/>
            </p:nvSpPr>
            <p:spPr bwMode="auto">
              <a:xfrm>
                <a:off x="2882414" y="4624028"/>
                <a:ext cx="4474413" cy="81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lgn="ctr" defTabSz="457200" eaLnBrk="1" fontAlgn="auto" hangingPunct="1">
                  <a:lnSpc>
                    <a:spcPts val="1400"/>
                  </a:lnSpc>
                  <a:spcBef>
                    <a:spcPct val="0"/>
                  </a:spcBef>
                  <a:spcAft>
                    <a:spcPts val="0"/>
                  </a:spcAft>
                  <a:buNone/>
                  <a:defRPr/>
                </a:pPr>
                <a:r>
                  <a:rPr lang="en-US" altLang="ja-JP" sz="2400" b="1"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lang="ja-JP" altLang="en-US" sz="2000" b="1"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生命科学</a:t>
                </a:r>
                <a:r>
                  <a:rPr lang="en-US" altLang="ja-JP" sz="2400" b="1"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lang="en-US" altLang="ja-JP" sz="2000" b="1"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p>
              <a:p>
                <a:pPr lvl="0" algn="ctr" defTabSz="457200" eaLnBrk="1" fontAlgn="auto" hangingPunct="1">
                  <a:lnSpc>
                    <a:spcPts val="1400"/>
                  </a:lnSpc>
                  <a:spcBef>
                    <a:spcPct val="0"/>
                  </a:spcBef>
                  <a:spcAft>
                    <a:spcPts val="0"/>
                  </a:spcAft>
                  <a:buNone/>
                  <a:defRPr/>
                </a:pPr>
                <a:r>
                  <a:rPr lang="en-US" altLang="ja-JP"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[10</a:t>
                </a:r>
                <a:r>
                  <a:rPr lang="ja-JP" altLang="en-US"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研究室</a:t>
                </a:r>
                <a:r>
                  <a:rPr lang="en-US" altLang="ja-JP"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lang="ja-JP" altLang="en-US"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lang="en-US" altLang="ja-JP"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生物有機化学　生態化学生物学　木材化学　分子生物学</a:t>
                </a:r>
                <a:endParaRPr lang="en-US" altLang="ja-JP"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応用分子昆虫学　植物病原学　根圏制御学　</a:t>
                </a:r>
                <a:endParaRPr lang="en-US" altLang="ja-JP"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lvl="0" algn="ctr" defTabSz="457200" eaLnBrk="1" fontAlgn="auto" hangingPunct="1">
                  <a:lnSpc>
                    <a:spcPts val="1400"/>
                  </a:lnSpc>
                  <a:spcBef>
                    <a:spcPct val="0"/>
                  </a:spcBef>
                  <a:spcAft>
                    <a:spcPts val="0"/>
                  </a:spcAft>
                  <a:buNone/>
                  <a:defRPr/>
                </a:pPr>
                <a:r>
                  <a:rPr lang="ja-JP" altLang="en-US" sz="1200" kern="0"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基礎環境微生物学　動物生態学　昆虫体系学</a:t>
                </a:r>
                <a:endParaRPr kumimoji="1" lang="en-US" altLang="ja-JP"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endParaRPr>
              </a:p>
            </p:txBody>
          </p:sp>
        </p:grpSp>
        <p:sp>
          <p:nvSpPr>
            <p:cNvPr id="10" name="正方形/長方形 9"/>
            <p:cNvSpPr/>
            <p:nvPr/>
          </p:nvSpPr>
          <p:spPr>
            <a:xfrm>
              <a:off x="2876104" y="1941585"/>
              <a:ext cx="4555963" cy="375436"/>
            </a:xfrm>
            <a:prstGeom prst="rect">
              <a:avLst/>
            </a:prstGeom>
            <a:gradFill flip="none" rotWithShape="1">
              <a:gsLst>
                <a:gs pos="66000">
                  <a:srgbClr val="FFFF66"/>
                </a:gs>
                <a:gs pos="33000">
                  <a:srgbClr val="FFFF99"/>
                </a:gs>
                <a:gs pos="100000">
                  <a:srgbClr val="FFFF00"/>
                </a:gs>
                <a:gs pos="0">
                  <a:srgbClr val="FFFFCC"/>
                </a:gs>
              </a:gsLst>
              <a:lin ang="5400000" scaled="1"/>
              <a:tileRect/>
            </a:gradFill>
            <a:ln w="6350" cap="flat" cmpd="sng" algn="ctr">
              <a:solidFill>
                <a:schemeClr val="bg1">
                  <a:lumMod val="50000"/>
                </a:schemeClr>
              </a:solidFill>
              <a:prstDash val="solid"/>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1" name="テキスト ボックス 15"/>
            <p:cNvSpPr txBox="1">
              <a:spLocks noChangeArrowheads="1"/>
            </p:cNvSpPr>
            <p:nvPr/>
          </p:nvSpPr>
          <p:spPr bwMode="auto">
            <a:xfrm>
              <a:off x="3948826" y="1977386"/>
              <a:ext cx="2409388" cy="30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eaLnBrk="1" fontAlgn="auto" latinLnBrk="0" hangingPunct="1">
                <a:lnSpc>
                  <a:spcPct val="100000"/>
                </a:lnSpc>
                <a:spcBef>
                  <a:spcPct val="0"/>
                </a:spcBef>
                <a:spcAft>
                  <a:spcPts val="0"/>
                </a:spcAft>
                <a:buClrTx/>
                <a:buSzTx/>
                <a:buFontTx/>
                <a:buNone/>
                <a:tabLst/>
                <a:defRPr/>
              </a:pPr>
              <a:r>
                <a:rPr kumimoji="1" lang="ja-JP" altLang="en-US" sz="1800" b="1" i="0" u="none" strike="noStrike" kern="0" cap="none" spc="0" normalizeH="0" baseline="0" noProof="0" dirty="0">
                  <a:ln>
                    <a:noFill/>
                  </a:ln>
                  <a:solidFill>
                    <a:schemeClr val="tx1">
                      <a:lumMod val="75000"/>
                      <a:lumOff val="25000"/>
                    </a:schemeClr>
                  </a:solidFill>
                  <a:effectLst/>
                  <a:uLnTx/>
                  <a:uFillTx/>
                  <a:latin typeface="游ゴシック" panose="020B0400000000000000" pitchFamily="50" charset="-128"/>
                  <a:ea typeface="游ゴシック" panose="020B0400000000000000" pitchFamily="50" charset="-128"/>
                </a:rPr>
                <a:t>農学研究院の</a:t>
              </a:r>
              <a:r>
                <a:rPr kumimoji="1" lang="en-US" altLang="ja-JP" sz="1800" b="1" i="0" u="none" strike="noStrike" kern="0" cap="none" spc="0" normalizeH="0" baseline="0" noProof="0" dirty="0">
                  <a:ln>
                    <a:noFill/>
                  </a:ln>
                  <a:solidFill>
                    <a:schemeClr val="tx1">
                      <a:lumMod val="75000"/>
                      <a:lumOff val="25000"/>
                    </a:schemeClr>
                  </a:solidFill>
                  <a:effectLst/>
                  <a:uLnTx/>
                  <a:uFillTx/>
                  <a:latin typeface="游ゴシック" panose="020B0400000000000000" pitchFamily="50" charset="-128"/>
                  <a:ea typeface="游ゴシック" panose="020B0400000000000000" pitchFamily="50" charset="-128"/>
                </a:rPr>
                <a:t>3</a:t>
              </a:r>
              <a:r>
                <a:rPr kumimoji="1" lang="ja-JP" altLang="en-US" sz="1800" b="1" i="0" u="none" strike="noStrike" kern="0" cap="none" spc="0" normalizeH="0" baseline="0" noProof="0" dirty="0">
                  <a:ln>
                    <a:noFill/>
                  </a:ln>
                  <a:solidFill>
                    <a:schemeClr val="tx1">
                      <a:lumMod val="75000"/>
                      <a:lumOff val="25000"/>
                    </a:schemeClr>
                  </a:solidFill>
                  <a:effectLst/>
                  <a:uLnTx/>
                  <a:uFillTx/>
                  <a:latin typeface="游ゴシック" panose="020B0400000000000000" pitchFamily="50" charset="-128"/>
                  <a:ea typeface="游ゴシック" panose="020B0400000000000000" pitchFamily="50" charset="-128"/>
                </a:rPr>
                <a:t>重点研究領域</a:t>
              </a:r>
            </a:p>
          </p:txBody>
        </p:sp>
      </p:grpSp>
      <p:sp>
        <p:nvSpPr>
          <p:cNvPr id="22" name="コンテンツ プレースホルダ 2">
            <a:extLst>
              <a:ext uri="{FF2B5EF4-FFF2-40B4-BE49-F238E27FC236}">
                <a16:creationId xmlns:a16="http://schemas.microsoft.com/office/drawing/2014/main" id="{9654D5D3-893F-4C1C-AEC4-DC55F79935E7}"/>
              </a:ext>
            </a:extLst>
          </p:cNvPr>
          <p:cNvSpPr txBox="1">
            <a:spLocks/>
          </p:cNvSpPr>
          <p:nvPr/>
        </p:nvSpPr>
        <p:spPr bwMode="auto">
          <a:xfrm>
            <a:off x="6148784" y="5694369"/>
            <a:ext cx="2310202" cy="39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defRPr kumimoji="1" sz="2800">
                <a:solidFill>
                  <a:schemeClr val="tx1"/>
                </a:solidFill>
                <a:latin typeface="+mj-ea"/>
                <a:ea typeface="+mj-ea"/>
                <a:cs typeface="+mn-cs"/>
              </a:defRPr>
            </a:lvl1pPr>
            <a:lvl2pPr marL="742950" indent="-285750" algn="l" rtl="0" eaLnBrk="1" fontAlgn="base" hangingPunct="1">
              <a:spcBef>
                <a:spcPct val="20000"/>
              </a:spcBef>
              <a:spcAft>
                <a:spcPct val="0"/>
              </a:spcAft>
              <a:buChar char="–"/>
              <a:defRPr kumimoji="1" sz="2400">
                <a:solidFill>
                  <a:schemeClr val="tx1"/>
                </a:solidFill>
                <a:latin typeface="+mj-ea"/>
                <a:ea typeface="+mj-ea"/>
              </a:defRPr>
            </a:lvl2pPr>
            <a:lvl3pPr marL="1143000" indent="-228600" algn="l" rtl="0" eaLnBrk="1" fontAlgn="base" hangingPunct="1">
              <a:spcBef>
                <a:spcPct val="20000"/>
              </a:spcBef>
              <a:spcAft>
                <a:spcPct val="0"/>
              </a:spcAft>
              <a:buChar char="•"/>
              <a:defRPr kumimoji="1" sz="2000">
                <a:solidFill>
                  <a:schemeClr val="tx1"/>
                </a:solidFill>
                <a:latin typeface="+mj-ea"/>
                <a:ea typeface="+mj-ea"/>
              </a:defRPr>
            </a:lvl3pPr>
            <a:lvl4pPr marL="1600200" indent="-228600" algn="l" rtl="0" eaLnBrk="1" fontAlgn="base" hangingPunct="1">
              <a:spcBef>
                <a:spcPct val="20000"/>
              </a:spcBef>
              <a:spcAft>
                <a:spcPct val="0"/>
              </a:spcAft>
              <a:buChar char="–"/>
              <a:defRPr kumimoji="1" sz="2000">
                <a:solidFill>
                  <a:schemeClr val="tx1"/>
                </a:solidFill>
                <a:latin typeface="+mj-ea"/>
                <a:ea typeface="+mj-ea"/>
              </a:defRPr>
            </a:lvl4pPr>
            <a:lvl5pPr marL="2057400" indent="-228600" algn="l" rtl="0" eaLnBrk="1" fontAlgn="base" hangingPunct="1">
              <a:spcBef>
                <a:spcPct val="20000"/>
              </a:spcBef>
              <a:spcAft>
                <a:spcPct val="0"/>
              </a:spcAft>
              <a:buChar char="»"/>
              <a:defRPr kumimoji="1" sz="2000">
                <a:solidFill>
                  <a:schemeClr val="tx1"/>
                </a:solidFill>
                <a:latin typeface="+mj-ea"/>
                <a:ea typeface="+mj-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gn="ctr">
              <a:lnSpc>
                <a:spcPts val="2340"/>
              </a:lnSpc>
              <a:spcBef>
                <a:spcPts val="1600"/>
              </a:spcBef>
            </a:pPr>
            <a:r>
              <a:rPr lang="ja-JP" altLang="en-US" sz="1400" b="1" kern="0" dirty="0">
                <a:latin typeface="游ゴシック" panose="020B0400000000000000" pitchFamily="50" charset="-128"/>
                <a:ea typeface="游ゴシック" panose="020B0400000000000000" pitchFamily="50" charset="-128"/>
              </a:rPr>
              <a:t>（令和</a:t>
            </a:r>
            <a:r>
              <a:rPr lang="en-US" altLang="ja-JP" sz="1400" b="1" kern="0" dirty="0">
                <a:latin typeface="游ゴシック" panose="020B0400000000000000" pitchFamily="50" charset="-128"/>
                <a:ea typeface="游ゴシック" panose="020B0400000000000000" pitchFamily="50" charset="-128"/>
              </a:rPr>
              <a:t>6</a:t>
            </a:r>
            <a:r>
              <a:rPr lang="ja-JP" altLang="en-US" sz="1400" b="1" kern="0" dirty="0">
                <a:latin typeface="游ゴシック" panose="020B0400000000000000" pitchFamily="50" charset="-128"/>
                <a:ea typeface="游ゴシック" panose="020B0400000000000000" pitchFamily="50" charset="-128"/>
              </a:rPr>
              <a:t>年</a:t>
            </a:r>
            <a:r>
              <a:rPr lang="en-US" altLang="ja-JP" sz="1400" b="1" kern="0" dirty="0">
                <a:latin typeface="游ゴシック" panose="020B0400000000000000" pitchFamily="50" charset="-128"/>
                <a:ea typeface="游ゴシック" panose="020B0400000000000000" pitchFamily="50" charset="-128"/>
              </a:rPr>
              <a:t>5</a:t>
            </a:r>
            <a:r>
              <a:rPr lang="ja-JP" altLang="en-US" sz="1400" b="1" kern="0" dirty="0">
                <a:latin typeface="游ゴシック" panose="020B0400000000000000" pitchFamily="50" charset="-128"/>
                <a:ea typeface="游ゴシック" panose="020B0400000000000000" pitchFamily="50" charset="-128"/>
              </a:rPr>
              <a:t>月</a:t>
            </a:r>
            <a:r>
              <a:rPr lang="en-US" altLang="ja-JP" sz="1400" b="1" kern="0" dirty="0">
                <a:latin typeface="游ゴシック" panose="020B0400000000000000" pitchFamily="50" charset="-128"/>
                <a:ea typeface="游ゴシック" panose="020B0400000000000000" pitchFamily="50" charset="-128"/>
              </a:rPr>
              <a:t>1</a:t>
            </a:r>
            <a:r>
              <a:rPr lang="ja-JP" altLang="en-US" sz="1400" b="1" kern="0" dirty="0">
                <a:latin typeface="游ゴシック" panose="020B0400000000000000" pitchFamily="50" charset="-128"/>
                <a:ea typeface="游ゴシック" panose="020B0400000000000000" pitchFamily="50" charset="-128"/>
              </a:rPr>
              <a:t>日現在）</a:t>
            </a:r>
            <a:endParaRPr lang="en-US" altLang="ja-JP" sz="1400" b="1" kern="0" dirty="0">
              <a:latin typeface="游ゴシック" panose="020B0400000000000000" pitchFamily="50" charset="-128"/>
              <a:ea typeface="游ゴシック" panose="020B0400000000000000" pitchFamily="50" charset="-128"/>
            </a:endParaRPr>
          </a:p>
          <a:p>
            <a:pPr algn="ctr">
              <a:spcBef>
                <a:spcPts val="1600"/>
              </a:spcBef>
            </a:pPr>
            <a:endParaRPr lang="ja-JP" altLang="en-US" kern="0" dirty="0">
              <a:latin typeface="游ゴシック" panose="020B0400000000000000" pitchFamily="50" charset="-128"/>
              <a:ea typeface="游ゴシック" panose="020B0400000000000000" pitchFamily="50" charset="-128"/>
            </a:endParaRPr>
          </a:p>
        </p:txBody>
      </p:sp>
      <p:sp>
        <p:nvSpPr>
          <p:cNvPr id="2" name="タイトル 1">
            <a:extLst>
              <a:ext uri="{FF2B5EF4-FFF2-40B4-BE49-F238E27FC236}">
                <a16:creationId xmlns:a16="http://schemas.microsoft.com/office/drawing/2014/main" id="{AFBD5E0E-0FA2-48D3-9AA6-ED66E203BB0D}"/>
              </a:ext>
            </a:extLst>
          </p:cNvPr>
          <p:cNvSpPr>
            <a:spLocks noGrp="1"/>
          </p:cNvSpPr>
          <p:nvPr>
            <p:ph type="title" idx="4294967295"/>
          </p:nvPr>
        </p:nvSpPr>
        <p:spPr>
          <a:xfrm>
            <a:off x="0" y="-66945"/>
            <a:ext cx="9008472" cy="1325563"/>
          </a:xfrm>
          <a:prstGeom prst="rect">
            <a:avLst/>
          </a:prstGeom>
        </p:spPr>
        <p:txBody>
          <a:bodyPr/>
          <a:lstStyle/>
          <a:p>
            <a:pPr rtl="0" fontAlgn="base"/>
            <a:r>
              <a:rPr kumimoji="1" lang="ja-JP" altLang="ja-JP" sz="2000" b="1" kern="1200" dirty="0">
                <a:solidFill>
                  <a:srgbClr val="FFFF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英語コース：生命科学を土台とした</a:t>
            </a:r>
            <a:r>
              <a:rPr kumimoji="1" lang="ja-JP" altLang="ja-JP" sz="2000" b="1" kern="1200" dirty="0">
                <a:solidFill>
                  <a:srgbClr val="FFFFFF"/>
                </a:solidFill>
                <a:effectLst/>
                <a:latin typeface="游ゴシック" panose="020B0400000000000000" pitchFamily="50" charset="-128"/>
                <a:ea typeface="游ゴシック" panose="020B0400000000000000" pitchFamily="50" charset="-128"/>
                <a:cs typeface="+mn-cs"/>
              </a:rPr>
              <a:t>農学研究院の</a:t>
            </a:r>
            <a:r>
              <a:rPr kumimoji="1" lang="en-US" altLang="ja-JP" sz="2000" b="1" kern="1200" dirty="0">
                <a:solidFill>
                  <a:srgbClr val="FFFFFF"/>
                </a:solidFill>
                <a:effectLst/>
                <a:latin typeface="游ゴシック" panose="020B0400000000000000" pitchFamily="50" charset="-128"/>
                <a:ea typeface="游ゴシック" panose="020B0400000000000000" pitchFamily="50" charset="-128"/>
                <a:cs typeface="+mn-cs"/>
              </a:rPr>
              <a:t>3</a:t>
            </a:r>
            <a:r>
              <a:rPr kumimoji="1" lang="ja-JP" altLang="ja-JP" sz="2000" b="1" kern="1200" dirty="0">
                <a:solidFill>
                  <a:srgbClr val="FFFFFF"/>
                </a:solidFill>
                <a:effectLst/>
                <a:latin typeface="游ゴシック" panose="020B0400000000000000" pitchFamily="50" charset="-128"/>
                <a:ea typeface="游ゴシック" panose="020B0400000000000000" pitchFamily="50" charset="-128"/>
                <a:cs typeface="+mn-cs"/>
              </a:rPr>
              <a:t>重点研究領域</a:t>
            </a:r>
            <a:endParaRPr lang="ja-JP" altLang="ja-JP" sz="2000" dirty="0">
              <a:effectLst/>
            </a:endParaRPr>
          </a:p>
          <a:p>
            <a:pPr rtl="0" fontAlgn="base"/>
            <a:r>
              <a:rPr kumimoji="1" lang="ja-JP" altLang="ja-JP" sz="2000" b="1" kern="1200" dirty="0">
                <a:solidFill>
                  <a:srgbClr val="FFFFFF"/>
                </a:solidFill>
                <a:effectLst/>
                <a:latin typeface="游ゴシック" panose="020B0400000000000000" pitchFamily="50" charset="-128"/>
                <a:ea typeface="游ゴシック" panose="020B0400000000000000" pitchFamily="50" charset="-128"/>
                <a:cs typeface="+mn-cs"/>
              </a:rPr>
              <a:t>　　　　　　と参加研究室</a:t>
            </a:r>
            <a:endParaRPr kumimoji="1" lang="ja-JP" altLang="en-US" sz="2000" dirty="0"/>
          </a:p>
        </p:txBody>
      </p:sp>
    </p:spTree>
    <p:extLst>
      <p:ext uri="{BB962C8B-B14F-4D97-AF65-F5344CB8AC3E}">
        <p14:creationId xmlns:p14="http://schemas.microsoft.com/office/powerpoint/2010/main" val="968166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48</a:t>
            </a:fld>
            <a:endParaRPr lang="en-US" altLang="ja-JP" dirty="0"/>
          </a:p>
        </p:txBody>
      </p:sp>
      <p:sp>
        <p:nvSpPr>
          <p:cNvPr id="7" name="コンテンツ プレースホルダ 2"/>
          <p:cNvSpPr txBox="1">
            <a:spLocks/>
          </p:cNvSpPr>
          <p:nvPr/>
        </p:nvSpPr>
        <p:spPr bwMode="auto">
          <a:xfrm>
            <a:off x="251520" y="836712"/>
            <a:ext cx="864096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defRPr kumimoji="1" sz="2800">
                <a:solidFill>
                  <a:schemeClr val="tx1"/>
                </a:solidFill>
                <a:latin typeface="+mj-ea"/>
                <a:ea typeface="+mj-ea"/>
                <a:cs typeface="+mn-cs"/>
              </a:defRPr>
            </a:lvl1pPr>
            <a:lvl2pPr marL="742950" indent="-285750" algn="l" rtl="0" eaLnBrk="1" fontAlgn="base" hangingPunct="1">
              <a:spcBef>
                <a:spcPct val="20000"/>
              </a:spcBef>
              <a:spcAft>
                <a:spcPct val="0"/>
              </a:spcAft>
              <a:buChar char="–"/>
              <a:defRPr kumimoji="1" sz="2400">
                <a:solidFill>
                  <a:schemeClr val="tx1"/>
                </a:solidFill>
                <a:latin typeface="+mj-ea"/>
                <a:ea typeface="+mj-ea"/>
              </a:defRPr>
            </a:lvl2pPr>
            <a:lvl3pPr marL="1143000" indent="-228600" algn="l" rtl="0" eaLnBrk="1" fontAlgn="base" hangingPunct="1">
              <a:spcBef>
                <a:spcPct val="20000"/>
              </a:spcBef>
              <a:spcAft>
                <a:spcPct val="0"/>
              </a:spcAft>
              <a:buChar char="•"/>
              <a:defRPr kumimoji="1" sz="2000">
                <a:solidFill>
                  <a:schemeClr val="tx1"/>
                </a:solidFill>
                <a:latin typeface="+mj-ea"/>
                <a:ea typeface="+mj-ea"/>
              </a:defRPr>
            </a:lvl3pPr>
            <a:lvl4pPr marL="1600200" indent="-228600" algn="l" rtl="0" eaLnBrk="1" fontAlgn="base" hangingPunct="1">
              <a:spcBef>
                <a:spcPct val="20000"/>
              </a:spcBef>
              <a:spcAft>
                <a:spcPct val="0"/>
              </a:spcAft>
              <a:buChar char="–"/>
              <a:defRPr kumimoji="1" sz="2000">
                <a:solidFill>
                  <a:schemeClr val="tx1"/>
                </a:solidFill>
                <a:latin typeface="+mj-ea"/>
                <a:ea typeface="+mj-ea"/>
              </a:defRPr>
            </a:lvl4pPr>
            <a:lvl5pPr marL="2057400" indent="-228600" algn="l" rtl="0" eaLnBrk="1" fontAlgn="base" hangingPunct="1">
              <a:spcBef>
                <a:spcPct val="20000"/>
              </a:spcBef>
              <a:spcAft>
                <a:spcPct val="0"/>
              </a:spcAft>
              <a:buChar char="»"/>
              <a:defRPr kumimoji="1" sz="2000">
                <a:solidFill>
                  <a:schemeClr val="tx1"/>
                </a:solidFill>
                <a:latin typeface="+mj-ea"/>
                <a:ea typeface="+mj-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indent="0" algn="ctr">
              <a:lnSpc>
                <a:spcPts val="2340"/>
              </a:lnSpc>
              <a:spcBef>
                <a:spcPts val="1600"/>
              </a:spcBef>
            </a:pPr>
            <a:r>
              <a:rPr lang="en-US" altLang="ja-JP" sz="2000" kern="0" dirty="0">
                <a:latin typeface="游ゴシック" panose="020B0400000000000000" pitchFamily="50" charset="-128"/>
                <a:ea typeface="游ゴシック" panose="020B0400000000000000" pitchFamily="50" charset="-128"/>
              </a:rPr>
              <a:t>22</a:t>
            </a:r>
            <a:r>
              <a:rPr lang="ja-JP" altLang="en-US" sz="2000" kern="0" dirty="0">
                <a:latin typeface="游ゴシック" panose="020B0400000000000000" pitchFamily="50" charset="-128"/>
                <a:ea typeface="游ゴシック" panose="020B0400000000000000" pitchFamily="50" charset="-128"/>
              </a:rPr>
              <a:t>ヶ国</a:t>
            </a:r>
            <a:r>
              <a:rPr lang="en-US" altLang="ja-JP" sz="2000" kern="0" dirty="0">
                <a:latin typeface="游ゴシック" panose="020B0400000000000000" pitchFamily="50" charset="-128"/>
                <a:ea typeface="游ゴシック" panose="020B0400000000000000" pitchFamily="50" charset="-128"/>
              </a:rPr>
              <a:t>67</a:t>
            </a:r>
            <a:r>
              <a:rPr lang="ja-JP" altLang="en-US" sz="2000" kern="0" dirty="0">
                <a:latin typeface="游ゴシック" panose="020B0400000000000000" pitchFamily="50" charset="-128"/>
                <a:ea typeface="游ゴシック" panose="020B0400000000000000" pitchFamily="50" charset="-128"/>
              </a:rPr>
              <a:t>機関と国際交流協定を締結（令和</a:t>
            </a:r>
            <a:r>
              <a:rPr lang="en-US" altLang="ja-JP" sz="2000" kern="0" dirty="0">
                <a:latin typeface="游ゴシック" panose="020B0400000000000000" pitchFamily="50" charset="-128"/>
                <a:ea typeface="游ゴシック" panose="020B0400000000000000" pitchFamily="50" charset="-128"/>
              </a:rPr>
              <a:t>6</a:t>
            </a:r>
            <a:r>
              <a:rPr lang="ja-JP" altLang="en-US" sz="2000" kern="0" dirty="0">
                <a:latin typeface="游ゴシック" panose="020B0400000000000000" pitchFamily="50" charset="-128"/>
                <a:ea typeface="游ゴシック" panose="020B0400000000000000" pitchFamily="50" charset="-128"/>
              </a:rPr>
              <a:t>年</a:t>
            </a:r>
            <a:r>
              <a:rPr lang="en-US" altLang="ja-JP" sz="2000" kern="0" dirty="0">
                <a:latin typeface="游ゴシック" panose="020B0400000000000000" pitchFamily="50" charset="-128"/>
                <a:ea typeface="游ゴシック" panose="020B0400000000000000" pitchFamily="50" charset="-128"/>
              </a:rPr>
              <a:t>10</a:t>
            </a:r>
            <a:r>
              <a:rPr lang="ja-JP" altLang="en-US" sz="2000" kern="0" dirty="0">
                <a:latin typeface="游ゴシック" panose="020B0400000000000000" pitchFamily="50" charset="-128"/>
                <a:ea typeface="游ゴシック" panose="020B0400000000000000" pitchFamily="50" charset="-128"/>
              </a:rPr>
              <a:t>月</a:t>
            </a:r>
            <a:r>
              <a:rPr lang="en-US" altLang="ja-JP" sz="2000" kern="0" dirty="0">
                <a:latin typeface="游ゴシック" panose="020B0400000000000000" pitchFamily="50" charset="-128"/>
                <a:ea typeface="游ゴシック" panose="020B0400000000000000" pitchFamily="50" charset="-128"/>
              </a:rPr>
              <a:t>1</a:t>
            </a:r>
            <a:r>
              <a:rPr lang="ja-JP" altLang="en-US" sz="2000" kern="0" dirty="0">
                <a:latin typeface="游ゴシック" panose="020B0400000000000000" pitchFamily="50" charset="-128"/>
                <a:ea typeface="游ゴシック" panose="020B0400000000000000" pitchFamily="50" charset="-128"/>
              </a:rPr>
              <a:t>日現在）</a:t>
            </a:r>
            <a:endParaRPr lang="en-US" altLang="ja-JP" sz="2000" kern="0" dirty="0">
              <a:latin typeface="游ゴシック" panose="020B0400000000000000" pitchFamily="50" charset="-128"/>
              <a:ea typeface="游ゴシック" panose="020B0400000000000000" pitchFamily="50" charset="-128"/>
            </a:endParaRPr>
          </a:p>
          <a:p>
            <a:pPr algn="ctr">
              <a:spcBef>
                <a:spcPts val="1600"/>
              </a:spcBef>
            </a:pPr>
            <a:endParaRPr lang="ja-JP" altLang="en-US" kern="0" dirty="0">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9402" y="1299468"/>
            <a:ext cx="2189743" cy="2108269"/>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kumimoji="1"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中華人民共和国</a:t>
            </a:r>
            <a:endParaRPr kumimoji="1" lang="en-US" altLang="ja-JP" sz="14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東北農業大学　　　　　瀋陽農業大学</a:t>
            </a:r>
          </a:p>
          <a:p>
            <a:pPr algn="l"/>
            <a:r>
              <a:rPr lang="ja-JP" altLang="en-US" sz="900" b="1" dirty="0">
                <a:solidFill>
                  <a:schemeClr val="tx1"/>
                </a:solidFill>
                <a:latin typeface="游ゴシック" panose="020B0400000000000000" pitchFamily="50" charset="-128"/>
                <a:ea typeface="游ゴシック" panose="020B0400000000000000" pitchFamily="50" charset="-128"/>
              </a:rPr>
              <a:t>東北林業大学　　　　　　　南開大学</a:t>
            </a:r>
          </a:p>
          <a:p>
            <a:pPr algn="l"/>
            <a:r>
              <a:rPr lang="ja-JP" altLang="en-US" sz="900" b="1" dirty="0">
                <a:solidFill>
                  <a:schemeClr val="tx1"/>
                </a:solidFill>
                <a:latin typeface="游ゴシック" panose="020B0400000000000000" pitchFamily="50" charset="-128"/>
                <a:ea typeface="游ゴシック" panose="020B0400000000000000" pitchFamily="50" charset="-128"/>
              </a:rPr>
              <a:t>西北農林科技大学　　　上海交通大学</a:t>
            </a:r>
          </a:p>
          <a:p>
            <a:pPr algn="l"/>
            <a:r>
              <a:rPr lang="ja-JP" altLang="en-US" sz="900" b="1" dirty="0">
                <a:solidFill>
                  <a:schemeClr val="tx1"/>
                </a:solidFill>
                <a:latin typeface="游ゴシック" panose="020B0400000000000000" pitchFamily="50" charset="-128"/>
                <a:ea typeface="游ゴシック" panose="020B0400000000000000" pitchFamily="50" charset="-128"/>
              </a:rPr>
              <a:t>四川農業大学　　　　　</a:t>
            </a:r>
          </a:p>
          <a:p>
            <a:pPr algn="l"/>
            <a:r>
              <a:rPr lang="ja-JP" altLang="en-US" sz="900" b="1" dirty="0">
                <a:solidFill>
                  <a:schemeClr val="tx1"/>
                </a:solidFill>
                <a:latin typeface="游ゴシック" panose="020B0400000000000000" pitchFamily="50" charset="-128"/>
                <a:ea typeface="游ゴシック" panose="020B0400000000000000" pitchFamily="50" charset="-128"/>
              </a:rPr>
              <a:t>中国科学院東北地理・農業生態研究所</a:t>
            </a:r>
          </a:p>
          <a:p>
            <a:pPr algn="l"/>
            <a:r>
              <a:rPr lang="ja-JP" altLang="en-US" sz="900" b="1" dirty="0">
                <a:solidFill>
                  <a:schemeClr val="tx1"/>
                </a:solidFill>
                <a:latin typeface="游ゴシック" panose="020B0400000000000000" pitchFamily="50" charset="-128"/>
                <a:ea typeface="游ゴシック" panose="020B0400000000000000" pitchFamily="50" charset="-128"/>
              </a:rPr>
              <a:t>雲南農業大学　　　福建省農業科学院</a:t>
            </a:r>
          </a:p>
          <a:p>
            <a:pPr algn="l"/>
            <a:r>
              <a:rPr lang="ja-JP" altLang="en-US" sz="900" b="1" dirty="0">
                <a:solidFill>
                  <a:schemeClr val="tx1"/>
                </a:solidFill>
                <a:latin typeface="游ゴシック" panose="020B0400000000000000" pitchFamily="50" charset="-128"/>
                <a:ea typeface="游ゴシック" panose="020B0400000000000000" pitchFamily="50" charset="-128"/>
              </a:rPr>
              <a:t>北京林業大学　西南大学資源環境学院</a:t>
            </a:r>
          </a:p>
          <a:p>
            <a:pPr algn="l"/>
            <a:r>
              <a:rPr lang="ja-JP" altLang="en-US" sz="900" b="1" dirty="0">
                <a:solidFill>
                  <a:schemeClr val="tx1"/>
                </a:solidFill>
                <a:latin typeface="游ゴシック" panose="020B0400000000000000" pitchFamily="50" charset="-128"/>
                <a:ea typeface="游ゴシック" panose="020B0400000000000000" pitchFamily="50" charset="-128"/>
              </a:rPr>
              <a:t>内蒙古農業大学農学院</a:t>
            </a:r>
          </a:p>
          <a:p>
            <a:pPr algn="l"/>
            <a:r>
              <a:rPr lang="ja-JP" altLang="en-US" sz="900" b="1" dirty="0">
                <a:solidFill>
                  <a:schemeClr val="tx1"/>
                </a:solidFill>
                <a:latin typeface="游ゴシック" panose="020B0400000000000000" pitchFamily="50" charset="-128"/>
                <a:ea typeface="游ゴシック" panose="020B0400000000000000" pitchFamily="50" charset="-128"/>
              </a:rPr>
              <a:t>華中農業大学資源環境学院</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南京農業大学　　　　　華中農業大学</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中国農業大学情報・電気工学学院</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kumimoji="1" lang="ja-JP" altLang="en-US" sz="900" b="1" dirty="0">
                <a:solidFill>
                  <a:schemeClr val="tx1"/>
                </a:solidFill>
                <a:latin typeface="游ゴシック" panose="020B0400000000000000" pitchFamily="50" charset="-128"/>
                <a:ea typeface="游ゴシック" panose="020B0400000000000000" pitchFamily="50" charset="-128"/>
              </a:rPr>
              <a:t>中国科学院大学</a:t>
            </a:r>
            <a:endParaRPr kumimoji="1" lang="en-US" altLang="ja-JP" sz="900" b="1" dirty="0">
              <a:solidFill>
                <a:schemeClr val="tx1"/>
              </a:solidFill>
              <a:latin typeface="游ゴシック" panose="020B0400000000000000" pitchFamily="50" charset="-128"/>
              <a:ea typeface="游ゴシック" panose="020B0400000000000000" pitchFamily="50" charset="-128"/>
            </a:endParaRPr>
          </a:p>
          <a:p>
            <a:pPr algn="l"/>
            <a:r>
              <a:rPr kumimoji="1" lang="ja-JP" altLang="en-US" sz="900" b="1" dirty="0">
                <a:solidFill>
                  <a:schemeClr val="tx1"/>
                </a:solidFill>
                <a:latin typeface="游ゴシック" panose="020B0400000000000000" pitchFamily="50" charset="-128"/>
                <a:ea typeface="游ゴシック" panose="020B0400000000000000" pitchFamily="50" charset="-128"/>
              </a:rPr>
              <a:t>中国広州大学生命科学院</a:t>
            </a:r>
          </a:p>
        </p:txBody>
      </p:sp>
      <p:sp>
        <p:nvSpPr>
          <p:cNvPr id="54" name="テキスト ボックス 53"/>
          <p:cNvSpPr txBox="1"/>
          <p:nvPr/>
        </p:nvSpPr>
        <p:spPr>
          <a:xfrm>
            <a:off x="69402" y="3440954"/>
            <a:ext cx="2189743" cy="1138773"/>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大韓民国</a:t>
            </a:r>
          </a:p>
          <a:p>
            <a:pPr algn="l"/>
            <a:r>
              <a:rPr lang="ja-JP" altLang="en-US" sz="900" b="1" dirty="0">
                <a:solidFill>
                  <a:schemeClr val="tx1"/>
                </a:solidFill>
                <a:latin typeface="游ゴシック" panose="020B0400000000000000" pitchFamily="50" charset="-128"/>
                <a:ea typeface="游ゴシック" panose="020B0400000000000000" pitchFamily="50" charset="-128"/>
              </a:rPr>
              <a:t>嶺南大学校　　　　　忠南大学校</a:t>
            </a:r>
          </a:p>
          <a:p>
            <a:pPr algn="l"/>
            <a:r>
              <a:rPr lang="ja-JP" altLang="en-US" sz="900" b="1" dirty="0">
                <a:solidFill>
                  <a:schemeClr val="tx1"/>
                </a:solidFill>
                <a:latin typeface="游ゴシック" panose="020B0400000000000000" pitchFamily="50" charset="-128"/>
                <a:ea typeface="游ゴシック" panose="020B0400000000000000" pitchFamily="50" charset="-128"/>
              </a:rPr>
              <a:t>全南大学校農科大学　忠北大学校</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江原大学校　　　　　韓京大学校　　　　　　　　ソウル大学校農業生命科学大学</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ソウル女子大学大学院・自然科学部</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国立慶南科学技術大学校　順天大学校</a:t>
            </a:r>
          </a:p>
        </p:txBody>
      </p:sp>
      <p:sp>
        <p:nvSpPr>
          <p:cNvPr id="55" name="テキスト ボックス 54"/>
          <p:cNvSpPr txBox="1"/>
          <p:nvPr/>
        </p:nvSpPr>
        <p:spPr>
          <a:xfrm>
            <a:off x="2331419" y="2623533"/>
            <a:ext cx="2189743" cy="861774"/>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インドネシア</a:t>
            </a:r>
          </a:p>
          <a:p>
            <a:pPr algn="l"/>
            <a:r>
              <a:rPr lang="ja-JP" altLang="en-US" sz="900" b="1" dirty="0">
                <a:solidFill>
                  <a:schemeClr val="tx1"/>
                </a:solidFill>
                <a:latin typeface="游ゴシック" panose="020B0400000000000000" pitchFamily="50" charset="-128"/>
                <a:ea typeface="游ゴシック" panose="020B0400000000000000" pitchFamily="50" charset="-128"/>
              </a:rPr>
              <a:t>パランカラヤ大学　ボゴール農業大学</a:t>
            </a:r>
          </a:p>
          <a:p>
            <a:pPr algn="l"/>
            <a:r>
              <a:rPr lang="ja-JP" altLang="en-US" sz="900" b="1" dirty="0">
                <a:solidFill>
                  <a:schemeClr val="tx1"/>
                </a:solidFill>
                <a:latin typeface="游ゴシック" panose="020B0400000000000000" pitchFamily="50" charset="-128"/>
                <a:ea typeface="游ゴシック" panose="020B0400000000000000" pitchFamily="50" charset="-128"/>
              </a:rPr>
              <a:t>スリウィジャヤ大学農学部</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インドネシア生命科学国際大学</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スイスジャーマンユニバーシティ</a:t>
            </a:r>
          </a:p>
        </p:txBody>
      </p:sp>
      <p:sp>
        <p:nvSpPr>
          <p:cNvPr id="56" name="テキスト ボックス 55"/>
          <p:cNvSpPr txBox="1"/>
          <p:nvPr/>
        </p:nvSpPr>
        <p:spPr>
          <a:xfrm>
            <a:off x="2331419" y="1819330"/>
            <a:ext cx="2189743" cy="72327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インド</a:t>
            </a:r>
          </a:p>
          <a:p>
            <a:pPr algn="l"/>
            <a:r>
              <a:rPr lang="ja-JP" altLang="en-US" sz="900" b="1" dirty="0">
                <a:solidFill>
                  <a:schemeClr val="tx1"/>
                </a:solidFill>
                <a:latin typeface="游ゴシック" panose="020B0400000000000000" pitchFamily="50" charset="-128"/>
                <a:ea typeface="游ゴシック" panose="020B0400000000000000" pitchFamily="50" charset="-128"/>
              </a:rPr>
              <a:t>インド工科大学グワーハーティー校</a:t>
            </a:r>
            <a:br>
              <a:rPr lang="en-US" altLang="ja-JP" sz="900" b="1" dirty="0">
                <a:solidFill>
                  <a:schemeClr val="tx1"/>
                </a:solidFill>
                <a:latin typeface="游ゴシック" panose="020B0400000000000000" pitchFamily="50" charset="-128"/>
                <a:ea typeface="游ゴシック" panose="020B0400000000000000" pitchFamily="50" charset="-128"/>
              </a:rPr>
            </a:br>
            <a:r>
              <a:rPr lang="ja-JP" altLang="en-US" sz="900" b="1" dirty="0">
                <a:solidFill>
                  <a:schemeClr val="tx1"/>
                </a:solidFill>
                <a:latin typeface="游ゴシック" panose="020B0400000000000000" pitchFamily="50" charset="-128"/>
                <a:ea typeface="游ゴシック" panose="020B0400000000000000" pitchFamily="50" charset="-128"/>
              </a:rPr>
              <a:t>バイオサイエンス・バイオエンジニアリング学部</a:t>
            </a:r>
          </a:p>
        </p:txBody>
      </p:sp>
      <p:sp>
        <p:nvSpPr>
          <p:cNvPr id="57" name="テキスト ボックス 56"/>
          <p:cNvSpPr txBox="1"/>
          <p:nvPr/>
        </p:nvSpPr>
        <p:spPr>
          <a:xfrm>
            <a:off x="4597176" y="1822024"/>
            <a:ext cx="2189743" cy="861774"/>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モンゴル</a:t>
            </a:r>
          </a:p>
          <a:p>
            <a:pPr algn="l"/>
            <a:r>
              <a:rPr lang="ja-JP" altLang="en-US" sz="900" b="1" dirty="0">
                <a:solidFill>
                  <a:schemeClr val="tx1"/>
                </a:solidFill>
                <a:latin typeface="游ゴシック" panose="020B0400000000000000" pitchFamily="50" charset="-128"/>
                <a:ea typeface="游ゴシック" panose="020B0400000000000000" pitchFamily="50" charset="-128"/>
              </a:rPr>
              <a:t>モンゴル科学アカデミー地理学研究所</a:t>
            </a:r>
          </a:p>
          <a:p>
            <a:pPr algn="l"/>
            <a:r>
              <a:rPr lang="ja-JP" altLang="en-US" sz="900" b="1" dirty="0">
                <a:solidFill>
                  <a:schemeClr val="tx1"/>
                </a:solidFill>
                <a:latin typeface="游ゴシック" panose="020B0400000000000000" pitchFamily="50" charset="-128"/>
                <a:ea typeface="游ゴシック" panose="020B0400000000000000" pitchFamily="50" charset="-128"/>
              </a:rPr>
              <a:t>モンゴル国家気象水文環境監視省</a:t>
            </a:r>
            <a:br>
              <a:rPr lang="en-US" altLang="ja-JP" sz="900" b="1" dirty="0">
                <a:solidFill>
                  <a:schemeClr val="tx1"/>
                </a:solidFill>
                <a:latin typeface="游ゴシック" panose="020B0400000000000000" pitchFamily="50" charset="-128"/>
                <a:ea typeface="游ゴシック" panose="020B0400000000000000" pitchFamily="50" charset="-128"/>
              </a:rPr>
            </a:br>
            <a:r>
              <a:rPr lang="ja-JP" altLang="en-US" sz="900" b="1" dirty="0">
                <a:solidFill>
                  <a:schemeClr val="tx1"/>
                </a:solidFill>
                <a:latin typeface="游ゴシック" panose="020B0400000000000000" pitchFamily="50" charset="-128"/>
                <a:ea typeface="游ゴシック" panose="020B0400000000000000" pitchFamily="50" charset="-128"/>
              </a:rPr>
              <a:t>　　　　　　　　　　水文気象研究所</a:t>
            </a:r>
          </a:p>
          <a:p>
            <a:pPr algn="l"/>
            <a:r>
              <a:rPr lang="ja-JP" altLang="en-US" sz="900" b="1" dirty="0">
                <a:solidFill>
                  <a:schemeClr val="tx1"/>
                </a:solidFill>
                <a:latin typeface="游ゴシック" panose="020B0400000000000000" pitchFamily="50" charset="-128"/>
                <a:ea typeface="游ゴシック" panose="020B0400000000000000" pitchFamily="50" charset="-128"/>
              </a:rPr>
              <a:t>モンゴル国立大学生態学研究所</a:t>
            </a:r>
          </a:p>
        </p:txBody>
      </p:sp>
      <p:sp>
        <p:nvSpPr>
          <p:cNvPr id="58" name="テキスト ボックス 57"/>
          <p:cNvSpPr txBox="1"/>
          <p:nvPr/>
        </p:nvSpPr>
        <p:spPr>
          <a:xfrm>
            <a:off x="6858735" y="1939744"/>
            <a:ext cx="2189743" cy="58477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オーストラリア</a:t>
            </a:r>
            <a:endParaRPr lang="en-US" altLang="ja-JP" sz="9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シドニー大学</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ウエスタン・シドニー大学</a:t>
            </a:r>
          </a:p>
        </p:txBody>
      </p:sp>
      <p:sp>
        <p:nvSpPr>
          <p:cNvPr id="59" name="テキスト ボックス 58"/>
          <p:cNvSpPr txBox="1"/>
          <p:nvPr/>
        </p:nvSpPr>
        <p:spPr>
          <a:xfrm>
            <a:off x="6858735" y="2579910"/>
            <a:ext cx="2189743" cy="58477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ニュージーランド</a:t>
            </a:r>
          </a:p>
          <a:p>
            <a:pPr algn="l"/>
            <a:r>
              <a:rPr lang="ja-JP" altLang="en-US" sz="900" b="1" dirty="0">
                <a:solidFill>
                  <a:schemeClr val="tx1"/>
                </a:solidFill>
                <a:latin typeface="游ゴシック" panose="020B0400000000000000" pitchFamily="50" charset="-128"/>
                <a:ea typeface="游ゴシック" panose="020B0400000000000000" pitchFamily="50" charset="-128"/>
              </a:rPr>
              <a:t>地質・核科学研究所</a:t>
            </a:r>
          </a:p>
          <a:p>
            <a:pPr algn="l"/>
            <a:r>
              <a:rPr lang="ja-JP" altLang="en-US" sz="900" b="1" dirty="0">
                <a:solidFill>
                  <a:schemeClr val="tx1"/>
                </a:solidFill>
                <a:latin typeface="游ゴシック" panose="020B0400000000000000" pitchFamily="50" charset="-128"/>
                <a:ea typeface="游ゴシック" panose="020B0400000000000000" pitchFamily="50" charset="-128"/>
              </a:rPr>
              <a:t>リンカーン大学農学・生命科学部門</a:t>
            </a:r>
            <a:endParaRPr lang="en-US" altLang="ja-JP" sz="900" b="1" dirty="0">
              <a:solidFill>
                <a:schemeClr val="tx1"/>
              </a:solidFill>
              <a:latin typeface="游ゴシック" panose="020B0400000000000000" pitchFamily="50" charset="-128"/>
              <a:ea typeface="游ゴシック" panose="020B0400000000000000" pitchFamily="50" charset="-128"/>
            </a:endParaRPr>
          </a:p>
        </p:txBody>
      </p:sp>
      <p:sp>
        <p:nvSpPr>
          <p:cNvPr id="60" name="テキスト ボックス 59"/>
          <p:cNvSpPr txBox="1"/>
          <p:nvPr/>
        </p:nvSpPr>
        <p:spPr>
          <a:xfrm>
            <a:off x="69402" y="5092438"/>
            <a:ext cx="2189743" cy="58477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タイ</a:t>
            </a:r>
          </a:p>
          <a:p>
            <a:pPr algn="l"/>
            <a:r>
              <a:rPr lang="ja-JP" altLang="en-US" sz="900" b="1" dirty="0">
                <a:solidFill>
                  <a:schemeClr val="tx1"/>
                </a:solidFill>
                <a:latin typeface="游ゴシック" panose="020B0400000000000000" pitchFamily="50" charset="-128"/>
                <a:ea typeface="游ゴシック" panose="020B0400000000000000" pitchFamily="50" charset="-128"/>
              </a:rPr>
              <a:t>カセサート大学　　　タマサート大学</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コンケン大学農学部</a:t>
            </a:r>
          </a:p>
        </p:txBody>
      </p:sp>
      <p:sp>
        <p:nvSpPr>
          <p:cNvPr id="61" name="テキスト ボックス 60"/>
          <p:cNvSpPr txBox="1"/>
          <p:nvPr/>
        </p:nvSpPr>
        <p:spPr>
          <a:xfrm>
            <a:off x="4597176" y="4634114"/>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フィンランド共和国</a:t>
            </a:r>
          </a:p>
          <a:p>
            <a:pPr algn="l"/>
            <a:r>
              <a:rPr lang="ja-JP" altLang="en-US" sz="900" b="1" dirty="0">
                <a:solidFill>
                  <a:schemeClr val="tx1"/>
                </a:solidFill>
                <a:latin typeface="游ゴシック" panose="020B0400000000000000" pitchFamily="50" charset="-128"/>
                <a:ea typeface="游ゴシック" panose="020B0400000000000000" pitchFamily="50" charset="-128"/>
              </a:rPr>
              <a:t>オウル大学　　　東フィンランド大学</a:t>
            </a:r>
          </a:p>
        </p:txBody>
      </p:sp>
      <p:sp>
        <p:nvSpPr>
          <p:cNvPr id="62" name="テキスト ボックス 61"/>
          <p:cNvSpPr txBox="1"/>
          <p:nvPr/>
        </p:nvSpPr>
        <p:spPr>
          <a:xfrm>
            <a:off x="2331419" y="1292126"/>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カンボジア</a:t>
            </a:r>
          </a:p>
          <a:p>
            <a:pPr algn="l"/>
            <a:r>
              <a:rPr lang="ja-JP" altLang="en-US" sz="900" b="1" dirty="0">
                <a:solidFill>
                  <a:schemeClr val="tx1"/>
                </a:solidFill>
                <a:latin typeface="游ゴシック" panose="020B0400000000000000" pitchFamily="50" charset="-128"/>
                <a:ea typeface="游ゴシック" panose="020B0400000000000000" pitchFamily="50" charset="-128"/>
              </a:rPr>
              <a:t>王立農業大学</a:t>
            </a:r>
          </a:p>
        </p:txBody>
      </p:sp>
      <p:sp>
        <p:nvSpPr>
          <p:cNvPr id="63" name="テキスト ボックス 62"/>
          <p:cNvSpPr txBox="1"/>
          <p:nvPr/>
        </p:nvSpPr>
        <p:spPr>
          <a:xfrm>
            <a:off x="6858735" y="3220076"/>
            <a:ext cx="2189743" cy="72327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アメリカ合衆国</a:t>
            </a:r>
            <a:endParaRPr lang="ja-JP" altLang="en-US"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オハイオ州立大学</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カリフォルニア大学デービス校農業</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環境学部</a:t>
            </a:r>
          </a:p>
        </p:txBody>
      </p:sp>
      <p:sp>
        <p:nvSpPr>
          <p:cNvPr id="65" name="テキスト ボックス 64"/>
          <p:cNvSpPr txBox="1"/>
          <p:nvPr/>
        </p:nvSpPr>
        <p:spPr>
          <a:xfrm>
            <a:off x="4597176" y="3827216"/>
            <a:ext cx="2189743" cy="72327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ロシア</a:t>
            </a:r>
            <a:endParaRPr lang="en-US" altLang="ja-JP" sz="14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ロシア科学アカデミーシベリア支部・</a:t>
            </a:r>
            <a:br>
              <a:rPr lang="en-US" altLang="ja-JP" sz="900" b="1" dirty="0">
                <a:solidFill>
                  <a:schemeClr val="tx1"/>
                </a:solidFill>
                <a:latin typeface="游ゴシック" panose="020B0400000000000000" pitchFamily="50" charset="-128"/>
                <a:ea typeface="游ゴシック" panose="020B0400000000000000" pitchFamily="50" charset="-128"/>
              </a:rPr>
            </a:br>
            <a:r>
              <a:rPr lang="ja-JP" altLang="en-US" sz="900" b="1" dirty="0">
                <a:solidFill>
                  <a:schemeClr val="tx1"/>
                </a:solidFill>
                <a:latin typeface="游ゴシック" panose="020B0400000000000000" pitchFamily="50" charset="-128"/>
                <a:ea typeface="游ゴシック" panose="020B0400000000000000" pitchFamily="50" charset="-128"/>
              </a:rPr>
              <a:t>　　　　　　　　寒冷圏生物学研究所</a:t>
            </a:r>
          </a:p>
          <a:p>
            <a:pPr algn="l"/>
            <a:r>
              <a:rPr lang="ja-JP" altLang="en-US" sz="900" b="1" dirty="0">
                <a:solidFill>
                  <a:schemeClr val="tx1"/>
                </a:solidFill>
                <a:latin typeface="游ゴシック" panose="020B0400000000000000" pitchFamily="50" charset="-128"/>
                <a:ea typeface="游ゴシック" panose="020B0400000000000000" pitchFamily="50" charset="-128"/>
              </a:rPr>
              <a:t>北東連邦大学</a:t>
            </a:r>
          </a:p>
        </p:txBody>
      </p:sp>
      <p:sp>
        <p:nvSpPr>
          <p:cNvPr id="66" name="テキスト ボックス 65"/>
          <p:cNvSpPr txBox="1"/>
          <p:nvPr/>
        </p:nvSpPr>
        <p:spPr>
          <a:xfrm>
            <a:off x="6858735" y="4509120"/>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ブラジル</a:t>
            </a:r>
            <a:endParaRPr lang="en-US" altLang="ja-JP" sz="9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ヴィソーザ大学　　　サンパウロ大学</a:t>
            </a:r>
          </a:p>
        </p:txBody>
      </p:sp>
      <p:sp>
        <p:nvSpPr>
          <p:cNvPr id="67" name="テキスト ボックス 66"/>
          <p:cNvSpPr txBox="1"/>
          <p:nvPr/>
        </p:nvSpPr>
        <p:spPr>
          <a:xfrm>
            <a:off x="4597176" y="1292126"/>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マレーシア</a:t>
            </a:r>
            <a:endParaRPr lang="en-US" altLang="ja-JP" sz="9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熱帯泥炭研究所　　　　　　サバ大学</a:t>
            </a:r>
          </a:p>
        </p:txBody>
      </p:sp>
      <p:sp>
        <p:nvSpPr>
          <p:cNvPr id="68" name="テキスト ボックス 67"/>
          <p:cNvSpPr txBox="1"/>
          <p:nvPr/>
        </p:nvSpPr>
        <p:spPr>
          <a:xfrm>
            <a:off x="6858735" y="1299578"/>
            <a:ext cx="2189743" cy="58477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リトアニア</a:t>
            </a:r>
            <a:endParaRPr lang="en-US" altLang="ja-JP" sz="9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ヴィータウタス・マグヌス大学</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　　　　　　　　　　農業アカデミー</a:t>
            </a:r>
          </a:p>
        </p:txBody>
      </p:sp>
      <p:sp>
        <p:nvSpPr>
          <p:cNvPr id="69" name="テキスト ボックス 68"/>
          <p:cNvSpPr txBox="1"/>
          <p:nvPr/>
        </p:nvSpPr>
        <p:spPr>
          <a:xfrm>
            <a:off x="2331419" y="3573016"/>
            <a:ext cx="2189743" cy="584775"/>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フィリピン</a:t>
            </a:r>
            <a:endParaRPr lang="en-US" altLang="ja-JP" sz="9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国際イネ研究所</a:t>
            </a:r>
            <a:endParaRPr lang="en-US" altLang="ja-JP" sz="900" b="1" dirty="0">
              <a:solidFill>
                <a:schemeClr val="tx1"/>
              </a:solidFill>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フィリピン大学ロスバニョス校</a:t>
            </a:r>
          </a:p>
        </p:txBody>
      </p:sp>
      <p:sp>
        <p:nvSpPr>
          <p:cNvPr id="70" name="テキスト ボックス 69"/>
          <p:cNvSpPr txBox="1"/>
          <p:nvPr/>
        </p:nvSpPr>
        <p:spPr>
          <a:xfrm>
            <a:off x="2331419" y="4759145"/>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ミャンマー</a:t>
            </a:r>
            <a:endParaRPr lang="en-US" altLang="ja-JP" sz="9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パテイン大学</a:t>
            </a:r>
          </a:p>
        </p:txBody>
      </p:sp>
      <p:sp>
        <p:nvSpPr>
          <p:cNvPr id="71" name="テキスト ボックス 70"/>
          <p:cNvSpPr txBox="1"/>
          <p:nvPr/>
        </p:nvSpPr>
        <p:spPr>
          <a:xfrm>
            <a:off x="69402" y="4612944"/>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台湾</a:t>
            </a:r>
            <a:endParaRPr lang="en-US" altLang="ja-JP" sz="14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国立中興大学　　　　国立台湾大学</a:t>
            </a:r>
          </a:p>
        </p:txBody>
      </p:sp>
      <p:sp>
        <p:nvSpPr>
          <p:cNvPr id="72" name="テキスト ボックス 71"/>
          <p:cNvSpPr txBox="1"/>
          <p:nvPr/>
        </p:nvSpPr>
        <p:spPr>
          <a:xfrm>
            <a:off x="4597176" y="3297318"/>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ドイツ</a:t>
            </a:r>
            <a:endParaRPr lang="en-US" altLang="ja-JP" sz="9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ミュンヘン工科大学</a:t>
            </a:r>
          </a:p>
        </p:txBody>
      </p:sp>
      <p:sp>
        <p:nvSpPr>
          <p:cNvPr id="73" name="テキスト ボックス 72"/>
          <p:cNvSpPr txBox="1"/>
          <p:nvPr/>
        </p:nvSpPr>
        <p:spPr>
          <a:xfrm>
            <a:off x="6858735" y="4005064"/>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カナダ</a:t>
            </a:r>
            <a:endParaRPr lang="en-US" altLang="ja-JP" sz="9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アルバータ大学</a:t>
            </a:r>
          </a:p>
        </p:txBody>
      </p:sp>
      <p:sp>
        <p:nvSpPr>
          <p:cNvPr id="25" name="テキスト ボックス 24">
            <a:extLst>
              <a:ext uri="{FF2B5EF4-FFF2-40B4-BE49-F238E27FC236}">
                <a16:creationId xmlns:a16="http://schemas.microsoft.com/office/drawing/2014/main" id="{58AF2121-A832-4F41-9E8B-CF36CA8D603E}"/>
              </a:ext>
            </a:extLst>
          </p:cNvPr>
          <p:cNvSpPr txBox="1"/>
          <p:nvPr/>
        </p:nvSpPr>
        <p:spPr>
          <a:xfrm>
            <a:off x="2331419" y="4231939"/>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シンガポール</a:t>
            </a:r>
            <a:endParaRPr lang="en-US" altLang="ja-JP" sz="14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シンガポール国立大学理学部</a:t>
            </a:r>
          </a:p>
        </p:txBody>
      </p:sp>
      <p:sp>
        <p:nvSpPr>
          <p:cNvPr id="26" name="テキスト ボックス 25">
            <a:extLst>
              <a:ext uri="{FF2B5EF4-FFF2-40B4-BE49-F238E27FC236}">
                <a16:creationId xmlns:a16="http://schemas.microsoft.com/office/drawing/2014/main" id="{B1A4988F-9779-4010-ACEE-615C067FF0CC}"/>
              </a:ext>
            </a:extLst>
          </p:cNvPr>
          <p:cNvSpPr txBox="1"/>
          <p:nvPr/>
        </p:nvSpPr>
        <p:spPr>
          <a:xfrm>
            <a:off x="4597176" y="2767420"/>
            <a:ext cx="2189743" cy="446276"/>
          </a:xfrm>
          <a:prstGeom prst="rect">
            <a:avLst/>
          </a:prstGeom>
          <a:noFill/>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l"/>
            <a:r>
              <a:rPr lang="ja-JP" altLang="en-US" sz="1400" b="1" dirty="0">
                <a:solidFill>
                  <a:srgbClr val="0000FF"/>
                </a:solidFill>
                <a:highlight>
                  <a:srgbClr val="FFFF00"/>
                </a:highlight>
                <a:latin typeface="游ゴシック" panose="020B0400000000000000" pitchFamily="50" charset="-128"/>
                <a:ea typeface="游ゴシック" panose="020B0400000000000000" pitchFamily="50" charset="-128"/>
              </a:rPr>
              <a:t>イタリア</a:t>
            </a:r>
            <a:endParaRPr lang="en-US" altLang="ja-JP" sz="900" b="1" dirty="0">
              <a:solidFill>
                <a:srgbClr val="0000FF"/>
              </a:solidFill>
              <a:highlight>
                <a:srgbClr val="FFFF00"/>
              </a:highlight>
              <a:latin typeface="游ゴシック" panose="020B0400000000000000" pitchFamily="50" charset="-128"/>
              <a:ea typeface="游ゴシック" panose="020B0400000000000000" pitchFamily="50" charset="-128"/>
            </a:endParaRPr>
          </a:p>
          <a:p>
            <a:pPr algn="l"/>
            <a:r>
              <a:rPr lang="ja-JP" altLang="en-US" sz="900" b="1" dirty="0">
                <a:solidFill>
                  <a:schemeClr val="tx1"/>
                </a:solidFill>
                <a:latin typeface="游ゴシック" panose="020B0400000000000000" pitchFamily="50" charset="-128"/>
                <a:ea typeface="游ゴシック" panose="020B0400000000000000" pitchFamily="50" charset="-128"/>
              </a:rPr>
              <a:t>食科学大学</a:t>
            </a:r>
          </a:p>
        </p:txBody>
      </p:sp>
      <p:sp>
        <p:nvSpPr>
          <p:cNvPr id="3" name="タイトル 2">
            <a:extLst>
              <a:ext uri="{FF2B5EF4-FFF2-40B4-BE49-F238E27FC236}">
                <a16:creationId xmlns:a16="http://schemas.microsoft.com/office/drawing/2014/main" id="{17CE153D-A606-4FD1-9649-75081EA9FA9C}"/>
              </a:ext>
            </a:extLst>
          </p:cNvPr>
          <p:cNvSpPr>
            <a:spLocks noGrp="1"/>
          </p:cNvSpPr>
          <p:nvPr>
            <p:ph type="title" idx="4294967295"/>
          </p:nvPr>
        </p:nvSpPr>
        <p:spPr>
          <a:xfrm>
            <a:off x="-36512" y="-45120"/>
            <a:ext cx="7886700"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n-cs"/>
              </a:rPr>
              <a:t>農学研究院と海外の大学</a:t>
            </a:r>
            <a:r>
              <a:rPr kumimoji="1" lang="en-US" altLang="ja-JP" sz="3200" b="1" kern="1200" dirty="0">
                <a:solidFill>
                  <a:srgbClr val="FFFFFF"/>
                </a:solidFill>
                <a:effectLst/>
                <a:latin typeface="游ゴシック" panose="020B0400000000000000" pitchFamily="50" charset="-128"/>
                <a:ea typeface="游ゴシック" panose="020B0400000000000000" pitchFamily="50" charset="-128"/>
                <a:cs typeface="+mn-cs"/>
              </a:rPr>
              <a:t>(</a:t>
            </a:r>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n-cs"/>
              </a:rPr>
              <a:t>機関</a:t>
            </a:r>
            <a:r>
              <a:rPr kumimoji="1" lang="en-US" altLang="ja-JP" sz="3200" b="1" kern="1200" dirty="0">
                <a:solidFill>
                  <a:srgbClr val="FFFFFF"/>
                </a:solidFill>
                <a:effectLst/>
                <a:latin typeface="游ゴシック" panose="020B0400000000000000" pitchFamily="50" charset="-128"/>
                <a:ea typeface="游ゴシック" panose="020B0400000000000000" pitchFamily="50" charset="-128"/>
                <a:cs typeface="+mn-cs"/>
              </a:rPr>
              <a:t>)</a:t>
            </a:r>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n-cs"/>
              </a:rPr>
              <a:t>との交流</a:t>
            </a:r>
            <a:endParaRPr kumimoji="1" lang="ja-JP" altLang="en-US" dirty="0"/>
          </a:p>
        </p:txBody>
      </p:sp>
    </p:spTree>
    <p:extLst>
      <p:ext uri="{BB962C8B-B14F-4D97-AF65-F5344CB8AC3E}">
        <p14:creationId xmlns:p14="http://schemas.microsoft.com/office/powerpoint/2010/main" val="1927638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49</a:t>
            </a:fld>
            <a:endParaRPr lang="en-US" altLang="ja-JP" dirty="0"/>
          </a:p>
        </p:txBody>
      </p:sp>
      <p:pic>
        <p:nvPicPr>
          <p:cNvPr id="11" name="図 10" descr="建物, 人, 立っている, 屋外 が含まれている画像&#10;&#10;自動的に生成された説明">
            <a:extLst>
              <a:ext uri="{FF2B5EF4-FFF2-40B4-BE49-F238E27FC236}">
                <a16:creationId xmlns:a16="http://schemas.microsoft.com/office/drawing/2014/main" id="{A6FEDEA2-DA24-4294-BA45-709EC764E6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08" t="15794" r="14077"/>
          <a:stretch/>
        </p:blipFill>
        <p:spPr>
          <a:xfrm>
            <a:off x="263640" y="580898"/>
            <a:ext cx="4091070" cy="2776094"/>
          </a:xfrm>
          <a:prstGeom prst="rect">
            <a:avLst/>
          </a:prstGeom>
        </p:spPr>
      </p:pic>
      <p:pic>
        <p:nvPicPr>
          <p:cNvPr id="12" name="図 11" descr="人, 床, 室内, 壁 が含まれている画像&#10;&#10;自動的に生成された説明">
            <a:extLst>
              <a:ext uri="{FF2B5EF4-FFF2-40B4-BE49-F238E27FC236}">
                <a16:creationId xmlns:a16="http://schemas.microsoft.com/office/drawing/2014/main" id="{A541DE2A-6D8F-4969-AE21-C5D274B31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418" y="3378220"/>
            <a:ext cx="4164142" cy="2775606"/>
          </a:xfrm>
          <a:prstGeom prst="rect">
            <a:avLst/>
          </a:prstGeom>
        </p:spPr>
      </p:pic>
      <p:pic>
        <p:nvPicPr>
          <p:cNvPr id="13" name="図 12" descr="人, 床, 室内, 座っている が含まれている画像&#10;&#10;自動的に生成された説明">
            <a:extLst>
              <a:ext uri="{FF2B5EF4-FFF2-40B4-BE49-F238E27FC236}">
                <a16:creationId xmlns:a16="http://schemas.microsoft.com/office/drawing/2014/main" id="{650C473F-47A6-4E4C-AB12-D67B40234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82" y="583276"/>
            <a:ext cx="4163409" cy="2775606"/>
          </a:xfrm>
          <a:prstGeom prst="rect">
            <a:avLst/>
          </a:prstGeom>
        </p:spPr>
      </p:pic>
      <p:sp>
        <p:nvSpPr>
          <p:cNvPr id="14" name="テキスト ボックス 13">
            <a:extLst>
              <a:ext uri="{FF2B5EF4-FFF2-40B4-BE49-F238E27FC236}">
                <a16:creationId xmlns:a16="http://schemas.microsoft.com/office/drawing/2014/main" id="{D105E7FB-AC84-441B-960C-CDE8AEF003C9}"/>
              </a:ext>
            </a:extLst>
          </p:cNvPr>
          <p:cNvSpPr txBox="1">
            <a:spLocks noChangeArrowheads="1"/>
          </p:cNvSpPr>
          <p:nvPr/>
        </p:nvSpPr>
        <p:spPr bwMode="auto">
          <a:xfrm>
            <a:off x="1979712" y="2976512"/>
            <a:ext cx="2381715"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カセサート大学訪問</a:t>
            </a:r>
          </a:p>
        </p:txBody>
      </p:sp>
      <p:sp>
        <p:nvSpPr>
          <p:cNvPr id="15" name="テキスト ボックス 14">
            <a:extLst>
              <a:ext uri="{FF2B5EF4-FFF2-40B4-BE49-F238E27FC236}">
                <a16:creationId xmlns:a16="http://schemas.microsoft.com/office/drawing/2014/main" id="{47AD07B4-844A-4889-8405-79BE9652755C}"/>
              </a:ext>
            </a:extLst>
          </p:cNvPr>
          <p:cNvSpPr txBox="1">
            <a:spLocks noChangeArrowheads="1"/>
          </p:cNvSpPr>
          <p:nvPr/>
        </p:nvSpPr>
        <p:spPr bwMode="auto">
          <a:xfrm>
            <a:off x="5147763" y="2997627"/>
            <a:ext cx="3816328" cy="380480"/>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dirty="0">
                <a:latin typeface="游ゴシック" panose="020B0400000000000000" pitchFamily="50" charset="-128"/>
                <a:ea typeface="游ゴシック" panose="020B0400000000000000" pitchFamily="50" charset="-128"/>
              </a:rPr>
              <a:t>アフリカ</a:t>
            </a:r>
            <a:r>
              <a:rPr lang="en-US" altLang="ja-JP" dirty="0">
                <a:latin typeface="游ゴシック" panose="020B0400000000000000" pitchFamily="50" charset="-128"/>
                <a:ea typeface="游ゴシック" panose="020B0400000000000000" pitchFamily="50" charset="-128"/>
              </a:rPr>
              <a:t>SDGs</a:t>
            </a:r>
            <a:r>
              <a:rPr lang="ja-JP" altLang="en-US" dirty="0">
                <a:latin typeface="游ゴシック" panose="020B0400000000000000" pitchFamily="50" charset="-128"/>
                <a:ea typeface="游ゴシック" panose="020B0400000000000000" pitchFamily="50" charset="-128"/>
              </a:rPr>
              <a:t>センター総裁視察</a:t>
            </a:r>
          </a:p>
        </p:txBody>
      </p:sp>
      <p:sp>
        <p:nvSpPr>
          <p:cNvPr id="16" name="テキスト ボックス 15">
            <a:extLst>
              <a:ext uri="{FF2B5EF4-FFF2-40B4-BE49-F238E27FC236}">
                <a16:creationId xmlns:a16="http://schemas.microsoft.com/office/drawing/2014/main" id="{D4AF3EE5-A70D-417C-8D4A-C159E70A3DEA}"/>
              </a:ext>
            </a:extLst>
          </p:cNvPr>
          <p:cNvSpPr txBox="1">
            <a:spLocks noChangeArrowheads="1"/>
          </p:cNvSpPr>
          <p:nvPr/>
        </p:nvSpPr>
        <p:spPr bwMode="auto">
          <a:xfrm>
            <a:off x="2629894" y="5834902"/>
            <a:ext cx="4030666" cy="318924"/>
          </a:xfrm>
          <a:prstGeom prst="rect">
            <a:avLst/>
          </a:prstGeom>
          <a:solidFill>
            <a:srgbClr val="23651C"/>
          </a:solidFill>
          <a:ln>
            <a:noFill/>
          </a:ln>
        </p:spPr>
        <p:txBody>
          <a:bodyPr wrap="square" lIns="36000" tIns="36000" rIns="36000" bIns="36000">
            <a:spAutoFit/>
          </a:bodyPr>
          <a:lstStyle>
            <a:defPPr>
              <a:defRPr lang="ja-JP"/>
            </a:defPPr>
            <a:lvl1pPr algn="ctr" eaLnBrk="1" hangingPunct="1">
              <a:buFontTx/>
              <a:buNone/>
              <a:defRPr sz="2000">
                <a:solidFill>
                  <a:schemeClr val="bg1"/>
                </a:solidFill>
                <a:latin typeface="ＭＳ ゴシック" panose="020B0609070205080204" pitchFamily="49" charset="-128"/>
                <a:ea typeface="ＭＳ ゴシック" panose="020B0609070205080204" pitchFamily="49" charset="-128"/>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ja-JP" altLang="en-US" sz="1600" dirty="0">
                <a:latin typeface="游ゴシック" panose="020B0400000000000000" pitchFamily="50" charset="-128"/>
                <a:ea typeface="游ゴシック" panose="020B0400000000000000" pitchFamily="50" charset="-128"/>
              </a:rPr>
              <a:t>中国広州大学生命科学学院との協定調印式</a:t>
            </a:r>
          </a:p>
        </p:txBody>
      </p:sp>
      <p:sp>
        <p:nvSpPr>
          <p:cNvPr id="4" name="タイトル 3">
            <a:extLst>
              <a:ext uri="{FF2B5EF4-FFF2-40B4-BE49-F238E27FC236}">
                <a16:creationId xmlns:a16="http://schemas.microsoft.com/office/drawing/2014/main" id="{F0279000-23DE-49BD-8ED4-430E17F79FCB}"/>
              </a:ext>
            </a:extLst>
          </p:cNvPr>
          <p:cNvSpPr>
            <a:spLocks noGrp="1"/>
          </p:cNvSpPr>
          <p:nvPr>
            <p:ph type="title" idx="4294967295"/>
          </p:nvPr>
        </p:nvSpPr>
        <p:spPr>
          <a:xfrm>
            <a:off x="26814" y="-6847"/>
            <a:ext cx="7886700" cy="1325563"/>
          </a:xfrm>
          <a:prstGeom prst="rect">
            <a:avLst/>
          </a:prstGeom>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n-cs"/>
              </a:rPr>
              <a:t>海外の大学</a:t>
            </a:r>
            <a:r>
              <a:rPr kumimoji="1" lang="en-US" altLang="ja-JP" sz="3200" b="1" kern="1200" dirty="0">
                <a:solidFill>
                  <a:srgbClr val="FFFFFF"/>
                </a:solidFill>
                <a:effectLst/>
                <a:latin typeface="游ゴシック" panose="020B0400000000000000" pitchFamily="50" charset="-128"/>
                <a:ea typeface="游ゴシック" panose="020B0400000000000000" pitchFamily="50" charset="-128"/>
                <a:cs typeface="+mn-cs"/>
              </a:rPr>
              <a:t>(</a:t>
            </a:r>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n-cs"/>
              </a:rPr>
              <a:t>機関</a:t>
            </a:r>
            <a:r>
              <a:rPr kumimoji="1" lang="en-US" altLang="ja-JP" sz="3200" b="1" kern="1200" dirty="0">
                <a:solidFill>
                  <a:srgbClr val="FFFFFF"/>
                </a:solidFill>
                <a:effectLst/>
                <a:latin typeface="游ゴシック" panose="020B0400000000000000" pitchFamily="50" charset="-128"/>
                <a:ea typeface="游ゴシック" panose="020B0400000000000000" pitchFamily="50" charset="-128"/>
                <a:cs typeface="+mn-cs"/>
              </a:rPr>
              <a:t>)</a:t>
            </a:r>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n-cs"/>
              </a:rPr>
              <a:t>との交流の様子</a:t>
            </a:r>
            <a:endParaRPr kumimoji="1" lang="ja-JP" altLang="en-US" dirty="0"/>
          </a:p>
        </p:txBody>
      </p:sp>
    </p:spTree>
    <p:extLst>
      <p:ext uri="{BB962C8B-B14F-4D97-AF65-F5344CB8AC3E}">
        <p14:creationId xmlns:p14="http://schemas.microsoft.com/office/powerpoint/2010/main" val="342121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5</a:t>
            </a:fld>
            <a:endParaRPr lang="en-US" altLang="ja-JP"/>
          </a:p>
        </p:txBody>
      </p:sp>
      <p:sp>
        <p:nvSpPr>
          <p:cNvPr id="2" name="正方形/長方形 1"/>
          <p:cNvSpPr/>
          <p:nvPr/>
        </p:nvSpPr>
        <p:spPr>
          <a:xfrm>
            <a:off x="916342" y="1074509"/>
            <a:ext cx="8262664" cy="5016758"/>
          </a:xfrm>
          <a:prstGeom prst="rect">
            <a:avLst/>
          </a:prstGeom>
        </p:spPr>
        <p:txBody>
          <a:bodyPr wrap="square">
            <a:spAutoFit/>
          </a:bodyPr>
          <a:lstStyle/>
          <a:p>
            <a:pPr algn="l"/>
            <a:r>
              <a:rPr lang="en-US" altLang="ja-JP" sz="2000" b="1" dirty="0">
                <a:latin typeface="游ゴシック" panose="020B0400000000000000" pitchFamily="50" charset="-128"/>
                <a:ea typeface="游ゴシック" panose="020B0400000000000000" pitchFamily="50" charset="-128"/>
                <a:cs typeface="Meiryo UI" pitchFamily="50" charset="-128"/>
              </a:rPr>
              <a:t>1869</a:t>
            </a:r>
            <a:r>
              <a:rPr lang="ja-JP" altLang="en-US" sz="2000" b="1" dirty="0">
                <a:latin typeface="游ゴシック" panose="020B0400000000000000" pitchFamily="50" charset="-128"/>
                <a:ea typeface="游ゴシック" panose="020B0400000000000000" pitchFamily="50" charset="-128"/>
                <a:cs typeface="Meiryo UI" pitchFamily="50" charset="-128"/>
              </a:rPr>
              <a:t>年（明治</a:t>
            </a:r>
            <a:r>
              <a:rPr lang="en-US" altLang="ja-JP" sz="2000" b="1" dirty="0">
                <a:latin typeface="游ゴシック" panose="020B0400000000000000" pitchFamily="50" charset="-128"/>
                <a:ea typeface="游ゴシック" panose="020B0400000000000000" pitchFamily="50" charset="-128"/>
                <a:cs typeface="Meiryo UI" pitchFamily="50" charset="-128"/>
              </a:rPr>
              <a:t>2</a:t>
            </a:r>
            <a:r>
              <a:rPr lang="ja-JP" altLang="en-US" sz="2000" b="1" dirty="0">
                <a:latin typeface="游ゴシック" panose="020B0400000000000000" pitchFamily="50" charset="-128"/>
                <a:ea typeface="游ゴシック" panose="020B0400000000000000" pitchFamily="50" charset="-128"/>
                <a:cs typeface="Meiryo UI" pitchFamily="50" charset="-128"/>
              </a:rPr>
              <a:t>年）　</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北海道に開拓使設置</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　　　　　　　　　　　　開拓に必要な人材養成のための大学を</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1871</a:t>
            </a:r>
            <a:r>
              <a:rPr lang="ja-JP" altLang="en-US" sz="2000" b="1" dirty="0">
                <a:latin typeface="游ゴシック" panose="020B0400000000000000" pitchFamily="50" charset="-128"/>
                <a:ea typeface="游ゴシック" panose="020B0400000000000000" pitchFamily="50" charset="-128"/>
                <a:cs typeface="Meiryo UI" pitchFamily="50" charset="-128"/>
              </a:rPr>
              <a:t>年（明治</a:t>
            </a:r>
            <a:r>
              <a:rPr lang="en-US" altLang="ja-JP" sz="2000" b="1" dirty="0">
                <a:latin typeface="游ゴシック" panose="020B0400000000000000" pitchFamily="50" charset="-128"/>
                <a:ea typeface="游ゴシック" panose="020B0400000000000000" pitchFamily="50" charset="-128"/>
                <a:cs typeface="Meiryo UI" pitchFamily="50" charset="-128"/>
              </a:rPr>
              <a:t>4</a:t>
            </a:r>
            <a:r>
              <a:rPr lang="ja-JP" altLang="en-US" sz="2000" b="1" dirty="0">
                <a:latin typeface="游ゴシック" panose="020B0400000000000000" pitchFamily="50" charset="-128"/>
                <a:ea typeface="游ゴシック" panose="020B0400000000000000" pitchFamily="50" charset="-128"/>
                <a:cs typeface="Meiryo UI" pitchFamily="50" charset="-128"/>
              </a:rPr>
              <a:t>年）　</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ケプロン来日　北海道に農学校設置を提言</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1872</a:t>
            </a:r>
            <a:r>
              <a:rPr lang="ja-JP" altLang="en-US" sz="2000" b="1" dirty="0">
                <a:latin typeface="游ゴシック" panose="020B0400000000000000" pitchFamily="50" charset="-128"/>
                <a:ea typeface="游ゴシック" panose="020B0400000000000000" pitchFamily="50" charset="-128"/>
                <a:cs typeface="Meiryo UI" pitchFamily="50" charset="-128"/>
              </a:rPr>
              <a:t>年（明治</a:t>
            </a:r>
            <a:r>
              <a:rPr lang="en-US" altLang="ja-JP" sz="2000" b="1" dirty="0">
                <a:latin typeface="游ゴシック" panose="020B0400000000000000" pitchFamily="50" charset="-128"/>
                <a:ea typeface="游ゴシック" panose="020B0400000000000000" pitchFamily="50" charset="-128"/>
                <a:cs typeface="Meiryo UI" pitchFamily="50" charset="-128"/>
              </a:rPr>
              <a:t>5</a:t>
            </a:r>
            <a:r>
              <a:rPr lang="ja-JP" altLang="en-US" sz="2000" b="1" dirty="0">
                <a:latin typeface="游ゴシック" panose="020B0400000000000000" pitchFamily="50" charset="-128"/>
                <a:ea typeface="游ゴシック" panose="020B0400000000000000" pitchFamily="50" charset="-128"/>
                <a:cs typeface="Meiryo UI" pitchFamily="50" charset="-128"/>
              </a:rPr>
              <a:t>年）　</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東京芝に開拓使仮学校開設</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1875</a:t>
            </a:r>
            <a:r>
              <a:rPr lang="ja-JP" altLang="en-US" sz="2000" b="1" dirty="0">
                <a:latin typeface="游ゴシック" panose="020B0400000000000000" pitchFamily="50" charset="-128"/>
                <a:ea typeface="游ゴシック" panose="020B0400000000000000" pitchFamily="50" charset="-128"/>
                <a:cs typeface="Meiryo UI" pitchFamily="50" charset="-128"/>
              </a:rPr>
              <a:t>年（明治</a:t>
            </a:r>
            <a:r>
              <a:rPr lang="en-US" altLang="ja-JP" sz="2000" b="1" dirty="0">
                <a:latin typeface="游ゴシック" panose="020B0400000000000000" pitchFamily="50" charset="-128"/>
                <a:ea typeface="游ゴシック" panose="020B0400000000000000" pitchFamily="50" charset="-128"/>
                <a:cs typeface="Meiryo UI" pitchFamily="50" charset="-128"/>
              </a:rPr>
              <a:t>8</a:t>
            </a:r>
            <a:r>
              <a:rPr lang="ja-JP" altLang="en-US" sz="2000" b="1" dirty="0">
                <a:latin typeface="游ゴシック" panose="020B0400000000000000" pitchFamily="50" charset="-128"/>
                <a:ea typeface="游ゴシック" panose="020B0400000000000000" pitchFamily="50" charset="-128"/>
                <a:cs typeface="Meiryo UI" pitchFamily="50" charset="-128"/>
              </a:rPr>
              <a:t>年）　</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札幌学校</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1876</a:t>
            </a:r>
            <a:r>
              <a:rPr lang="ja-JP" altLang="en-US" sz="2000" b="1" dirty="0">
                <a:latin typeface="游ゴシック" panose="020B0400000000000000" pitchFamily="50" charset="-128"/>
                <a:ea typeface="游ゴシック" panose="020B0400000000000000" pitchFamily="50" charset="-128"/>
                <a:cs typeface="Meiryo UI" pitchFamily="50" charset="-128"/>
              </a:rPr>
              <a:t>年（明治</a:t>
            </a:r>
            <a:r>
              <a:rPr lang="en-US" altLang="ja-JP" sz="2000" b="1" dirty="0">
                <a:latin typeface="游ゴシック" panose="020B0400000000000000" pitchFamily="50" charset="-128"/>
                <a:ea typeface="游ゴシック" panose="020B0400000000000000" pitchFamily="50" charset="-128"/>
                <a:cs typeface="Meiryo UI" pitchFamily="50" charset="-128"/>
              </a:rPr>
              <a:t>9</a:t>
            </a:r>
            <a:r>
              <a:rPr lang="ja-JP" altLang="en-US" sz="2000" b="1" dirty="0">
                <a:latin typeface="游ゴシック" panose="020B0400000000000000" pitchFamily="50" charset="-128"/>
                <a:ea typeface="游ゴシック" panose="020B0400000000000000" pitchFamily="50" charset="-128"/>
                <a:cs typeface="Meiryo UI" pitchFamily="50" charset="-128"/>
              </a:rPr>
              <a:t>年）　</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札幌農学校創設</a:t>
            </a:r>
            <a:endParaRPr lang="en-US" altLang="ja-JP" sz="2000" b="1" dirty="0">
              <a:latin typeface="游ゴシック" panose="020B0400000000000000" pitchFamily="50" charset="-128"/>
              <a:ea typeface="游ゴシック" panose="020B0400000000000000" pitchFamily="50" charset="-128"/>
              <a:cs typeface="Meiryo UI" pitchFamily="50" charset="-128"/>
            </a:endParaRPr>
          </a:p>
          <a:p>
            <a:pPr algn="l"/>
            <a:r>
              <a:rPr lang="ja-JP" altLang="en-US" sz="2000" b="1" dirty="0">
                <a:latin typeface="游ゴシック" panose="020B0400000000000000" pitchFamily="50" charset="-128"/>
                <a:ea typeface="游ゴシック" panose="020B0400000000000000" pitchFamily="50" charset="-128"/>
                <a:cs typeface="Meiryo UI" pitchFamily="50" charset="-128"/>
              </a:rPr>
              <a:t>　　　　　　　　　　　</a:t>
            </a:r>
            <a:r>
              <a:rPr lang="en-US" altLang="ja-JP" sz="2000" b="1" dirty="0">
                <a:latin typeface="游ゴシック" panose="020B0400000000000000" pitchFamily="50" charset="-128"/>
                <a:ea typeface="游ゴシック" panose="020B0400000000000000" pitchFamily="50" charset="-128"/>
                <a:cs typeface="Meiryo UI" pitchFamily="50" charset="-128"/>
              </a:rPr>
              <a:t>《</a:t>
            </a:r>
            <a:r>
              <a:rPr lang="ja-JP" altLang="en-US" sz="2000" b="1" dirty="0">
                <a:solidFill>
                  <a:srgbClr val="0000FF"/>
                </a:solidFill>
                <a:latin typeface="游ゴシック" panose="020B0400000000000000" pitchFamily="50" charset="-128"/>
                <a:ea typeface="游ゴシック" panose="020B0400000000000000" pitchFamily="50" charset="-128"/>
                <a:cs typeface="Meiryo UI" pitchFamily="50" charset="-128"/>
              </a:rPr>
              <a:t>日本最初の学士号授与機関</a:t>
            </a:r>
            <a:r>
              <a:rPr lang="en-US" altLang="ja-JP" sz="2000" b="1" dirty="0">
                <a:latin typeface="游ゴシック" panose="020B0400000000000000" pitchFamily="50" charset="-128"/>
                <a:ea typeface="游ゴシック" panose="020B0400000000000000" pitchFamily="50" charset="-128"/>
                <a:cs typeface="Meiryo UI" pitchFamily="50" charset="-128"/>
              </a:rPr>
              <a:t>》</a:t>
            </a:r>
          </a:p>
          <a:p>
            <a:pPr algn="l"/>
            <a:r>
              <a:rPr lang="en-US" altLang="ja-JP" sz="2000" b="1" dirty="0">
                <a:latin typeface="游ゴシック" panose="020B0400000000000000" pitchFamily="50" charset="-128"/>
                <a:ea typeface="游ゴシック" panose="020B0400000000000000" pitchFamily="50" charset="-128"/>
                <a:cs typeface="Meiryo UI" pitchFamily="50" charset="-128"/>
              </a:rPr>
              <a:t>1907</a:t>
            </a:r>
            <a:r>
              <a:rPr lang="ja-JP" altLang="en-US" sz="2000" b="1" dirty="0">
                <a:latin typeface="游ゴシック" panose="020B0400000000000000" pitchFamily="50" charset="-128"/>
                <a:ea typeface="游ゴシック" panose="020B0400000000000000" pitchFamily="50" charset="-128"/>
                <a:cs typeface="Meiryo UI" pitchFamily="50" charset="-128"/>
              </a:rPr>
              <a:t>年（明治</a:t>
            </a:r>
            <a:r>
              <a:rPr lang="en-US" altLang="ja-JP" sz="2000" b="1" dirty="0">
                <a:latin typeface="游ゴシック" panose="020B0400000000000000" pitchFamily="50" charset="-128"/>
                <a:ea typeface="游ゴシック" panose="020B0400000000000000" pitchFamily="50" charset="-128"/>
                <a:cs typeface="Meiryo UI" pitchFamily="50" charset="-128"/>
              </a:rPr>
              <a:t>40</a:t>
            </a:r>
            <a:r>
              <a:rPr lang="ja-JP" altLang="en-US" sz="2000" b="1" dirty="0">
                <a:latin typeface="游ゴシック" panose="020B0400000000000000" pitchFamily="50" charset="-128"/>
                <a:ea typeface="游ゴシック" panose="020B0400000000000000" pitchFamily="50" charset="-128"/>
                <a:cs typeface="Meiryo UI" pitchFamily="50" charset="-128"/>
              </a:rPr>
              <a:t>年）</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東北帝国大学農科大学</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1918</a:t>
            </a:r>
            <a:r>
              <a:rPr lang="ja-JP" altLang="en-US" sz="2000" b="1" dirty="0">
                <a:latin typeface="游ゴシック" panose="020B0400000000000000" pitchFamily="50" charset="-128"/>
                <a:ea typeface="游ゴシック" panose="020B0400000000000000" pitchFamily="50" charset="-128"/>
                <a:cs typeface="Meiryo UI" pitchFamily="50" charset="-128"/>
              </a:rPr>
              <a:t>年（大正</a:t>
            </a:r>
            <a:r>
              <a:rPr lang="en-US" altLang="ja-JP" sz="2000" b="1" dirty="0">
                <a:latin typeface="游ゴシック" panose="020B0400000000000000" pitchFamily="50" charset="-128"/>
                <a:ea typeface="游ゴシック" panose="020B0400000000000000" pitchFamily="50" charset="-128"/>
                <a:cs typeface="Meiryo UI" pitchFamily="50" charset="-128"/>
              </a:rPr>
              <a:t>7</a:t>
            </a:r>
            <a:r>
              <a:rPr lang="ja-JP" altLang="en-US" sz="2000" b="1" dirty="0">
                <a:latin typeface="游ゴシック" panose="020B0400000000000000" pitchFamily="50" charset="-128"/>
                <a:ea typeface="游ゴシック" panose="020B0400000000000000" pitchFamily="50" charset="-128"/>
                <a:cs typeface="Meiryo UI" pitchFamily="50" charset="-128"/>
              </a:rPr>
              <a:t>年）</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北海道帝国大学農科大学</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1919</a:t>
            </a:r>
            <a:r>
              <a:rPr lang="ja-JP" altLang="en-US" sz="2000" b="1" dirty="0">
                <a:latin typeface="游ゴシック" panose="020B0400000000000000" pitchFamily="50" charset="-128"/>
                <a:ea typeface="游ゴシック" panose="020B0400000000000000" pitchFamily="50" charset="-128"/>
                <a:cs typeface="Meiryo UI" pitchFamily="50" charset="-128"/>
              </a:rPr>
              <a:t>年（大正</a:t>
            </a:r>
            <a:r>
              <a:rPr lang="en-US" altLang="ja-JP" sz="2000" b="1" dirty="0">
                <a:latin typeface="游ゴシック" panose="020B0400000000000000" pitchFamily="50" charset="-128"/>
                <a:ea typeface="游ゴシック" panose="020B0400000000000000" pitchFamily="50" charset="-128"/>
                <a:cs typeface="Meiryo UI" pitchFamily="50" charset="-128"/>
              </a:rPr>
              <a:t>8</a:t>
            </a:r>
            <a:r>
              <a:rPr lang="ja-JP" altLang="en-US" sz="2000" b="1" dirty="0">
                <a:latin typeface="游ゴシック" panose="020B0400000000000000" pitchFamily="50" charset="-128"/>
                <a:ea typeface="游ゴシック" panose="020B0400000000000000" pitchFamily="50" charset="-128"/>
                <a:cs typeface="Meiryo UI" pitchFamily="50" charset="-128"/>
              </a:rPr>
              <a:t>年）</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北海道帝国大学農学部 医 工 理</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1947</a:t>
            </a:r>
            <a:r>
              <a:rPr lang="ja-JP" altLang="en-US" sz="2000" b="1" dirty="0">
                <a:latin typeface="游ゴシック" panose="020B0400000000000000" pitchFamily="50" charset="-128"/>
                <a:ea typeface="游ゴシック" panose="020B0400000000000000" pitchFamily="50" charset="-128"/>
                <a:cs typeface="Meiryo UI" pitchFamily="50" charset="-128"/>
              </a:rPr>
              <a:t>年（昭和</a:t>
            </a:r>
            <a:r>
              <a:rPr lang="en-US" altLang="ja-JP" sz="2000" b="1" dirty="0">
                <a:latin typeface="游ゴシック" panose="020B0400000000000000" pitchFamily="50" charset="-128"/>
                <a:ea typeface="游ゴシック" panose="020B0400000000000000" pitchFamily="50" charset="-128"/>
                <a:cs typeface="Meiryo UI" pitchFamily="50" charset="-128"/>
              </a:rPr>
              <a:t>22</a:t>
            </a:r>
            <a:r>
              <a:rPr lang="ja-JP" altLang="en-US" sz="2000" b="1" dirty="0">
                <a:latin typeface="游ゴシック" panose="020B0400000000000000" pitchFamily="50" charset="-128"/>
                <a:ea typeface="游ゴシック" panose="020B0400000000000000" pitchFamily="50" charset="-128"/>
                <a:cs typeface="Meiryo UI" pitchFamily="50" charset="-128"/>
              </a:rPr>
              <a:t>年）</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北海道大学農学部</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　　　　　水産学部</a:t>
            </a:r>
            <a:r>
              <a:rPr lang="en-US" altLang="ja-JP" sz="2000" b="1" dirty="0">
                <a:latin typeface="游ゴシック" panose="020B0400000000000000" pitchFamily="50" charset="-128"/>
                <a:ea typeface="游ゴシック" panose="020B0400000000000000" pitchFamily="50" charset="-128"/>
                <a:cs typeface="Meiryo UI" pitchFamily="50" charset="-128"/>
              </a:rPr>
              <a:t>1949</a:t>
            </a:r>
            <a:r>
              <a:rPr lang="ja-JP" altLang="en-US" sz="2000" b="1" dirty="0">
                <a:latin typeface="游ゴシック" panose="020B0400000000000000" pitchFamily="50" charset="-128"/>
                <a:ea typeface="游ゴシック" panose="020B0400000000000000" pitchFamily="50" charset="-128"/>
                <a:cs typeface="Meiryo UI" pitchFamily="50" charset="-128"/>
              </a:rPr>
              <a:t>年、獣医学部</a:t>
            </a:r>
            <a:r>
              <a:rPr lang="en-US" altLang="ja-JP" sz="2000" b="1" dirty="0">
                <a:latin typeface="游ゴシック" panose="020B0400000000000000" pitchFamily="50" charset="-128"/>
                <a:ea typeface="游ゴシック" panose="020B0400000000000000" pitchFamily="50" charset="-128"/>
                <a:cs typeface="Meiryo UI" pitchFamily="50" charset="-128"/>
              </a:rPr>
              <a:t>1952</a:t>
            </a:r>
            <a:r>
              <a:rPr lang="ja-JP" altLang="en-US" sz="2000" b="1" dirty="0">
                <a:latin typeface="游ゴシック" panose="020B0400000000000000" pitchFamily="50" charset="-128"/>
                <a:ea typeface="游ゴシック" panose="020B0400000000000000" pitchFamily="50" charset="-128"/>
                <a:cs typeface="Meiryo UI" pitchFamily="50" charset="-128"/>
              </a:rPr>
              <a:t>年独立</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1953</a:t>
            </a:r>
            <a:r>
              <a:rPr lang="ja-JP" altLang="en-US" sz="2000" b="1" dirty="0">
                <a:latin typeface="游ゴシック" panose="020B0400000000000000" pitchFamily="50" charset="-128"/>
                <a:ea typeface="游ゴシック" panose="020B0400000000000000" pitchFamily="50" charset="-128"/>
                <a:cs typeface="Meiryo UI" pitchFamily="50" charset="-128"/>
              </a:rPr>
              <a:t>年（昭和</a:t>
            </a:r>
            <a:r>
              <a:rPr lang="en-US" altLang="ja-JP" sz="2000" b="1" dirty="0">
                <a:latin typeface="游ゴシック" panose="020B0400000000000000" pitchFamily="50" charset="-128"/>
                <a:ea typeface="游ゴシック" panose="020B0400000000000000" pitchFamily="50" charset="-128"/>
                <a:cs typeface="Meiryo UI" pitchFamily="50" charset="-128"/>
              </a:rPr>
              <a:t>28</a:t>
            </a:r>
            <a:r>
              <a:rPr lang="ja-JP" altLang="en-US" sz="2000" b="1" dirty="0">
                <a:latin typeface="游ゴシック" panose="020B0400000000000000" pitchFamily="50" charset="-128"/>
                <a:ea typeface="游ゴシック" panose="020B0400000000000000" pitchFamily="50" charset="-128"/>
                <a:cs typeface="Meiryo UI" pitchFamily="50" charset="-128"/>
              </a:rPr>
              <a:t>年）</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大学院農学研究科設置</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1992</a:t>
            </a:r>
            <a:r>
              <a:rPr lang="ja-JP" altLang="en-US" sz="2000" b="1" dirty="0">
                <a:latin typeface="游ゴシック" panose="020B0400000000000000" pitchFamily="50" charset="-128"/>
                <a:ea typeface="游ゴシック" panose="020B0400000000000000" pitchFamily="50" charset="-128"/>
                <a:cs typeface="Meiryo UI" pitchFamily="50" charset="-128"/>
              </a:rPr>
              <a:t>年（平成</a:t>
            </a:r>
            <a:r>
              <a:rPr lang="en-US" altLang="ja-JP" sz="2000" b="1" dirty="0">
                <a:latin typeface="游ゴシック" panose="020B0400000000000000" pitchFamily="50" charset="-128"/>
                <a:ea typeface="游ゴシック" panose="020B0400000000000000" pitchFamily="50" charset="-128"/>
                <a:cs typeface="Meiryo UI" pitchFamily="50" charset="-128"/>
              </a:rPr>
              <a:t>4</a:t>
            </a:r>
            <a:r>
              <a:rPr lang="ja-JP" altLang="en-US" sz="2000" b="1" dirty="0">
                <a:latin typeface="游ゴシック" panose="020B0400000000000000" pitchFamily="50" charset="-128"/>
                <a:ea typeface="游ゴシック" panose="020B0400000000000000" pitchFamily="50" charset="-128"/>
                <a:cs typeface="Meiryo UI" pitchFamily="50" charset="-128"/>
              </a:rPr>
              <a:t>年）</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学部改組 ７学科</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en-US" altLang="ja-JP" sz="2000" b="1" dirty="0">
                <a:latin typeface="游ゴシック" panose="020B0400000000000000" pitchFamily="50" charset="-128"/>
                <a:ea typeface="游ゴシック" panose="020B0400000000000000" pitchFamily="50" charset="-128"/>
                <a:cs typeface="Meiryo UI" pitchFamily="50" charset="-128"/>
              </a:rPr>
              <a:t>2006</a:t>
            </a:r>
            <a:r>
              <a:rPr lang="ja-JP" altLang="en-US" sz="2000" b="1" dirty="0">
                <a:latin typeface="游ゴシック" panose="020B0400000000000000" pitchFamily="50" charset="-128"/>
                <a:ea typeface="游ゴシック" panose="020B0400000000000000" pitchFamily="50" charset="-128"/>
                <a:cs typeface="Meiryo UI" pitchFamily="50" charset="-128"/>
              </a:rPr>
              <a:t>年（平成</a:t>
            </a:r>
            <a:r>
              <a:rPr lang="en-US" altLang="ja-JP" sz="2000" b="1" dirty="0">
                <a:latin typeface="游ゴシック" panose="020B0400000000000000" pitchFamily="50" charset="-128"/>
                <a:ea typeface="游ゴシック" panose="020B0400000000000000" pitchFamily="50" charset="-128"/>
                <a:cs typeface="Meiryo UI" pitchFamily="50" charset="-128"/>
              </a:rPr>
              <a:t>18</a:t>
            </a:r>
            <a:r>
              <a:rPr lang="ja-JP" altLang="en-US" sz="2000" b="1" dirty="0">
                <a:latin typeface="游ゴシック" panose="020B0400000000000000" pitchFamily="50" charset="-128"/>
                <a:ea typeface="游ゴシック" panose="020B0400000000000000" pitchFamily="50" charset="-128"/>
                <a:cs typeface="Meiryo UI" pitchFamily="50" charset="-128"/>
              </a:rPr>
              <a:t>年）</a:t>
            </a:r>
            <a:r>
              <a:rPr lang="en-US" altLang="ja-JP" sz="2000" b="1" dirty="0">
                <a:latin typeface="游ゴシック" panose="020B0400000000000000" pitchFamily="50" charset="-128"/>
                <a:ea typeface="游ゴシック" panose="020B0400000000000000" pitchFamily="50" charset="-128"/>
                <a:cs typeface="Meiryo UI" pitchFamily="50" charset="-128"/>
              </a:rPr>
              <a:t>	</a:t>
            </a:r>
            <a:r>
              <a:rPr lang="ja-JP" altLang="en-US" sz="2000" b="1" dirty="0">
                <a:latin typeface="游ゴシック" panose="020B0400000000000000" pitchFamily="50" charset="-128"/>
                <a:ea typeface="游ゴシック" panose="020B0400000000000000" pitchFamily="50" charset="-128"/>
                <a:cs typeface="Meiryo UI" pitchFamily="50" charset="-128"/>
              </a:rPr>
              <a:t>大学院改組 農学院、農学研究院</a:t>
            </a:r>
            <a:endParaRPr lang="en-US" altLang="ja-JP" sz="2000" b="1" dirty="0">
              <a:latin typeface="游ゴシック" panose="020B0400000000000000" pitchFamily="50" charset="-128"/>
              <a:ea typeface="游ゴシック" panose="020B0400000000000000" pitchFamily="50" charset="-128"/>
              <a:cs typeface="Meiryo UI" pitchFamily="50" charset="-128"/>
            </a:endParaRPr>
          </a:p>
          <a:p>
            <a:pPr algn="l"/>
            <a:r>
              <a:rPr lang="en-US" altLang="ja-JP" sz="2000" b="1" dirty="0">
                <a:latin typeface="游ゴシック" panose="020B0400000000000000" pitchFamily="50" charset="-128"/>
                <a:ea typeface="游ゴシック" panose="020B0400000000000000" pitchFamily="50" charset="-128"/>
              </a:rPr>
              <a:t>2019</a:t>
            </a:r>
            <a:r>
              <a:rPr lang="ja-JP" altLang="en-US" sz="2000" b="1" dirty="0">
                <a:latin typeface="游ゴシック" panose="020B0400000000000000" pitchFamily="50" charset="-128"/>
                <a:ea typeface="游ゴシック" panose="020B0400000000000000" pitchFamily="50" charset="-128"/>
              </a:rPr>
              <a:t>年（平成</a:t>
            </a:r>
            <a:r>
              <a:rPr lang="en-US" altLang="ja-JP" sz="2000" b="1" dirty="0">
                <a:latin typeface="游ゴシック" panose="020B0400000000000000" pitchFamily="50" charset="-128"/>
                <a:ea typeface="游ゴシック" panose="020B0400000000000000" pitchFamily="50" charset="-128"/>
              </a:rPr>
              <a:t>31</a:t>
            </a:r>
            <a:r>
              <a:rPr lang="ja-JP" altLang="en-US" sz="2000" b="1" dirty="0">
                <a:latin typeface="游ゴシック" panose="020B0400000000000000" pitchFamily="50" charset="-128"/>
                <a:ea typeface="游ゴシック" panose="020B0400000000000000" pitchFamily="50" charset="-128"/>
              </a:rPr>
              <a:t>年）　 学院改組 １専攻３コース</a:t>
            </a:r>
            <a:endParaRPr lang="ja-JP" altLang="en-US" sz="2000" dirty="0">
              <a:latin typeface="游ゴシック" panose="020B0400000000000000" pitchFamily="50" charset="-128"/>
              <a:ea typeface="游ゴシック" panose="020B0400000000000000" pitchFamily="50" charset="-128"/>
            </a:endParaRPr>
          </a:p>
        </p:txBody>
      </p:sp>
      <p:sp>
        <p:nvSpPr>
          <p:cNvPr id="3" name="タイトル 2">
            <a:extLst>
              <a:ext uri="{FF2B5EF4-FFF2-40B4-BE49-F238E27FC236}">
                <a16:creationId xmlns:a16="http://schemas.microsoft.com/office/drawing/2014/main" id="{9D382B18-952A-49A6-BEC1-8D9747F4A007}"/>
              </a:ext>
            </a:extLst>
          </p:cNvPr>
          <p:cNvSpPr>
            <a:spLocks noGrp="1"/>
          </p:cNvSpPr>
          <p:nvPr>
            <p:ph type="title"/>
          </p:nvPr>
        </p:nvSpPr>
        <p:spPr/>
        <p:txBody>
          <a:bodyPr/>
          <a:lstStyle/>
          <a:p>
            <a:r>
              <a:rPr lang="ja-JP" altLang="en-US" sz="3200" b="1" dirty="0">
                <a:solidFill>
                  <a:schemeClr val="bg1"/>
                </a:solidFill>
                <a:latin typeface="游ゴシック" panose="020B0400000000000000" pitchFamily="50" charset="-128"/>
                <a:ea typeface="游ゴシック" panose="020B0400000000000000" pitchFamily="50" charset="-128"/>
                <a:cs typeface="Meiryo UI" pitchFamily="50" charset="-128"/>
              </a:rPr>
              <a:t>北大農学部の歴史</a:t>
            </a:r>
            <a:endParaRPr lang="ja-JP" altLang="en-US" sz="320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64979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07804" y="3085579"/>
            <a:ext cx="3528392" cy="686842"/>
          </a:xfrm>
        </p:spPr>
        <p:txBody>
          <a:bodyPr anchor="ctr">
            <a:normAutofit fontScale="90000"/>
          </a:bodyPr>
          <a:lstStyle/>
          <a:p>
            <a:pPr algn="ctr"/>
            <a:r>
              <a:rPr lang="ja-JP" altLang="en-US" sz="4400" b="1" dirty="0"/>
              <a:t>５</a:t>
            </a:r>
            <a:r>
              <a:rPr lang="en-US" altLang="ja-JP" sz="4400" b="1" dirty="0"/>
              <a:t>. </a:t>
            </a:r>
            <a:r>
              <a:rPr lang="ja-JP" altLang="en-US" sz="4400" b="1" dirty="0"/>
              <a:t>施設と環境</a:t>
            </a:r>
            <a:endParaRPr kumimoji="1" lang="ja-JP" altLang="en-US" sz="4400" b="1" dirty="0"/>
          </a:p>
        </p:txBody>
      </p:sp>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50</a:t>
            </a:fld>
            <a:endParaRPr lang="en-US" altLang="ja-JP"/>
          </a:p>
        </p:txBody>
      </p:sp>
    </p:spTree>
    <p:extLst>
      <p:ext uri="{BB962C8B-B14F-4D97-AF65-F5344CB8AC3E}">
        <p14:creationId xmlns:p14="http://schemas.microsoft.com/office/powerpoint/2010/main" val="3729004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1" descr="http://pr.general.hokudai.ac.jp/photos/cache/contents/13-agriculture/inside/2007.11.14%20agri%20inside%201_FU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1298" y="613595"/>
            <a:ext cx="4090702" cy="2772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descr="G:\正１\15-画像１\001デジカメから\12年\2012_09_27\IMG_571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95477" y="629213"/>
            <a:ext cx="3767225" cy="2772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G:\正１\15-画像１\001デジカメから\12年\2012_09_27\IMG_5729.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298" y="3385595"/>
            <a:ext cx="4090702" cy="2772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G:\正１\15-画像１\001デジカメから\12年\2012_09_27\IMG_5739.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95477" y="3385595"/>
            <a:ext cx="3767225" cy="277200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AutoShape 6"/>
          <p:cNvSpPr>
            <a:spLocks noChangeArrowheads="1"/>
          </p:cNvSpPr>
          <p:nvPr/>
        </p:nvSpPr>
        <p:spPr bwMode="auto">
          <a:xfrm>
            <a:off x="7451439" y="5817870"/>
            <a:ext cx="1211263" cy="339725"/>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400" b="1" dirty="0">
                <a:solidFill>
                  <a:srgbClr val="000000"/>
                </a:solidFill>
                <a:latin typeface="游ゴシック" panose="020B0400000000000000" pitchFamily="50" charset="-128"/>
                <a:ea typeface="游ゴシック" panose="020B0400000000000000" pitchFamily="50" charset="-128"/>
              </a:rPr>
              <a:t>一般講義室</a:t>
            </a:r>
          </a:p>
        </p:txBody>
      </p:sp>
      <p:sp>
        <p:nvSpPr>
          <p:cNvPr id="25609" name="AutoShape 6"/>
          <p:cNvSpPr>
            <a:spLocks noChangeArrowheads="1"/>
          </p:cNvSpPr>
          <p:nvPr/>
        </p:nvSpPr>
        <p:spPr bwMode="auto">
          <a:xfrm>
            <a:off x="7532402" y="3044282"/>
            <a:ext cx="1130300" cy="341313"/>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400" b="1" dirty="0">
                <a:solidFill>
                  <a:srgbClr val="000000"/>
                </a:solidFill>
                <a:latin typeface="游ゴシック" panose="020B0400000000000000" pitchFamily="50" charset="-128"/>
                <a:ea typeface="游ゴシック" panose="020B0400000000000000" pitchFamily="50" charset="-128"/>
              </a:rPr>
              <a:t>大講義室</a:t>
            </a:r>
          </a:p>
        </p:txBody>
      </p:sp>
      <p:sp>
        <p:nvSpPr>
          <p:cNvPr id="25610" name="AutoShape 6"/>
          <p:cNvSpPr>
            <a:spLocks noChangeArrowheads="1"/>
          </p:cNvSpPr>
          <p:nvPr/>
        </p:nvSpPr>
        <p:spPr bwMode="auto">
          <a:xfrm>
            <a:off x="3444337" y="5816283"/>
            <a:ext cx="1130300" cy="34131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400" b="1" dirty="0">
                <a:solidFill>
                  <a:srgbClr val="000000"/>
                </a:solidFill>
                <a:latin typeface="游ゴシック" panose="020B0400000000000000" pitchFamily="50" charset="-128"/>
                <a:ea typeface="游ゴシック" panose="020B0400000000000000" pitchFamily="50" charset="-128"/>
              </a:rPr>
              <a:t>中講義室</a:t>
            </a:r>
          </a:p>
        </p:txBody>
      </p:sp>
      <p:sp>
        <p:nvSpPr>
          <p:cNvPr id="25611" name="AutoShape 6"/>
          <p:cNvSpPr>
            <a:spLocks noChangeArrowheads="1"/>
          </p:cNvSpPr>
          <p:nvPr/>
        </p:nvSpPr>
        <p:spPr bwMode="auto">
          <a:xfrm>
            <a:off x="3265487" y="2788695"/>
            <a:ext cx="1306513" cy="596900"/>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400" b="1" dirty="0">
                <a:solidFill>
                  <a:srgbClr val="000000"/>
                </a:solidFill>
                <a:latin typeface="游ゴシック" panose="020B0400000000000000" pitchFamily="50" charset="-128"/>
                <a:ea typeface="游ゴシック" panose="020B0400000000000000" pitchFamily="50" charset="-128"/>
              </a:rPr>
              <a:t>農学部正面ホール</a:t>
            </a: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51</a:t>
            </a:fld>
            <a:endParaRPr lang="en-US" altLang="ja-JP"/>
          </a:p>
        </p:txBody>
      </p:sp>
      <p:sp>
        <p:nvSpPr>
          <p:cNvPr id="3" name="タイトル 2">
            <a:extLst>
              <a:ext uri="{FF2B5EF4-FFF2-40B4-BE49-F238E27FC236}">
                <a16:creationId xmlns:a16="http://schemas.microsoft.com/office/drawing/2014/main" id="{067368F2-D032-404C-B1AC-DCF13ABF6E18}"/>
              </a:ext>
            </a:extLst>
          </p:cNvPr>
          <p:cNvSpPr>
            <a:spLocks noGrp="1"/>
          </p:cNvSpPr>
          <p:nvPr>
            <p:ph type="title" idx="4294967295"/>
          </p:nvPr>
        </p:nvSpPr>
        <p:spPr>
          <a:xfrm>
            <a:off x="31358" y="-8867"/>
            <a:ext cx="7886700" cy="1325563"/>
          </a:xfrm>
          <a:prstGeom prst="rect">
            <a:avLst/>
          </a:prstGeom>
        </p:spPr>
        <p:txBody>
          <a:bodyPr/>
          <a:lstStyle/>
          <a:p>
            <a:pPr rtl="0" eaLnBrk="1" fontAlgn="base" hangingPunct="1"/>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n-cs"/>
              </a:rPr>
              <a:t>農学部内</a:t>
            </a:r>
            <a:endParaRPr kumimoji="1" lang="ja-JP" altLang="en-US" sz="3200" dirty="0"/>
          </a:p>
        </p:txBody>
      </p:sp>
    </p:spTree>
    <p:extLst>
      <p:ext uri="{BB962C8B-B14F-4D97-AF65-F5344CB8AC3E}">
        <p14:creationId xmlns:p14="http://schemas.microsoft.com/office/powerpoint/2010/main" val="2526228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52</a:t>
            </a:fld>
            <a:endParaRPr lang="en-US" altLang="ja-JP"/>
          </a:p>
        </p:txBody>
      </p:sp>
      <p:pic>
        <p:nvPicPr>
          <p:cNvPr id="8" name="図 7" descr="建物, 空, 屋外, 地面 が含まれている画像&#10;&#10;非常に高い精度で生成された説明">
            <a:extLst>
              <a:ext uri="{FF2B5EF4-FFF2-40B4-BE49-F238E27FC236}">
                <a16:creationId xmlns:a16="http://schemas.microsoft.com/office/drawing/2014/main" id="{E3B26B7D-3BBA-401A-A5B1-89577125F4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558" y="611028"/>
            <a:ext cx="4158000" cy="2772000"/>
          </a:xfrm>
          <a:prstGeom prst="rect">
            <a:avLst/>
          </a:prstGeom>
          <a:effectLst>
            <a:softEdge rad="38100"/>
          </a:effectLst>
        </p:spPr>
      </p:pic>
      <p:pic>
        <p:nvPicPr>
          <p:cNvPr id="12" name="図 11" descr="本, 棚, 図書館, 部屋 が含まれている画像&#10;&#10;非常に高い精度で生成された説明">
            <a:extLst>
              <a:ext uri="{FF2B5EF4-FFF2-40B4-BE49-F238E27FC236}">
                <a16:creationId xmlns:a16="http://schemas.microsoft.com/office/drawing/2014/main" id="{F5F4C9D4-77A0-4A7D-A3ED-07E040BD44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20" y="3381033"/>
            <a:ext cx="4158000" cy="2772000"/>
          </a:xfrm>
          <a:prstGeom prst="rect">
            <a:avLst/>
          </a:prstGeom>
          <a:effectLst>
            <a:softEdge rad="38100"/>
          </a:effectLst>
        </p:spPr>
      </p:pic>
      <p:grpSp>
        <p:nvGrpSpPr>
          <p:cNvPr id="19" name="グループ化 18">
            <a:extLst>
              <a:ext uri="{FF2B5EF4-FFF2-40B4-BE49-F238E27FC236}">
                <a16:creationId xmlns:a16="http://schemas.microsoft.com/office/drawing/2014/main" id="{40BF19B9-BB82-4DF9-B8F6-8339B0CC806D}"/>
              </a:ext>
            </a:extLst>
          </p:cNvPr>
          <p:cNvGrpSpPr/>
          <p:nvPr/>
        </p:nvGrpSpPr>
        <p:grpSpPr>
          <a:xfrm>
            <a:off x="4644008" y="3381033"/>
            <a:ext cx="4361021" cy="2772000"/>
            <a:chOff x="4582953" y="3429000"/>
            <a:chExt cx="4361021" cy="2590799"/>
          </a:xfrm>
        </p:grpSpPr>
        <p:pic>
          <p:nvPicPr>
            <p:cNvPr id="18" name="図 17" descr="床, 室内, 天井 が含まれている画像&#10;&#10;非常に高い精度で生成された説明">
              <a:extLst>
                <a:ext uri="{FF2B5EF4-FFF2-40B4-BE49-F238E27FC236}">
                  <a16:creationId xmlns:a16="http://schemas.microsoft.com/office/drawing/2014/main" id="{E34259C0-3EB7-44B9-BD05-53A0716AEB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2953" y="3429000"/>
              <a:ext cx="2914650" cy="1943100"/>
            </a:xfrm>
            <a:prstGeom prst="rect">
              <a:avLst/>
            </a:prstGeom>
            <a:effectLst>
              <a:softEdge rad="38100"/>
            </a:effectLst>
          </p:spPr>
        </p:pic>
        <p:pic>
          <p:nvPicPr>
            <p:cNvPr id="10" name="図 9" descr="室内, 光景, 棚, 天井 が含まれている画像&#10;&#10;非常に高い精度で生成された説明">
              <a:extLst>
                <a:ext uri="{FF2B5EF4-FFF2-40B4-BE49-F238E27FC236}">
                  <a16:creationId xmlns:a16="http://schemas.microsoft.com/office/drawing/2014/main" id="{87624CC3-5EAD-487F-9E2C-9977EDC2433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8223" y="4449298"/>
              <a:ext cx="2355751" cy="1570501"/>
            </a:xfrm>
            <a:prstGeom prst="rect">
              <a:avLst/>
            </a:prstGeom>
            <a:effectLst>
              <a:softEdge rad="38100"/>
            </a:effectLst>
          </p:spPr>
        </p:pic>
      </p:grpSp>
      <p:sp>
        <p:nvSpPr>
          <p:cNvPr id="5" name="AutoShape 6">
            <a:extLst>
              <a:ext uri="{FF2B5EF4-FFF2-40B4-BE49-F238E27FC236}">
                <a16:creationId xmlns:a16="http://schemas.microsoft.com/office/drawing/2014/main" id="{1D33F5E4-1736-4E81-9EF6-00597C8D1150}"/>
              </a:ext>
            </a:extLst>
          </p:cNvPr>
          <p:cNvSpPr>
            <a:spLocks noChangeArrowheads="1"/>
          </p:cNvSpPr>
          <p:nvPr/>
        </p:nvSpPr>
        <p:spPr bwMode="auto">
          <a:xfrm>
            <a:off x="3441700" y="5741904"/>
            <a:ext cx="1130300" cy="341312"/>
          </a:xfrm>
          <a:prstGeom prst="roundRect">
            <a:avLst>
              <a:gd name="adj" fmla="val 16667"/>
            </a:avLst>
          </a:prstGeom>
          <a:solidFill>
            <a:srgbClr val="EEECE1"/>
          </a:solidFill>
          <a:ln>
            <a:noFill/>
          </a:ln>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400" b="1" dirty="0">
                <a:solidFill>
                  <a:srgbClr val="000000"/>
                </a:solidFill>
                <a:latin typeface="游ゴシック" panose="020B0400000000000000" pitchFamily="50" charset="-128"/>
                <a:ea typeface="游ゴシック" panose="020B0400000000000000" pitchFamily="50" charset="-128"/>
              </a:rPr>
              <a:t>図書室</a:t>
            </a:r>
          </a:p>
        </p:txBody>
      </p:sp>
      <p:sp>
        <p:nvSpPr>
          <p:cNvPr id="21" name="AutoShape 6">
            <a:extLst>
              <a:ext uri="{FF2B5EF4-FFF2-40B4-BE49-F238E27FC236}">
                <a16:creationId xmlns:a16="http://schemas.microsoft.com/office/drawing/2014/main" id="{AEF4A06C-2F9D-4026-8BFD-CB5D17B17A8D}"/>
              </a:ext>
            </a:extLst>
          </p:cNvPr>
          <p:cNvSpPr>
            <a:spLocks noChangeArrowheads="1"/>
          </p:cNvSpPr>
          <p:nvPr/>
        </p:nvSpPr>
        <p:spPr bwMode="auto">
          <a:xfrm>
            <a:off x="7163033" y="5738880"/>
            <a:ext cx="1841996"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400" b="1" dirty="0">
                <a:solidFill>
                  <a:srgbClr val="000000"/>
                </a:solidFill>
                <a:latin typeface="游ゴシック" panose="020B0400000000000000" pitchFamily="50" charset="-128"/>
                <a:ea typeface="游ゴシック" panose="020B0400000000000000" pitchFamily="50" charset="-128"/>
              </a:rPr>
              <a:t>北大生協農学部店</a:t>
            </a:r>
          </a:p>
        </p:txBody>
      </p:sp>
      <p:pic>
        <p:nvPicPr>
          <p:cNvPr id="7" name="図 6" descr="床, 室内, 壁, 部屋 が含まれている画像&#10;&#10;非常に高い精度で生成された説明">
            <a:extLst>
              <a:ext uri="{FF2B5EF4-FFF2-40B4-BE49-F238E27FC236}">
                <a16:creationId xmlns:a16="http://schemas.microsoft.com/office/drawing/2014/main" id="{7CEECC5D-8684-43DE-836F-2DC043F779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44008" y="611028"/>
            <a:ext cx="4158000" cy="2772000"/>
          </a:xfrm>
          <a:prstGeom prst="rect">
            <a:avLst/>
          </a:prstGeom>
          <a:effectLst>
            <a:softEdge rad="38100"/>
          </a:effectLst>
        </p:spPr>
      </p:pic>
      <p:sp>
        <p:nvSpPr>
          <p:cNvPr id="16" name="AutoShape 6">
            <a:extLst>
              <a:ext uri="{FF2B5EF4-FFF2-40B4-BE49-F238E27FC236}">
                <a16:creationId xmlns:a16="http://schemas.microsoft.com/office/drawing/2014/main" id="{815A639A-9AE5-4088-9E33-C65BD7922542}"/>
              </a:ext>
            </a:extLst>
          </p:cNvPr>
          <p:cNvSpPr>
            <a:spLocks noChangeArrowheads="1"/>
          </p:cNvSpPr>
          <p:nvPr/>
        </p:nvSpPr>
        <p:spPr bwMode="auto">
          <a:xfrm>
            <a:off x="7874729" y="3040514"/>
            <a:ext cx="1130300"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400" b="1" dirty="0">
                <a:solidFill>
                  <a:srgbClr val="000000"/>
                </a:solidFill>
                <a:latin typeface="游ゴシック" panose="020B0400000000000000" pitchFamily="50" charset="-128"/>
                <a:ea typeface="游ゴシック" panose="020B0400000000000000" pitchFamily="50" charset="-128"/>
              </a:rPr>
              <a:t>情報処理室</a:t>
            </a:r>
          </a:p>
        </p:txBody>
      </p:sp>
      <p:sp>
        <p:nvSpPr>
          <p:cNvPr id="14" name="AutoShape 6">
            <a:extLst>
              <a:ext uri="{FF2B5EF4-FFF2-40B4-BE49-F238E27FC236}">
                <a16:creationId xmlns:a16="http://schemas.microsoft.com/office/drawing/2014/main" id="{B1344393-371B-4F2D-97B2-F1C8CCB94601}"/>
              </a:ext>
            </a:extLst>
          </p:cNvPr>
          <p:cNvSpPr>
            <a:spLocks noChangeArrowheads="1"/>
          </p:cNvSpPr>
          <p:nvPr/>
        </p:nvSpPr>
        <p:spPr bwMode="auto">
          <a:xfrm>
            <a:off x="3441700" y="3019474"/>
            <a:ext cx="1130300" cy="341312"/>
          </a:xfrm>
          <a:prstGeom prst="roundRect">
            <a:avLst>
              <a:gd name="adj" fmla="val 16667"/>
            </a:avLst>
          </a:prstGeom>
          <a:solidFill>
            <a:srgbClr val="EEECE1"/>
          </a:solidFill>
          <a:ln>
            <a:noFill/>
          </a:ln>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400" b="1" dirty="0">
                <a:solidFill>
                  <a:srgbClr val="000000"/>
                </a:solidFill>
                <a:latin typeface="游ゴシック" panose="020B0400000000000000" pitchFamily="50" charset="-128"/>
                <a:ea typeface="游ゴシック" panose="020B0400000000000000" pitchFamily="50" charset="-128"/>
              </a:rPr>
              <a:t>温室</a:t>
            </a:r>
          </a:p>
        </p:txBody>
      </p:sp>
      <p:sp>
        <p:nvSpPr>
          <p:cNvPr id="3" name="タイトル 2">
            <a:extLst>
              <a:ext uri="{FF2B5EF4-FFF2-40B4-BE49-F238E27FC236}">
                <a16:creationId xmlns:a16="http://schemas.microsoft.com/office/drawing/2014/main" id="{327E903E-846F-45A0-B0A6-7C9B1E7ED534}"/>
              </a:ext>
            </a:extLst>
          </p:cNvPr>
          <p:cNvSpPr>
            <a:spLocks noGrp="1"/>
          </p:cNvSpPr>
          <p:nvPr>
            <p:ph type="title" idx="4294967295"/>
          </p:nvPr>
        </p:nvSpPr>
        <p:spPr>
          <a:xfrm>
            <a:off x="22590" y="-21428"/>
            <a:ext cx="7886700" cy="1325563"/>
          </a:xfrm>
          <a:prstGeom prst="rect">
            <a:avLst/>
          </a:prstGeom>
        </p:spPr>
        <p:txBody>
          <a:bodyPr/>
          <a:lstStyle/>
          <a:p>
            <a:pPr rtl="0" eaLnBrk="1" fontAlgn="base" hangingPunct="1"/>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n-cs"/>
              </a:rPr>
              <a:t>農学部内</a:t>
            </a:r>
            <a:endParaRPr kumimoji="1" lang="ja-JP" altLang="en-US" sz="3200" dirty="0"/>
          </a:p>
        </p:txBody>
      </p:sp>
    </p:spTree>
    <p:extLst>
      <p:ext uri="{BB962C8B-B14F-4D97-AF65-F5344CB8AC3E}">
        <p14:creationId xmlns:p14="http://schemas.microsoft.com/office/powerpoint/2010/main" val="580767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9369" y="0"/>
            <a:ext cx="6408738" cy="592138"/>
          </a:xfrm>
        </p:spPr>
        <p:txBody>
          <a:bodyPr/>
          <a:lstStyle/>
          <a:p>
            <a:pPr eaLnBrk="1" hangingPunct="1"/>
            <a:r>
              <a:rPr lang="ja-JP" altLang="en-US" sz="3200" b="1" dirty="0">
                <a:solidFill>
                  <a:srgbClr val="F8F8F8"/>
                </a:solidFill>
              </a:rPr>
              <a:t>充実した設備と</a:t>
            </a:r>
            <a:r>
              <a:rPr lang="ja-JP" altLang="en-US" sz="3200" b="1" dirty="0">
                <a:solidFill>
                  <a:srgbClr val="F8F8F8"/>
                </a:solidFill>
                <a:latin typeface="游ゴシック" panose="020B0400000000000000" pitchFamily="50" charset="-128"/>
                <a:ea typeface="游ゴシック" panose="020B0400000000000000" pitchFamily="50" charset="-128"/>
              </a:rPr>
              <a:t>教育</a:t>
            </a:r>
            <a:r>
              <a:rPr lang="ja-JP" altLang="en-US" sz="3200" b="1" dirty="0">
                <a:solidFill>
                  <a:srgbClr val="F8F8F8"/>
                </a:solidFill>
              </a:rPr>
              <a:t>施設</a:t>
            </a:r>
          </a:p>
        </p:txBody>
      </p:sp>
      <p:sp>
        <p:nvSpPr>
          <p:cNvPr id="2" name="スライド番号プレースホルダー 1"/>
          <p:cNvSpPr>
            <a:spLocks noGrp="1"/>
          </p:cNvSpPr>
          <p:nvPr>
            <p:ph type="sldNum" sz="quarter" idx="12"/>
          </p:nvPr>
        </p:nvSpPr>
        <p:spPr/>
        <p:txBody>
          <a:bodyPr/>
          <a:lstStyle/>
          <a:p>
            <a:fld id="{EB3D47CD-CD40-4281-94A8-FB766212185D}" type="slidenum">
              <a:rPr lang="en-US" altLang="ja-JP" smtClean="0"/>
              <a:pPr/>
              <a:t>53</a:t>
            </a:fld>
            <a:endParaRPr lang="en-US" altLang="ja-JP"/>
          </a:p>
        </p:txBody>
      </p:sp>
      <p:sp>
        <p:nvSpPr>
          <p:cNvPr id="17420" name="テキスト ボックス 8"/>
          <p:cNvSpPr txBox="1">
            <a:spLocks noChangeArrowheads="1"/>
          </p:cNvSpPr>
          <p:nvPr/>
        </p:nvSpPr>
        <p:spPr bwMode="auto">
          <a:xfrm>
            <a:off x="659141" y="1962275"/>
            <a:ext cx="3364940" cy="33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600" dirty="0">
              <a:latin typeface="游ゴシック" panose="020B0400000000000000" pitchFamily="50" charset="-128"/>
              <a:ea typeface="游ゴシック" panose="020B0400000000000000" pitchFamily="50" charset="-128"/>
            </a:endParaRPr>
          </a:p>
        </p:txBody>
      </p:sp>
      <p:sp>
        <p:nvSpPr>
          <p:cNvPr id="17418" name="テキスト ボックス 10"/>
          <p:cNvSpPr txBox="1">
            <a:spLocks noChangeArrowheads="1"/>
          </p:cNvSpPr>
          <p:nvPr/>
        </p:nvSpPr>
        <p:spPr bwMode="auto">
          <a:xfrm>
            <a:off x="1434708" y="6168524"/>
            <a:ext cx="2419428" cy="33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600" dirty="0">
              <a:latin typeface="游ゴシック" panose="020B0400000000000000" pitchFamily="50" charset="-128"/>
              <a:ea typeface="游ゴシック" panose="020B0400000000000000" pitchFamily="50" charset="-128"/>
            </a:endParaRPr>
          </a:p>
        </p:txBody>
      </p:sp>
      <p:pic>
        <p:nvPicPr>
          <p:cNvPr id="18" name="Picture 3" descr="G:\正１\01-通常\02-北大\15-委員・主任\02-学科長\12年・近藤\12-10-27 北大説明会\各学科の紹介ファイル\ms.jpg">
            <a:extLst>
              <a:ext uri="{FF2B5EF4-FFF2-40B4-BE49-F238E27FC236}">
                <a16:creationId xmlns:a16="http://schemas.microsoft.com/office/drawing/2014/main" id="{14DD1219-5256-4E48-8476-D63AE48803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357" y="3519021"/>
            <a:ext cx="3640768" cy="2685434"/>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6">
            <a:extLst>
              <a:ext uri="{FF2B5EF4-FFF2-40B4-BE49-F238E27FC236}">
                <a16:creationId xmlns:a16="http://schemas.microsoft.com/office/drawing/2014/main" id="{833E1691-F075-4743-8705-D8DB0937050B}"/>
              </a:ext>
            </a:extLst>
          </p:cNvPr>
          <p:cNvSpPr>
            <a:spLocks noChangeArrowheads="1"/>
          </p:cNvSpPr>
          <p:nvPr/>
        </p:nvSpPr>
        <p:spPr bwMode="auto">
          <a:xfrm>
            <a:off x="3197349" y="5576379"/>
            <a:ext cx="1374651" cy="57888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b="1" dirty="0">
                <a:latin typeface="游ゴシック" panose="020B0400000000000000" pitchFamily="50" charset="-128"/>
                <a:ea typeface="游ゴシック" panose="020B0400000000000000" pitchFamily="50" charset="-128"/>
              </a:rPr>
              <a:t>高分解能</a:t>
            </a:r>
            <a:endParaRPr lang="en-US" altLang="ja-JP" sz="1400" b="1" dirty="0">
              <a:latin typeface="游ゴシック" panose="020B0400000000000000" pitchFamily="50" charset="-128"/>
              <a:ea typeface="游ゴシック" panose="020B0400000000000000" pitchFamily="50" charset="-128"/>
            </a:endParaRPr>
          </a:p>
          <a:p>
            <a:pPr algn="ctr"/>
            <a:r>
              <a:rPr lang="ja-JP" altLang="en-US" sz="1400" b="1" dirty="0">
                <a:latin typeface="游ゴシック" panose="020B0400000000000000" pitchFamily="50" charset="-128"/>
                <a:ea typeface="游ゴシック" panose="020B0400000000000000" pitchFamily="50" charset="-128"/>
              </a:rPr>
              <a:t>質量分析装置</a:t>
            </a:r>
          </a:p>
        </p:txBody>
      </p:sp>
      <p:pic>
        <p:nvPicPr>
          <p:cNvPr id="19" name="Picture 2" descr="G:\正１\01-通常\02-北大\15-委員・主任\02-学科長\12年・近藤\12-10-27 北大説明会\北大説明用・写真\生物組織構造解析センター関係\IMG_0036.JPG">
            <a:extLst>
              <a:ext uri="{FF2B5EF4-FFF2-40B4-BE49-F238E27FC236}">
                <a16:creationId xmlns:a16="http://schemas.microsoft.com/office/drawing/2014/main" id="{1E81040C-E44C-4B9E-92B5-CADF02D7E3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357" y="583248"/>
            <a:ext cx="3941737" cy="288367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6">
            <a:extLst>
              <a:ext uri="{FF2B5EF4-FFF2-40B4-BE49-F238E27FC236}">
                <a16:creationId xmlns:a16="http://schemas.microsoft.com/office/drawing/2014/main" id="{A692463D-4864-4E01-858B-3E199DAC2F69}"/>
              </a:ext>
            </a:extLst>
          </p:cNvPr>
          <p:cNvSpPr>
            <a:spLocks noChangeArrowheads="1"/>
          </p:cNvSpPr>
          <p:nvPr/>
        </p:nvSpPr>
        <p:spPr bwMode="auto">
          <a:xfrm>
            <a:off x="3238966" y="2877757"/>
            <a:ext cx="1345428" cy="57888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a:r>
              <a:rPr lang="ja-JP" altLang="en-US" sz="1400" b="1" dirty="0">
                <a:latin typeface="游ゴシック" panose="020B0400000000000000" pitchFamily="50" charset="-128"/>
                <a:ea typeface="游ゴシック" panose="020B0400000000000000" pitchFamily="50" charset="-128"/>
              </a:rPr>
              <a:t>透過型</a:t>
            </a:r>
            <a:endParaRPr lang="en-US" altLang="ja-JP" sz="1400" b="1" dirty="0">
              <a:latin typeface="游ゴシック" panose="020B0400000000000000" pitchFamily="50" charset="-128"/>
              <a:ea typeface="游ゴシック" panose="020B0400000000000000" pitchFamily="50" charset="-128"/>
            </a:endParaRPr>
          </a:p>
          <a:p>
            <a:pPr algn="ctr"/>
            <a:r>
              <a:rPr lang="ja-JP" altLang="en-US" sz="1400" b="1" dirty="0">
                <a:latin typeface="游ゴシック" panose="020B0400000000000000" pitchFamily="50" charset="-128"/>
                <a:ea typeface="游ゴシック" panose="020B0400000000000000" pitchFamily="50" charset="-128"/>
              </a:rPr>
              <a:t>電子顕微鏡</a:t>
            </a:r>
          </a:p>
        </p:txBody>
      </p:sp>
      <p:pic>
        <p:nvPicPr>
          <p:cNvPr id="20" name="図 19">
            <a:extLst>
              <a:ext uri="{FF2B5EF4-FFF2-40B4-BE49-F238E27FC236}">
                <a16:creationId xmlns:a16="http://schemas.microsoft.com/office/drawing/2014/main" id="{5D610236-34CC-4C53-ABED-F330D74E009E}"/>
              </a:ext>
            </a:extLst>
          </p:cNvPr>
          <p:cNvPicPr>
            <a:picLocks noChangeAspect="1"/>
          </p:cNvPicPr>
          <p:nvPr/>
        </p:nvPicPr>
        <p:blipFill>
          <a:blip r:embed="rId5"/>
          <a:stretch>
            <a:fillRect/>
          </a:stretch>
        </p:blipFill>
        <p:spPr>
          <a:xfrm>
            <a:off x="4853534" y="586615"/>
            <a:ext cx="3641158" cy="2730869"/>
          </a:xfrm>
          <a:prstGeom prst="rect">
            <a:avLst/>
          </a:prstGeom>
        </p:spPr>
      </p:pic>
      <p:sp>
        <p:nvSpPr>
          <p:cNvPr id="21" name="AutoShape 6">
            <a:extLst>
              <a:ext uri="{FF2B5EF4-FFF2-40B4-BE49-F238E27FC236}">
                <a16:creationId xmlns:a16="http://schemas.microsoft.com/office/drawing/2014/main" id="{EC29B33C-A744-4184-B0B4-9D8F88AB807A}"/>
              </a:ext>
            </a:extLst>
          </p:cNvPr>
          <p:cNvSpPr>
            <a:spLocks noChangeArrowheads="1"/>
          </p:cNvSpPr>
          <p:nvPr/>
        </p:nvSpPr>
        <p:spPr bwMode="auto">
          <a:xfrm>
            <a:off x="7399053" y="2738602"/>
            <a:ext cx="1548644" cy="57888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a:spcBef>
                <a:spcPct val="50000"/>
              </a:spcBef>
            </a:pPr>
            <a:r>
              <a:rPr lang="ja-JP" altLang="en-US" sz="1400" b="1" dirty="0">
                <a:latin typeface="游ゴシック" panose="020B0400000000000000" pitchFamily="50" charset="-128"/>
                <a:ea typeface="游ゴシック" panose="020B0400000000000000" pitchFamily="50" charset="-128"/>
              </a:rPr>
              <a:t>共焦点レーザー顕微鏡</a:t>
            </a:r>
            <a:endParaRPr lang="ja-JP" altLang="en-US" sz="1400" b="1" dirty="0">
              <a:solidFill>
                <a:srgbClr val="000000"/>
              </a:solidFill>
              <a:latin typeface="HGP明朝E" panose="02020900000000000000" pitchFamily="18" charset="-128"/>
              <a:ea typeface="HGP明朝E" panose="02020900000000000000" pitchFamily="18" charset="-128"/>
            </a:endParaRPr>
          </a:p>
        </p:txBody>
      </p:sp>
      <p:pic>
        <p:nvPicPr>
          <p:cNvPr id="23" name="図 22" descr="屋内, 座る, 冷蔵庫, キッチン が含まれている画像&#10;&#10;自動的に生成された説明">
            <a:extLst>
              <a:ext uri="{FF2B5EF4-FFF2-40B4-BE49-F238E27FC236}">
                <a16:creationId xmlns:a16="http://schemas.microsoft.com/office/drawing/2014/main" id="{9AA2C277-C0EB-46DA-8D16-EE1645BC1B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02" r="40386" b="30539"/>
          <a:stretch/>
        </p:blipFill>
        <p:spPr>
          <a:xfrm>
            <a:off x="4853534" y="3519020"/>
            <a:ext cx="3529013" cy="2646035"/>
          </a:xfrm>
          <a:prstGeom prst="rect">
            <a:avLst/>
          </a:prstGeom>
        </p:spPr>
      </p:pic>
      <p:sp>
        <p:nvSpPr>
          <p:cNvPr id="22" name="AutoShape 6">
            <a:extLst>
              <a:ext uri="{FF2B5EF4-FFF2-40B4-BE49-F238E27FC236}">
                <a16:creationId xmlns:a16="http://schemas.microsoft.com/office/drawing/2014/main" id="{EA1B5E49-F304-466C-82C2-1433A5E9C7B2}"/>
              </a:ext>
            </a:extLst>
          </p:cNvPr>
          <p:cNvSpPr>
            <a:spLocks noChangeArrowheads="1"/>
          </p:cNvSpPr>
          <p:nvPr/>
        </p:nvSpPr>
        <p:spPr bwMode="auto">
          <a:xfrm>
            <a:off x="7817397" y="5584581"/>
            <a:ext cx="1130300" cy="578882"/>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defRPr kumimoji="1" sz="3200">
                <a:solidFill>
                  <a:schemeClr val="tx1"/>
                </a:solidFill>
                <a:latin typeface="Arial" panose="020B0604020202020204" pitchFamily="34" charset="0"/>
                <a:ea typeface="ＭＳ Ｐゴシック" panose="020B0600070205080204" pitchFamily="50" charset="-128"/>
              </a:defRPr>
            </a:lvl1pPr>
            <a:lvl2pPr marL="742950" indent="-285750">
              <a:defRPr kumimoji="1" sz="3200">
                <a:solidFill>
                  <a:schemeClr val="tx1"/>
                </a:solidFill>
                <a:latin typeface="Arial" panose="020B0604020202020204" pitchFamily="34" charset="0"/>
                <a:ea typeface="ＭＳ Ｐゴシック" panose="020B0600070205080204" pitchFamily="50" charset="-128"/>
              </a:defRPr>
            </a:lvl2pPr>
            <a:lvl3pPr marL="1143000" indent="-228600">
              <a:defRPr kumimoji="1" sz="3200">
                <a:solidFill>
                  <a:schemeClr val="tx1"/>
                </a:solidFill>
                <a:latin typeface="Arial" panose="020B0604020202020204" pitchFamily="34" charset="0"/>
                <a:ea typeface="ＭＳ Ｐゴシック" panose="020B0600070205080204" pitchFamily="50" charset="-128"/>
              </a:defRPr>
            </a:lvl3pPr>
            <a:lvl4pPr marL="1600200" indent="-228600">
              <a:defRPr kumimoji="1" sz="3200">
                <a:solidFill>
                  <a:schemeClr val="tx1"/>
                </a:solidFill>
                <a:latin typeface="Arial" panose="020B0604020202020204" pitchFamily="34" charset="0"/>
                <a:ea typeface="ＭＳ Ｐゴシック" panose="020B0600070205080204" pitchFamily="50" charset="-128"/>
              </a:defRPr>
            </a:lvl4pPr>
            <a:lvl5pPr marL="2057400" indent="-228600">
              <a:defRPr kumimoji="1" sz="3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ＭＳ Ｐゴシック" panose="020B0600070205080204" pitchFamily="50" charset="-128"/>
              </a:defRPr>
            </a:lvl9pPr>
          </a:lstStyle>
          <a:p>
            <a:pPr algn="ctr">
              <a:spcBef>
                <a:spcPct val="50000"/>
              </a:spcBef>
            </a:pPr>
            <a:r>
              <a:rPr lang="en-US" altLang="zh-TW" sz="1400" b="1" dirty="0">
                <a:latin typeface="游ゴシック" panose="020B0400000000000000" pitchFamily="50" charset="-128"/>
                <a:ea typeface="游ゴシック" panose="020B0400000000000000" pitchFamily="50" charset="-128"/>
              </a:rPr>
              <a:t>500MHz NMR </a:t>
            </a:r>
            <a:endParaRPr lang="ja-JP" altLang="en-US" sz="1400" b="1" dirty="0">
              <a:solidFill>
                <a:srgbClr val="000000"/>
              </a:solidFill>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338507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54</a:t>
            </a:fld>
            <a:endParaRPr lang="en-US" altLang="ja-JP"/>
          </a:p>
        </p:txBody>
      </p:sp>
      <p:sp>
        <p:nvSpPr>
          <p:cNvPr id="28674" name="Rectangle 2"/>
          <p:cNvSpPr>
            <a:spLocks noGrp="1" noChangeArrowheads="1"/>
          </p:cNvSpPr>
          <p:nvPr>
            <p:ph type="title" idx="4294967295"/>
          </p:nvPr>
        </p:nvSpPr>
        <p:spPr>
          <a:xfrm>
            <a:off x="0" y="-7938"/>
            <a:ext cx="9059863" cy="544513"/>
          </a:xfrm>
          <a:prstGeom prst="rect">
            <a:avLst/>
          </a:prstGeom>
        </p:spPr>
        <p:txBody>
          <a:bodyPr/>
          <a:lstStyle/>
          <a:p>
            <a:pPr eaLnBrk="1" hangingPunct="1"/>
            <a:r>
              <a:rPr lang="ja-JP" altLang="en-US" sz="3000" b="1" dirty="0">
                <a:solidFill>
                  <a:srgbClr val="F8F8F8"/>
                </a:solidFill>
                <a:latin typeface="游ゴシック" panose="020B0400000000000000" pitchFamily="50" charset="-128"/>
                <a:ea typeface="游ゴシック" panose="020B0400000000000000" pitchFamily="50" charset="-128"/>
              </a:rPr>
              <a:t>施設　生物生産研究農場　札幌農場・余市果樹園</a:t>
            </a:r>
          </a:p>
        </p:txBody>
      </p:sp>
      <p:pic>
        <p:nvPicPr>
          <p:cNvPr id="28677" name="Picture 8"/>
          <p:cNvPicPr>
            <a:picLocks noChangeAspect="1" noChangeArrowheads="1"/>
          </p:cNvPicPr>
          <p:nvPr/>
        </p:nvPicPr>
        <p:blipFill>
          <a:blip r:embed="rId3" cstate="print">
            <a:lum bright="-6000" contrast="6000"/>
            <a:extLst>
              <a:ext uri="{28A0092B-C50C-407E-A947-70E740481C1C}">
                <a14:useLocalDpi xmlns:a14="http://schemas.microsoft.com/office/drawing/2010/main"/>
              </a:ext>
            </a:extLst>
          </a:blip>
          <a:srcRect/>
          <a:stretch>
            <a:fillRect/>
          </a:stretch>
        </p:blipFill>
        <p:spPr bwMode="auto">
          <a:xfrm>
            <a:off x="1743915" y="3419494"/>
            <a:ext cx="5786760" cy="2732889"/>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descr="2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3528" y="601612"/>
            <a:ext cx="4216400" cy="277336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22"/>
          <p:cNvPicPr>
            <a:picLocks noChangeAspect="1" noChangeArrowheads="1"/>
          </p:cNvPicPr>
          <p:nvPr/>
        </p:nvPicPr>
        <p:blipFill>
          <a:blip r:embed="rId5" cstate="print">
            <a:extLst>
              <a:ext uri="{28A0092B-C50C-407E-A947-70E740481C1C}">
                <a14:useLocalDpi xmlns:a14="http://schemas.microsoft.com/office/drawing/2010/main"/>
              </a:ext>
            </a:extLst>
          </a:blip>
          <a:srcRect b="-84"/>
          <a:stretch>
            <a:fillRect/>
          </a:stretch>
        </p:blipFill>
        <p:spPr bwMode="auto">
          <a:xfrm>
            <a:off x="4572000" y="598027"/>
            <a:ext cx="4506705" cy="279471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AutoShape 6"/>
          <p:cNvSpPr>
            <a:spLocks noChangeArrowheads="1"/>
          </p:cNvSpPr>
          <p:nvPr/>
        </p:nvSpPr>
        <p:spPr bwMode="auto">
          <a:xfrm>
            <a:off x="7896869" y="3034455"/>
            <a:ext cx="1143000"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余市果樹園</a:t>
            </a:r>
          </a:p>
        </p:txBody>
      </p:sp>
      <p:sp>
        <p:nvSpPr>
          <p:cNvPr id="10" name="AutoShape 6">
            <a:extLst>
              <a:ext uri="{FF2B5EF4-FFF2-40B4-BE49-F238E27FC236}">
                <a16:creationId xmlns:a16="http://schemas.microsoft.com/office/drawing/2014/main" id="{B1743B63-4EDE-48B2-B548-60373E40E940}"/>
              </a:ext>
            </a:extLst>
          </p:cNvPr>
          <p:cNvSpPr>
            <a:spLocks noChangeArrowheads="1"/>
          </p:cNvSpPr>
          <p:nvPr/>
        </p:nvSpPr>
        <p:spPr bwMode="auto">
          <a:xfrm>
            <a:off x="3429000" y="3034454"/>
            <a:ext cx="1143000"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札幌農場</a:t>
            </a:r>
          </a:p>
        </p:txBody>
      </p:sp>
      <p:sp>
        <p:nvSpPr>
          <p:cNvPr id="11" name="AutoShape 6">
            <a:extLst>
              <a:ext uri="{FF2B5EF4-FFF2-40B4-BE49-F238E27FC236}">
                <a16:creationId xmlns:a16="http://schemas.microsoft.com/office/drawing/2014/main" id="{1ABC8041-C1BA-437D-B055-42E1F5A96B53}"/>
              </a:ext>
            </a:extLst>
          </p:cNvPr>
          <p:cNvSpPr>
            <a:spLocks noChangeArrowheads="1"/>
          </p:cNvSpPr>
          <p:nvPr/>
        </p:nvSpPr>
        <p:spPr bwMode="auto">
          <a:xfrm>
            <a:off x="6387675" y="5811864"/>
            <a:ext cx="1143000"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札幌農場</a:t>
            </a:r>
          </a:p>
        </p:txBody>
      </p:sp>
    </p:spTree>
    <p:extLst>
      <p:ext uri="{BB962C8B-B14F-4D97-AF65-F5344CB8AC3E}">
        <p14:creationId xmlns:p14="http://schemas.microsoft.com/office/powerpoint/2010/main" val="3499502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4C643D4-62D6-487C-90B7-09EE75B8EF7F}"/>
              </a:ext>
            </a:extLst>
          </p:cNvPr>
          <p:cNvSpPr>
            <a:spLocks noGrp="1"/>
          </p:cNvSpPr>
          <p:nvPr>
            <p:ph type="sldNum" sz="quarter" idx="12"/>
          </p:nvPr>
        </p:nvSpPr>
        <p:spPr/>
        <p:txBody>
          <a:bodyPr/>
          <a:lstStyle/>
          <a:p>
            <a:fld id="{19CBCD14-DB47-4A26-93C4-2130C1873D99}" type="slidenum">
              <a:rPr lang="en-US" altLang="ja-JP" smtClean="0"/>
              <a:pPr/>
              <a:t>55</a:t>
            </a:fld>
            <a:endParaRPr lang="en-US" altLang="ja-JP"/>
          </a:p>
        </p:txBody>
      </p:sp>
      <p:sp>
        <p:nvSpPr>
          <p:cNvPr id="3" name="タイトル 2">
            <a:extLst>
              <a:ext uri="{FF2B5EF4-FFF2-40B4-BE49-F238E27FC236}">
                <a16:creationId xmlns:a16="http://schemas.microsoft.com/office/drawing/2014/main" id="{B9A25CB7-D07A-48BD-A633-BAE423A2DB91}"/>
              </a:ext>
            </a:extLst>
          </p:cNvPr>
          <p:cNvSpPr>
            <a:spLocks noGrp="1"/>
          </p:cNvSpPr>
          <p:nvPr>
            <p:ph type="title" idx="4294967295"/>
          </p:nvPr>
        </p:nvSpPr>
        <p:spPr>
          <a:xfrm>
            <a:off x="0" y="-3010"/>
            <a:ext cx="8820472" cy="1325563"/>
          </a:xfrm>
          <a:prstGeom prst="rect">
            <a:avLst/>
          </a:prstGeom>
        </p:spPr>
        <p:txBody>
          <a:bodyPr/>
          <a:lstStyle/>
          <a:p>
            <a:r>
              <a:rPr kumimoji="1" lang="ja-JP" altLang="ja-JP" sz="3200" b="1" dirty="0">
                <a:solidFill>
                  <a:srgbClr val="F8F8F8"/>
                </a:solidFill>
                <a:effectLst/>
                <a:latin typeface="游ゴシック" panose="020B0400000000000000" pitchFamily="50" charset="-128"/>
                <a:ea typeface="游ゴシック" panose="020B0400000000000000" pitchFamily="50" charset="-128"/>
              </a:rPr>
              <a:t>施設　生物生産研究農場　札幌農場</a:t>
            </a:r>
            <a:endParaRPr kumimoji="1" lang="ja-JP" altLang="en-US" sz="3200" dirty="0"/>
          </a:p>
        </p:txBody>
      </p:sp>
      <p:pic>
        <p:nvPicPr>
          <p:cNvPr id="4" name="図 3" descr="草, 空, 屋外, 野原 が含まれている画像&#10;&#10;自動的に生成された説明">
            <a:extLst>
              <a:ext uri="{FF2B5EF4-FFF2-40B4-BE49-F238E27FC236}">
                <a16:creationId xmlns:a16="http://schemas.microsoft.com/office/drawing/2014/main" id="{33D6DB6B-606F-47C5-8E6F-741C29801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538986"/>
            <a:ext cx="4363851" cy="2901496"/>
          </a:xfrm>
          <a:prstGeom prst="rect">
            <a:avLst/>
          </a:prstGeom>
        </p:spPr>
      </p:pic>
      <p:pic>
        <p:nvPicPr>
          <p:cNvPr id="5" name="図 4" descr="草, 空, 屋外, 牛 が含まれている画像&#10;&#10;自動的に生成された説明">
            <a:extLst>
              <a:ext uri="{FF2B5EF4-FFF2-40B4-BE49-F238E27FC236}">
                <a16:creationId xmlns:a16="http://schemas.microsoft.com/office/drawing/2014/main" id="{60D90BEE-E9DB-44E0-877D-19798C74FA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058" y="538986"/>
            <a:ext cx="4363851" cy="2901496"/>
          </a:xfrm>
          <a:prstGeom prst="rect">
            <a:avLst/>
          </a:prstGeom>
        </p:spPr>
      </p:pic>
      <p:pic>
        <p:nvPicPr>
          <p:cNvPr id="6" name="図 5" descr="草, 空, 屋外, 木 が含まれている画像&#10;&#10;自動的に生成された説明">
            <a:extLst>
              <a:ext uri="{FF2B5EF4-FFF2-40B4-BE49-F238E27FC236}">
                <a16:creationId xmlns:a16="http://schemas.microsoft.com/office/drawing/2014/main" id="{A63AC353-4790-4E81-B597-E70FB1163C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37"/>
          <a:stretch/>
        </p:blipFill>
        <p:spPr>
          <a:xfrm>
            <a:off x="2390074" y="3508330"/>
            <a:ext cx="4363851" cy="2602693"/>
          </a:xfrm>
          <a:prstGeom prst="rect">
            <a:avLst/>
          </a:prstGeom>
        </p:spPr>
      </p:pic>
    </p:spTree>
    <p:extLst>
      <p:ext uri="{BB962C8B-B14F-4D97-AF65-F5344CB8AC3E}">
        <p14:creationId xmlns:p14="http://schemas.microsoft.com/office/powerpoint/2010/main" val="3266372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40E3D5F-571A-4200-AB0E-FF006ADB069C}"/>
              </a:ext>
            </a:extLst>
          </p:cNvPr>
          <p:cNvSpPr>
            <a:spLocks noGrp="1"/>
          </p:cNvSpPr>
          <p:nvPr>
            <p:ph type="sldNum" sz="quarter" idx="12"/>
          </p:nvPr>
        </p:nvSpPr>
        <p:spPr/>
        <p:txBody>
          <a:bodyPr/>
          <a:lstStyle/>
          <a:p>
            <a:fld id="{19CBCD14-DB47-4A26-93C4-2130C1873D99}" type="slidenum">
              <a:rPr lang="en-US" altLang="ja-JP" smtClean="0"/>
              <a:pPr/>
              <a:t>56</a:t>
            </a:fld>
            <a:endParaRPr lang="en-US" altLang="ja-JP"/>
          </a:p>
        </p:txBody>
      </p:sp>
      <p:sp>
        <p:nvSpPr>
          <p:cNvPr id="4" name="テキスト ボックス 3">
            <a:extLst>
              <a:ext uri="{FF2B5EF4-FFF2-40B4-BE49-F238E27FC236}">
                <a16:creationId xmlns:a16="http://schemas.microsoft.com/office/drawing/2014/main" id="{DCBED886-2822-7F80-2AD6-6A96F9483287}"/>
              </a:ext>
            </a:extLst>
          </p:cNvPr>
          <p:cNvSpPr txBox="1"/>
          <p:nvPr/>
        </p:nvSpPr>
        <p:spPr>
          <a:xfrm>
            <a:off x="251520" y="0"/>
            <a:ext cx="6408712" cy="584775"/>
          </a:xfrm>
          <a:prstGeom prst="rect">
            <a:avLst/>
          </a:prstGeom>
          <a:noFill/>
        </p:spPr>
        <p:txBody>
          <a:bodyPr wrap="square">
            <a:spAutoFit/>
          </a:bodyPr>
          <a:lstStyle/>
          <a:p>
            <a:pPr algn="l"/>
            <a:r>
              <a:rPr kumimoji="1" lang="ja-JP" altLang="en-US" sz="3200" b="1" dirty="0">
                <a:solidFill>
                  <a:srgbClr val="F8F8F8"/>
                </a:solidFill>
                <a:effectLst/>
                <a:latin typeface="游ゴシック" panose="020B0400000000000000" pitchFamily="50" charset="-128"/>
                <a:ea typeface="游ゴシック" panose="020B0400000000000000" pitchFamily="50" charset="-128"/>
              </a:rPr>
              <a:t>スマート農業教育研究センター</a:t>
            </a:r>
            <a:endParaRPr lang="ja-JP" altLang="en-US" sz="3200" dirty="0"/>
          </a:p>
        </p:txBody>
      </p:sp>
      <p:pic>
        <p:nvPicPr>
          <p:cNvPr id="5" name="図 4" descr="草, 屋外, 道路, ストリート が含まれている画像&#10;&#10;自動的に生成された説明">
            <a:extLst>
              <a:ext uri="{FF2B5EF4-FFF2-40B4-BE49-F238E27FC236}">
                <a16:creationId xmlns:a16="http://schemas.microsoft.com/office/drawing/2014/main" id="{2A5BD1D7-1673-F1FB-F1FB-69DF69FAAF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633154"/>
            <a:ext cx="3684179" cy="2761318"/>
          </a:xfrm>
          <a:prstGeom prst="rect">
            <a:avLst/>
          </a:prstGeom>
        </p:spPr>
      </p:pic>
      <p:pic>
        <p:nvPicPr>
          <p:cNvPr id="7" name="図 6" descr="天井, 屋内, 荷物, 車 が含まれている画像&#10;&#10;自動的に生成された説明">
            <a:extLst>
              <a:ext uri="{FF2B5EF4-FFF2-40B4-BE49-F238E27FC236}">
                <a16:creationId xmlns:a16="http://schemas.microsoft.com/office/drawing/2014/main" id="{16BFCEE1-F1CC-3FB8-065B-5B83A8258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460" y="3444348"/>
            <a:ext cx="3449460" cy="2587095"/>
          </a:xfrm>
          <a:prstGeom prst="rect">
            <a:avLst/>
          </a:prstGeom>
        </p:spPr>
      </p:pic>
      <p:pic>
        <p:nvPicPr>
          <p:cNvPr id="9" name="図 8" descr="屋内, コンピュータ, 部屋, テーブル が含まれている画像&#10;&#10;自動的に生成された説明">
            <a:extLst>
              <a:ext uri="{FF2B5EF4-FFF2-40B4-BE49-F238E27FC236}">
                <a16:creationId xmlns:a16="http://schemas.microsoft.com/office/drawing/2014/main" id="{A6C65AFB-9CC0-6446-7CF8-4D6F54D61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3453004"/>
            <a:ext cx="3816424" cy="2544282"/>
          </a:xfrm>
          <a:prstGeom prst="rect">
            <a:avLst/>
          </a:prstGeom>
        </p:spPr>
      </p:pic>
      <p:sp>
        <p:nvSpPr>
          <p:cNvPr id="10" name="AutoShape 6">
            <a:extLst>
              <a:ext uri="{FF2B5EF4-FFF2-40B4-BE49-F238E27FC236}">
                <a16:creationId xmlns:a16="http://schemas.microsoft.com/office/drawing/2014/main" id="{A9B26E30-1B11-BC7C-9925-DC62DB5FECC7}"/>
              </a:ext>
            </a:extLst>
          </p:cNvPr>
          <p:cNvSpPr>
            <a:spLocks noChangeArrowheads="1"/>
          </p:cNvSpPr>
          <p:nvPr/>
        </p:nvSpPr>
        <p:spPr bwMode="auto">
          <a:xfrm>
            <a:off x="3575659" y="3053953"/>
            <a:ext cx="2736304"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スマート農業教育研究センター</a:t>
            </a:r>
          </a:p>
        </p:txBody>
      </p:sp>
      <p:sp>
        <p:nvSpPr>
          <p:cNvPr id="11" name="AutoShape 6">
            <a:extLst>
              <a:ext uri="{FF2B5EF4-FFF2-40B4-BE49-F238E27FC236}">
                <a16:creationId xmlns:a16="http://schemas.microsoft.com/office/drawing/2014/main" id="{D073A861-0EF3-34FA-CBCE-83D5DD137890}"/>
              </a:ext>
            </a:extLst>
          </p:cNvPr>
          <p:cNvSpPr>
            <a:spLocks noChangeArrowheads="1"/>
          </p:cNvSpPr>
          <p:nvPr/>
        </p:nvSpPr>
        <p:spPr bwMode="auto">
          <a:xfrm>
            <a:off x="2375756" y="5690924"/>
            <a:ext cx="1512168"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ロボット格納庫</a:t>
            </a:r>
          </a:p>
        </p:txBody>
      </p:sp>
      <p:sp>
        <p:nvSpPr>
          <p:cNvPr id="12" name="AutoShape 6">
            <a:extLst>
              <a:ext uri="{FF2B5EF4-FFF2-40B4-BE49-F238E27FC236}">
                <a16:creationId xmlns:a16="http://schemas.microsoft.com/office/drawing/2014/main" id="{AA080384-71CB-B21F-5321-480CAABF3C97}"/>
              </a:ext>
            </a:extLst>
          </p:cNvPr>
          <p:cNvSpPr>
            <a:spLocks noChangeArrowheads="1"/>
          </p:cNvSpPr>
          <p:nvPr/>
        </p:nvSpPr>
        <p:spPr bwMode="auto">
          <a:xfrm>
            <a:off x="7236296" y="5656766"/>
            <a:ext cx="1512168"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ロボット監視室</a:t>
            </a:r>
          </a:p>
        </p:txBody>
      </p:sp>
    </p:spTree>
    <p:extLst>
      <p:ext uri="{BB962C8B-B14F-4D97-AF65-F5344CB8AC3E}">
        <p14:creationId xmlns:p14="http://schemas.microsoft.com/office/powerpoint/2010/main" val="3677737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B1E0A49-7222-F586-57E0-BA56090F3436}"/>
              </a:ext>
            </a:extLst>
          </p:cNvPr>
          <p:cNvSpPr>
            <a:spLocks noGrp="1"/>
          </p:cNvSpPr>
          <p:nvPr>
            <p:ph type="sldNum" sz="quarter" idx="12"/>
          </p:nvPr>
        </p:nvSpPr>
        <p:spPr/>
        <p:txBody>
          <a:bodyPr/>
          <a:lstStyle/>
          <a:p>
            <a:fld id="{19CBCD14-DB47-4A26-93C4-2130C1873D99}" type="slidenum">
              <a:rPr lang="en-US" altLang="ja-JP" smtClean="0"/>
              <a:pPr/>
              <a:t>57</a:t>
            </a:fld>
            <a:endParaRPr lang="en-US" altLang="ja-JP"/>
          </a:p>
        </p:txBody>
      </p:sp>
      <p:sp>
        <p:nvSpPr>
          <p:cNvPr id="3" name="テキスト ボックス 2">
            <a:extLst>
              <a:ext uri="{FF2B5EF4-FFF2-40B4-BE49-F238E27FC236}">
                <a16:creationId xmlns:a16="http://schemas.microsoft.com/office/drawing/2014/main" id="{B5939CC9-4F21-9440-748E-59068580F815}"/>
              </a:ext>
            </a:extLst>
          </p:cNvPr>
          <p:cNvSpPr txBox="1"/>
          <p:nvPr/>
        </p:nvSpPr>
        <p:spPr>
          <a:xfrm>
            <a:off x="251520" y="0"/>
            <a:ext cx="6408712" cy="584775"/>
          </a:xfrm>
          <a:prstGeom prst="rect">
            <a:avLst/>
          </a:prstGeom>
          <a:noFill/>
        </p:spPr>
        <p:txBody>
          <a:bodyPr wrap="square">
            <a:spAutoFit/>
          </a:bodyPr>
          <a:lstStyle/>
          <a:p>
            <a:pPr algn="l"/>
            <a:r>
              <a:rPr lang="ja-JP" altLang="en-US" sz="3200" b="1" dirty="0">
                <a:solidFill>
                  <a:schemeClr val="bg1"/>
                </a:solidFill>
                <a:latin typeface="游ゴシック" panose="020B0400000000000000" pitchFamily="50" charset="-128"/>
                <a:ea typeface="游ゴシック" panose="020B0400000000000000" pitchFamily="50" charset="-128"/>
              </a:rPr>
              <a:t>北海道ワイン教育研究センター</a:t>
            </a:r>
          </a:p>
        </p:txBody>
      </p:sp>
      <p:pic>
        <p:nvPicPr>
          <p:cNvPr id="5" name="図 4" descr="ワインの瓶&#10;&#10;自動的に生成された説明">
            <a:extLst>
              <a:ext uri="{FF2B5EF4-FFF2-40B4-BE49-F238E27FC236}">
                <a16:creationId xmlns:a16="http://schemas.microsoft.com/office/drawing/2014/main" id="{FB6303EC-43DC-4936-BFF6-F567017A5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7377" y="3555237"/>
            <a:ext cx="1631747" cy="2447621"/>
          </a:xfrm>
          <a:prstGeom prst="rect">
            <a:avLst/>
          </a:prstGeom>
        </p:spPr>
      </p:pic>
      <p:pic>
        <p:nvPicPr>
          <p:cNvPr id="7" name="図 6" descr="建物の前の家&#10;&#10;自動的に生成された説明">
            <a:extLst>
              <a:ext uri="{FF2B5EF4-FFF2-40B4-BE49-F238E27FC236}">
                <a16:creationId xmlns:a16="http://schemas.microsoft.com/office/drawing/2014/main" id="{701DBB8E-CDC7-39E9-3BC6-E0521E8F2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17" y="649743"/>
            <a:ext cx="4038458" cy="2692305"/>
          </a:xfrm>
          <a:prstGeom prst="rect">
            <a:avLst/>
          </a:prstGeom>
        </p:spPr>
      </p:pic>
      <p:pic>
        <p:nvPicPr>
          <p:cNvPr id="9" name="図 8" descr="図書館のテーブル&#10;&#10;中程度の精度で自動的に生成された説明">
            <a:extLst>
              <a:ext uri="{FF2B5EF4-FFF2-40B4-BE49-F238E27FC236}">
                <a16:creationId xmlns:a16="http://schemas.microsoft.com/office/drawing/2014/main" id="{95276859-5885-8D9B-973D-28AC8D460F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4021" y="644186"/>
            <a:ext cx="4038458" cy="2692305"/>
          </a:xfrm>
          <a:prstGeom prst="rect">
            <a:avLst/>
          </a:prstGeom>
        </p:spPr>
      </p:pic>
      <p:pic>
        <p:nvPicPr>
          <p:cNvPr id="11" name="図 10" descr="家の庭&#10;&#10;自動的に生成された説明">
            <a:extLst>
              <a:ext uri="{FF2B5EF4-FFF2-40B4-BE49-F238E27FC236}">
                <a16:creationId xmlns:a16="http://schemas.microsoft.com/office/drawing/2014/main" id="{935672B4-E643-0EB4-0C24-DA8D66C27A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517" y="3432896"/>
            <a:ext cx="4038459" cy="2692305"/>
          </a:xfrm>
          <a:prstGeom prst="rect">
            <a:avLst/>
          </a:prstGeom>
        </p:spPr>
      </p:pic>
      <p:sp>
        <p:nvSpPr>
          <p:cNvPr id="12" name="AutoShape 6">
            <a:extLst>
              <a:ext uri="{FF2B5EF4-FFF2-40B4-BE49-F238E27FC236}">
                <a16:creationId xmlns:a16="http://schemas.microsoft.com/office/drawing/2014/main" id="{4585422F-853A-4752-0DCB-9F823D930004}"/>
              </a:ext>
            </a:extLst>
          </p:cNvPr>
          <p:cNvSpPr>
            <a:spLocks noChangeArrowheads="1"/>
          </p:cNvSpPr>
          <p:nvPr/>
        </p:nvSpPr>
        <p:spPr bwMode="auto">
          <a:xfrm>
            <a:off x="1331640" y="3171788"/>
            <a:ext cx="3024336"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北海道ワイン教育研究センター棟</a:t>
            </a:r>
          </a:p>
        </p:txBody>
      </p:sp>
      <p:sp>
        <p:nvSpPr>
          <p:cNvPr id="13" name="AutoShape 6">
            <a:extLst>
              <a:ext uri="{FF2B5EF4-FFF2-40B4-BE49-F238E27FC236}">
                <a16:creationId xmlns:a16="http://schemas.microsoft.com/office/drawing/2014/main" id="{EE84C105-F91A-E54D-989A-D367D72BC9D7}"/>
              </a:ext>
            </a:extLst>
          </p:cNvPr>
          <p:cNvSpPr>
            <a:spLocks noChangeArrowheads="1"/>
          </p:cNvSpPr>
          <p:nvPr/>
        </p:nvSpPr>
        <p:spPr bwMode="auto">
          <a:xfrm>
            <a:off x="1043608" y="5861607"/>
            <a:ext cx="3312367"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50000"/>
              </a:spcBef>
              <a:buNone/>
            </a:pPr>
            <a:r>
              <a:rPr lang="ja-JP" altLang="en-US" sz="1400" b="1" dirty="0">
                <a:solidFill>
                  <a:srgbClr val="000000"/>
                </a:solidFill>
                <a:latin typeface="游ゴシック" panose="020B0400000000000000" pitchFamily="50" charset="-128"/>
                <a:ea typeface="游ゴシック" panose="020B0400000000000000" pitchFamily="50" charset="-128"/>
              </a:rPr>
              <a:t>ワイン庫　インセクタ　マツムラーナ</a:t>
            </a:r>
          </a:p>
        </p:txBody>
      </p:sp>
      <p:sp>
        <p:nvSpPr>
          <p:cNvPr id="14" name="AutoShape 6">
            <a:extLst>
              <a:ext uri="{FF2B5EF4-FFF2-40B4-BE49-F238E27FC236}">
                <a16:creationId xmlns:a16="http://schemas.microsoft.com/office/drawing/2014/main" id="{6F903DD3-1350-494D-160D-17A0BD7EEF6D}"/>
              </a:ext>
            </a:extLst>
          </p:cNvPr>
          <p:cNvSpPr>
            <a:spLocks noChangeArrowheads="1"/>
          </p:cNvSpPr>
          <p:nvPr/>
        </p:nvSpPr>
        <p:spPr bwMode="auto">
          <a:xfrm>
            <a:off x="5940152" y="3140968"/>
            <a:ext cx="2952330"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50000"/>
              </a:spcBef>
              <a:buNone/>
            </a:pPr>
            <a:r>
              <a:rPr lang="ja-JP" altLang="en-US" sz="1400" b="1" dirty="0">
                <a:solidFill>
                  <a:srgbClr val="000000"/>
                </a:solidFill>
                <a:latin typeface="游ゴシック" panose="020B0400000000000000" pitchFamily="50" charset="-128"/>
                <a:ea typeface="游ゴシック" panose="020B0400000000000000" pitchFamily="50" charset="-128"/>
              </a:rPr>
              <a:t>インセクタ　マツムラーナ　室内</a:t>
            </a:r>
          </a:p>
        </p:txBody>
      </p:sp>
    </p:spTree>
    <p:extLst>
      <p:ext uri="{BB962C8B-B14F-4D97-AF65-F5344CB8AC3E}">
        <p14:creationId xmlns:p14="http://schemas.microsoft.com/office/powerpoint/2010/main" val="1699701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室内, 天井, 床, 台所 が含まれている画像&#10;&#10;非常に高い精度で生成された説明">
            <a:extLst>
              <a:ext uri="{FF2B5EF4-FFF2-40B4-BE49-F238E27FC236}">
                <a16:creationId xmlns:a16="http://schemas.microsoft.com/office/drawing/2014/main" id="{89DD007D-BF88-44A6-84C8-03C36AAFB5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91501" y="3427786"/>
            <a:ext cx="4032000" cy="2738064"/>
          </a:xfrm>
          <a:prstGeom prst="rect">
            <a:avLst/>
          </a:prstGeom>
          <a:effectLst>
            <a:softEdge rad="38100"/>
          </a:effectLst>
        </p:spPr>
      </p:pic>
      <p:sp>
        <p:nvSpPr>
          <p:cNvPr id="2" name="タイトル 1">
            <a:extLst>
              <a:ext uri="{FF2B5EF4-FFF2-40B4-BE49-F238E27FC236}">
                <a16:creationId xmlns:a16="http://schemas.microsoft.com/office/drawing/2014/main" id="{B4E19DA3-7269-443D-8AA0-F1D11467CB32}"/>
              </a:ext>
            </a:extLst>
          </p:cNvPr>
          <p:cNvSpPr>
            <a:spLocks noGrp="1"/>
          </p:cNvSpPr>
          <p:nvPr>
            <p:ph type="title"/>
          </p:nvPr>
        </p:nvSpPr>
        <p:spPr/>
        <p:txBody>
          <a:bodyPr/>
          <a:lstStyle/>
          <a:p>
            <a:r>
              <a:rPr lang="ja-JP" altLang="en-US" sz="3200" b="1" dirty="0">
                <a:solidFill>
                  <a:srgbClr val="F8F8F8"/>
                </a:solidFill>
                <a:latin typeface="游ゴシック" panose="020B0400000000000000" pitchFamily="50" charset="-128"/>
                <a:ea typeface="游ゴシック" panose="020B0400000000000000" pitchFamily="50" charset="-128"/>
              </a:rPr>
              <a:t>施設　生物生産研究農場　アグリフードセンター</a:t>
            </a:r>
            <a:endParaRPr kumimoji="1" lang="ja-JP" altLang="en-US" sz="3200" dirty="0">
              <a:latin typeface="游ゴシック" panose="020B0400000000000000" pitchFamily="50" charset="-128"/>
              <a:ea typeface="游ゴシック" panose="020B0400000000000000" pitchFamily="50" charset="-128"/>
            </a:endParaRPr>
          </a:p>
        </p:txBody>
      </p:sp>
      <p:pic>
        <p:nvPicPr>
          <p:cNvPr id="6" name="Picture 8">
            <a:extLst>
              <a:ext uri="{FF2B5EF4-FFF2-40B4-BE49-F238E27FC236}">
                <a16:creationId xmlns:a16="http://schemas.microsoft.com/office/drawing/2014/main" id="{4C418897-C93B-4F02-89DB-22A31E3D6DEC}"/>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81198B2D-1754-4150-BE5C-1B1627CFDE3C}"/>
              </a:ext>
            </a:extLst>
          </p:cNvPr>
          <p:cNvSpPr>
            <a:spLocks noGrp="1"/>
          </p:cNvSpPr>
          <p:nvPr>
            <p:ph type="sldNum" sz="quarter" idx="12"/>
          </p:nvPr>
        </p:nvSpPr>
        <p:spPr/>
        <p:txBody>
          <a:bodyPr/>
          <a:lstStyle/>
          <a:p>
            <a:fld id="{EB3D47CD-CD40-4281-94A8-FB766212185D}" type="slidenum">
              <a:rPr lang="en-US" altLang="ja-JP" smtClean="0"/>
              <a:pPr/>
              <a:t>58</a:t>
            </a:fld>
            <a:endParaRPr lang="en-US" altLang="ja-JP"/>
          </a:p>
        </p:txBody>
      </p:sp>
      <p:sp>
        <p:nvSpPr>
          <p:cNvPr id="8" name="AutoShape 6">
            <a:extLst>
              <a:ext uri="{FF2B5EF4-FFF2-40B4-BE49-F238E27FC236}">
                <a16:creationId xmlns:a16="http://schemas.microsoft.com/office/drawing/2014/main" id="{608594B2-B643-4DA0-8B26-7F5E6B80848B}"/>
              </a:ext>
            </a:extLst>
          </p:cNvPr>
          <p:cNvSpPr>
            <a:spLocks noChangeArrowheads="1"/>
          </p:cNvSpPr>
          <p:nvPr/>
        </p:nvSpPr>
        <p:spPr bwMode="auto">
          <a:xfrm>
            <a:off x="7101375" y="5801534"/>
            <a:ext cx="1798638"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latin typeface="游ゴシック" panose="020B0400000000000000" pitchFamily="50" charset="-128"/>
                <a:ea typeface="游ゴシック" panose="020B0400000000000000" pitchFamily="50" charset="-128"/>
              </a:rPr>
              <a:t>食肉加工作業場</a:t>
            </a:r>
          </a:p>
        </p:txBody>
      </p:sp>
      <p:pic>
        <p:nvPicPr>
          <p:cNvPr id="10" name="図 9">
            <a:extLst>
              <a:ext uri="{FF2B5EF4-FFF2-40B4-BE49-F238E27FC236}">
                <a16:creationId xmlns:a16="http://schemas.microsoft.com/office/drawing/2014/main" id="{CA992329-45A7-4457-AC82-40E7940E909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727"/>
          <a:stretch/>
        </p:blipFill>
        <p:spPr>
          <a:xfrm>
            <a:off x="2556224" y="669886"/>
            <a:ext cx="4032000" cy="2738064"/>
          </a:xfrm>
          <a:prstGeom prst="rect">
            <a:avLst/>
          </a:prstGeom>
          <a:effectLst>
            <a:softEdge rad="38100"/>
          </a:effectLst>
        </p:spPr>
      </p:pic>
      <p:pic>
        <p:nvPicPr>
          <p:cNvPr id="12" name="図 11" descr="室内, 人, 壁, キャビネット が含まれている画像&#10;&#10;高い精度で生成された説明">
            <a:extLst>
              <a:ext uri="{FF2B5EF4-FFF2-40B4-BE49-F238E27FC236}">
                <a16:creationId xmlns:a16="http://schemas.microsoft.com/office/drawing/2014/main" id="{6379FBE0-5E94-405D-B6EC-7885ED39BE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309" y="3494650"/>
            <a:ext cx="4032000" cy="2671200"/>
          </a:xfrm>
          <a:prstGeom prst="rect">
            <a:avLst/>
          </a:prstGeom>
          <a:effectLst>
            <a:softEdge rad="38100"/>
          </a:effectLst>
        </p:spPr>
      </p:pic>
      <p:sp>
        <p:nvSpPr>
          <p:cNvPr id="11" name="AutoShape 6">
            <a:extLst>
              <a:ext uri="{FF2B5EF4-FFF2-40B4-BE49-F238E27FC236}">
                <a16:creationId xmlns:a16="http://schemas.microsoft.com/office/drawing/2014/main" id="{2E8EF29F-F191-4D99-9A26-8361D5A67EFE}"/>
              </a:ext>
            </a:extLst>
          </p:cNvPr>
          <p:cNvSpPr>
            <a:spLocks noChangeArrowheads="1"/>
          </p:cNvSpPr>
          <p:nvPr/>
        </p:nvSpPr>
        <p:spPr bwMode="auto">
          <a:xfrm>
            <a:off x="2340699" y="5812394"/>
            <a:ext cx="1926610" cy="318801"/>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0" tIns="36000" rIns="0" bIns="36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ソーセージの製造実習</a:t>
            </a:r>
          </a:p>
        </p:txBody>
      </p:sp>
    </p:spTree>
    <p:extLst>
      <p:ext uri="{BB962C8B-B14F-4D97-AF65-F5344CB8AC3E}">
        <p14:creationId xmlns:p14="http://schemas.microsoft.com/office/powerpoint/2010/main" val="41824426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2136" y="-31924"/>
            <a:ext cx="2133600" cy="685800"/>
          </a:xfrm>
        </p:spPr>
        <p:txBody>
          <a:bodyPr/>
          <a:lstStyle/>
          <a:p>
            <a:pPr algn="l" eaLnBrk="1" hangingPunct="1"/>
            <a:r>
              <a:rPr lang="ja-JP" altLang="en-US" sz="3200" b="1" dirty="0">
                <a:solidFill>
                  <a:srgbClr val="F8F8F8"/>
                </a:solidFill>
                <a:latin typeface="游ゴシック" panose="020B0400000000000000" pitchFamily="50" charset="-128"/>
                <a:ea typeface="游ゴシック" panose="020B0400000000000000" pitchFamily="50" charset="-128"/>
              </a:rPr>
              <a:t>植物園</a:t>
            </a:r>
          </a:p>
        </p:txBody>
      </p:sp>
      <p:sp>
        <p:nvSpPr>
          <p:cNvPr id="2" name="スライド番号プレースホルダー 1"/>
          <p:cNvSpPr>
            <a:spLocks noGrp="1"/>
          </p:cNvSpPr>
          <p:nvPr>
            <p:ph type="sldNum" sz="quarter" idx="12"/>
          </p:nvPr>
        </p:nvSpPr>
        <p:spPr/>
        <p:txBody>
          <a:bodyPr/>
          <a:lstStyle/>
          <a:p>
            <a:fld id="{EB3D47CD-CD40-4281-94A8-FB766212185D}" type="slidenum">
              <a:rPr lang="en-US" altLang="ja-JP" smtClean="0"/>
              <a:pPr/>
              <a:t>59</a:t>
            </a:fld>
            <a:endParaRPr lang="en-US" altLang="ja-JP"/>
          </a:p>
        </p:txBody>
      </p:sp>
      <p:pic>
        <p:nvPicPr>
          <p:cNvPr id="29699" name="Picture 10" descr="11"/>
          <p:cNvPicPr>
            <a:picLocks noChangeAspect="1" noChangeArrowheads="1"/>
          </p:cNvPicPr>
          <p:nvPr/>
        </p:nvPicPr>
        <p:blipFill>
          <a:blip r:embed="rId3" cstate="print">
            <a:lum contrast="6000"/>
            <a:extLst>
              <a:ext uri="{28A0092B-C50C-407E-A947-70E740481C1C}">
                <a14:useLocalDpi xmlns:a14="http://schemas.microsoft.com/office/drawing/2010/main"/>
              </a:ext>
            </a:extLst>
          </a:blip>
          <a:srcRect r="-41"/>
          <a:stretch>
            <a:fillRect/>
          </a:stretch>
        </p:blipFill>
        <p:spPr bwMode="auto">
          <a:xfrm>
            <a:off x="428328" y="3645024"/>
            <a:ext cx="3888000" cy="251147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6339" y="602134"/>
            <a:ext cx="3888000" cy="2917188"/>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descr="G:\大学\正１\17-画像２\各地\00-北海道大学\植物園\08-04-25 植物園\08-04-25植物園-100.JPG"/>
          <p:cNvPicPr>
            <a:picLocks noChangeAspect="1" noChangeArrowheads="1"/>
          </p:cNvPicPr>
          <p:nvPr/>
        </p:nvPicPr>
        <p:blipFill>
          <a:blip r:embed="rId5" cstate="print">
            <a:lum bright="-12000" contrast="2000"/>
            <a:extLst>
              <a:ext uri="{28A0092B-C50C-407E-A947-70E740481C1C}">
                <a14:useLocalDpi xmlns:a14="http://schemas.microsoft.com/office/drawing/2010/main"/>
              </a:ext>
            </a:extLst>
          </a:blip>
          <a:srcRect r="-11"/>
          <a:stretch>
            <a:fillRect/>
          </a:stretch>
        </p:blipFill>
        <p:spPr bwMode="auto">
          <a:xfrm>
            <a:off x="4788024" y="602134"/>
            <a:ext cx="3888000" cy="2689956"/>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1" descr="G:\大学\正１\17-画像２\各地\00-北海道大学\植物園\04-05-12植物園\P512000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88024" y="3429000"/>
            <a:ext cx="3888000" cy="2741272"/>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AutoShape 6"/>
          <p:cNvSpPr>
            <a:spLocks noChangeArrowheads="1"/>
          </p:cNvSpPr>
          <p:nvPr/>
        </p:nvSpPr>
        <p:spPr bwMode="auto">
          <a:xfrm>
            <a:off x="6582224" y="5590834"/>
            <a:ext cx="2093800" cy="579438"/>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北海道近郊の山に見られるシラネアオイ</a:t>
            </a:r>
          </a:p>
        </p:txBody>
      </p:sp>
      <p:sp>
        <p:nvSpPr>
          <p:cNvPr id="29704" name="AutoShape 6"/>
          <p:cNvSpPr>
            <a:spLocks noChangeArrowheads="1"/>
          </p:cNvSpPr>
          <p:nvPr/>
        </p:nvSpPr>
        <p:spPr bwMode="auto">
          <a:xfrm>
            <a:off x="2915816" y="5816774"/>
            <a:ext cx="1400512"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オオオニバス</a:t>
            </a:r>
          </a:p>
        </p:txBody>
      </p:sp>
    </p:spTree>
    <p:extLst>
      <p:ext uri="{BB962C8B-B14F-4D97-AF65-F5344CB8AC3E}">
        <p14:creationId xmlns:p14="http://schemas.microsoft.com/office/powerpoint/2010/main" val="1355202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6</a:t>
            </a:fld>
            <a:endParaRPr lang="en-US" altLang="ja-JP"/>
          </a:p>
        </p:txBody>
      </p:sp>
      <p:pic>
        <p:nvPicPr>
          <p:cNvPr id="3" name="Picture 2" descr="C:\Users\Hirokazui Matsui\Desktop\150px-William_S__Clark.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093" y="1346928"/>
            <a:ext cx="180000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3" descr="C:\Users\Hirokazui Matsui\Desktop\250px-Kiyotaka_Kuroda_formal.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15" y="1340768"/>
            <a:ext cx="180000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7" descr="C:\Users\Hirokazui Matsui\Desktop\240px-Horace_Capron.jpg"/>
          <p:cNvPicPr>
            <a:picLocks noChangeArrowheads="1"/>
          </p:cNvPicPr>
          <p:nvPr/>
        </p:nvPicPr>
        <p:blipFill>
          <a:blip r:embed="rId4">
            <a:extLst>
              <a:ext uri="{28A0092B-C50C-407E-A947-70E740481C1C}">
                <a14:useLocalDpi xmlns:a14="http://schemas.microsoft.com/office/drawing/2010/main" val="0"/>
              </a:ext>
            </a:extLst>
          </a:blip>
          <a:srcRect t="6879" b="-2"/>
          <a:stretch>
            <a:fillRect/>
          </a:stretch>
        </p:blipFill>
        <p:spPr bwMode="auto">
          <a:xfrm>
            <a:off x="3783854" y="1340768"/>
            <a:ext cx="1800000"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1050615" y="4163127"/>
            <a:ext cx="1800200" cy="1156915"/>
          </a:xfrm>
          <a:prstGeom prst="rect">
            <a:avLst/>
          </a:prstGeom>
          <a:noFill/>
          <a:ln w="9525">
            <a:noFill/>
            <a:miter lim="800000"/>
            <a:headEnd/>
            <a:tailEnd/>
          </a:ln>
        </p:spPr>
        <p:txBody>
          <a:bodyPr anchor="ctr"/>
          <a:lstStyle/>
          <a:p>
            <a:pPr algn="l">
              <a:defRPr/>
            </a:pPr>
            <a:r>
              <a:rPr lang="ja-JP" altLang="en-US" b="1" kern="0" dirty="0">
                <a:latin typeface="游ゴシック" panose="020B0400000000000000" pitchFamily="50" charset="-128"/>
                <a:ea typeface="游ゴシック" panose="020B0400000000000000" pitchFamily="50" charset="-128"/>
              </a:rPr>
              <a:t>黒田清隆</a:t>
            </a:r>
            <a:endParaRPr lang="en-US" altLang="ja-JP" b="1" kern="0" dirty="0">
              <a:latin typeface="游ゴシック" panose="020B0400000000000000" pitchFamily="50" charset="-128"/>
              <a:ea typeface="游ゴシック" panose="020B0400000000000000" pitchFamily="50" charset="-128"/>
            </a:endParaRPr>
          </a:p>
          <a:p>
            <a:pPr algn="l">
              <a:defRPr/>
            </a:pPr>
            <a:r>
              <a:rPr lang="en-US" altLang="ja-JP" b="1" kern="0" dirty="0">
                <a:latin typeface="游ゴシック" panose="020B0400000000000000" pitchFamily="50" charset="-128"/>
                <a:ea typeface="游ゴシック" panose="020B0400000000000000" pitchFamily="50" charset="-128"/>
              </a:rPr>
              <a:t>1840 - 1900 </a:t>
            </a:r>
          </a:p>
          <a:p>
            <a:pPr algn="l">
              <a:defRPr/>
            </a:pPr>
            <a:r>
              <a:rPr lang="ja-JP" altLang="en-US" b="1" kern="0" dirty="0">
                <a:latin typeface="游ゴシック" panose="020B0400000000000000" pitchFamily="50" charset="-128"/>
                <a:ea typeface="游ゴシック" panose="020B0400000000000000" pitchFamily="50" charset="-128"/>
              </a:rPr>
              <a:t>開拓使長官　 </a:t>
            </a:r>
            <a:endParaRPr lang="en-US" altLang="ja-JP" b="1" kern="0" dirty="0">
              <a:latin typeface="游ゴシック" panose="020B0400000000000000" pitchFamily="50" charset="-128"/>
              <a:ea typeface="游ゴシック" panose="020B0400000000000000" pitchFamily="50" charset="-128"/>
            </a:endParaRPr>
          </a:p>
          <a:p>
            <a:pPr algn="l">
              <a:defRPr/>
            </a:pPr>
            <a:r>
              <a:rPr lang="ja-JP" altLang="en-US" b="1" kern="0" dirty="0">
                <a:latin typeface="游ゴシック" panose="020B0400000000000000" pitchFamily="50" charset="-128"/>
                <a:ea typeface="游ゴシック" panose="020B0400000000000000" pitchFamily="50" charset="-128"/>
              </a:rPr>
              <a:t>後に総理大臣</a:t>
            </a:r>
            <a:endParaRPr lang="en-US" altLang="ja-JP" b="1" kern="0" dirty="0">
              <a:latin typeface="游ゴシック" panose="020B0400000000000000" pitchFamily="50" charset="-128"/>
              <a:ea typeface="游ゴシック" panose="020B0400000000000000" pitchFamily="50" charset="-128"/>
            </a:endParaRPr>
          </a:p>
        </p:txBody>
      </p:sp>
      <p:sp>
        <p:nvSpPr>
          <p:cNvPr id="10" name="Rectangle 2"/>
          <p:cNvSpPr txBox="1">
            <a:spLocks noChangeArrowheads="1"/>
          </p:cNvSpPr>
          <p:nvPr/>
        </p:nvSpPr>
        <p:spPr bwMode="auto">
          <a:xfrm>
            <a:off x="3783654" y="4163127"/>
            <a:ext cx="1800200" cy="1497953"/>
          </a:xfrm>
          <a:prstGeom prst="rect">
            <a:avLst/>
          </a:prstGeom>
          <a:noFill/>
          <a:ln w="9525">
            <a:noFill/>
            <a:miter lim="800000"/>
            <a:headEnd/>
            <a:tailEnd/>
          </a:ln>
        </p:spPr>
        <p:txBody>
          <a:bodyPr anchor="ctr"/>
          <a:lstStyle/>
          <a:p>
            <a:pPr algn="l">
              <a:defRPr/>
            </a:pPr>
            <a:r>
              <a:rPr lang="ja-JP" altLang="en-US" b="1" kern="0" dirty="0">
                <a:latin typeface="游ゴシック" panose="020B0400000000000000" pitchFamily="50" charset="-128"/>
                <a:ea typeface="游ゴシック" panose="020B0400000000000000" pitchFamily="50" charset="-128"/>
              </a:rPr>
              <a:t>Ｈ．ケプロン　</a:t>
            </a:r>
            <a:r>
              <a:rPr lang="en-US" altLang="ja-JP" b="1" kern="0" dirty="0">
                <a:latin typeface="游ゴシック" panose="020B0400000000000000" pitchFamily="50" charset="-128"/>
                <a:ea typeface="游ゴシック" panose="020B0400000000000000" pitchFamily="50" charset="-128"/>
              </a:rPr>
              <a:t> 1804 - 1885</a:t>
            </a:r>
          </a:p>
          <a:p>
            <a:pPr algn="l">
              <a:defRPr/>
            </a:pPr>
            <a:r>
              <a:rPr lang="ja-JP" altLang="en-US" b="1" kern="0" dirty="0">
                <a:latin typeface="游ゴシック" panose="020B0400000000000000" pitchFamily="50" charset="-128"/>
                <a:ea typeface="游ゴシック" panose="020B0400000000000000" pitchFamily="50" charset="-128"/>
              </a:rPr>
              <a:t>開拓使顧問（‘</a:t>
            </a:r>
            <a:r>
              <a:rPr lang="en-US" altLang="ja-JP" b="1" kern="0" dirty="0">
                <a:latin typeface="游ゴシック" panose="020B0400000000000000" pitchFamily="50" charset="-128"/>
                <a:ea typeface="游ゴシック" panose="020B0400000000000000" pitchFamily="50" charset="-128"/>
              </a:rPr>
              <a:t>71-</a:t>
            </a:r>
            <a:r>
              <a:rPr lang="ja-JP" altLang="en-US" b="1" kern="0" dirty="0">
                <a:latin typeface="游ゴシック" panose="020B0400000000000000" pitchFamily="50" charset="-128"/>
                <a:ea typeface="游ゴシック" panose="020B0400000000000000" pitchFamily="50" charset="-128"/>
              </a:rPr>
              <a:t>　</a:t>
            </a:r>
            <a:r>
              <a:rPr lang="en-US" altLang="ja-JP" b="1" kern="0" dirty="0">
                <a:latin typeface="游ゴシック" panose="020B0400000000000000" pitchFamily="50" charset="-128"/>
                <a:ea typeface="游ゴシック" panose="020B0400000000000000" pitchFamily="50" charset="-128"/>
              </a:rPr>
              <a:t>75</a:t>
            </a:r>
            <a:r>
              <a:rPr lang="ja-JP" altLang="en-US" b="1" kern="0" dirty="0">
                <a:latin typeface="游ゴシック" panose="020B0400000000000000" pitchFamily="50" charset="-128"/>
                <a:ea typeface="游ゴシック" panose="020B0400000000000000" pitchFamily="50" charset="-128"/>
              </a:rPr>
              <a:t>） 　 </a:t>
            </a:r>
            <a:endParaRPr lang="en-US" altLang="ja-JP" b="1" kern="0" dirty="0">
              <a:latin typeface="游ゴシック" panose="020B0400000000000000" pitchFamily="50" charset="-128"/>
              <a:ea typeface="游ゴシック" panose="020B0400000000000000" pitchFamily="50" charset="-128"/>
            </a:endParaRPr>
          </a:p>
          <a:p>
            <a:pPr algn="l">
              <a:defRPr/>
            </a:pPr>
            <a:r>
              <a:rPr lang="ja-JP" altLang="en-US" b="1" kern="0" dirty="0">
                <a:latin typeface="游ゴシック" panose="020B0400000000000000" pitchFamily="50" charset="-128"/>
                <a:ea typeface="游ゴシック" panose="020B0400000000000000" pitchFamily="50" charset="-128"/>
              </a:rPr>
              <a:t>米国農務局長</a:t>
            </a:r>
            <a:endParaRPr lang="en-US" altLang="ja-JP" b="1" kern="0" dirty="0">
              <a:latin typeface="游ゴシック" panose="020B0400000000000000" pitchFamily="50" charset="-128"/>
              <a:ea typeface="游ゴシック" panose="020B0400000000000000" pitchFamily="50" charset="-128"/>
            </a:endParaRPr>
          </a:p>
        </p:txBody>
      </p:sp>
      <p:sp>
        <p:nvSpPr>
          <p:cNvPr id="11" name="Rectangle 2"/>
          <p:cNvSpPr txBox="1">
            <a:spLocks noChangeArrowheads="1"/>
          </p:cNvSpPr>
          <p:nvPr/>
        </p:nvSpPr>
        <p:spPr bwMode="auto">
          <a:xfrm>
            <a:off x="6424562" y="4163127"/>
            <a:ext cx="1985061" cy="1497953"/>
          </a:xfrm>
          <a:prstGeom prst="rect">
            <a:avLst/>
          </a:prstGeom>
          <a:noFill/>
          <a:ln w="9525">
            <a:noFill/>
            <a:miter lim="800000"/>
            <a:headEnd/>
            <a:tailEnd/>
          </a:ln>
        </p:spPr>
        <p:txBody>
          <a:bodyPr anchor="ctr"/>
          <a:lstStyle/>
          <a:p>
            <a:pPr algn="l">
              <a:defRPr/>
            </a:pPr>
            <a:r>
              <a:rPr lang="ja-JP" altLang="en-US" b="1" kern="0" dirty="0">
                <a:latin typeface="游ゴシック" panose="020B0400000000000000" pitchFamily="50" charset="-128"/>
                <a:ea typeface="游ゴシック" panose="020B0400000000000000" pitchFamily="50" charset="-128"/>
              </a:rPr>
              <a:t>Ｗ</a:t>
            </a:r>
            <a:r>
              <a:rPr lang="en-US" altLang="ja-JP" b="1" kern="0" dirty="0">
                <a:latin typeface="游ゴシック" panose="020B0400000000000000" pitchFamily="50" charset="-128"/>
                <a:ea typeface="游ゴシック" panose="020B0400000000000000" pitchFamily="50" charset="-128"/>
              </a:rPr>
              <a:t>.S.</a:t>
            </a:r>
            <a:r>
              <a:rPr lang="ja-JP" altLang="en-US" b="1" kern="0" dirty="0">
                <a:latin typeface="游ゴシック" panose="020B0400000000000000" pitchFamily="50" charset="-128"/>
                <a:ea typeface="游ゴシック" panose="020B0400000000000000" pitchFamily="50" charset="-128"/>
              </a:rPr>
              <a:t>クラーク</a:t>
            </a:r>
            <a:endParaRPr lang="en-US" altLang="ja-JP" b="1" kern="0" dirty="0">
              <a:latin typeface="游ゴシック" panose="020B0400000000000000" pitchFamily="50" charset="-128"/>
              <a:ea typeface="游ゴシック" panose="020B0400000000000000" pitchFamily="50" charset="-128"/>
            </a:endParaRPr>
          </a:p>
          <a:p>
            <a:pPr algn="l">
              <a:defRPr/>
            </a:pPr>
            <a:r>
              <a:rPr lang="en-US" altLang="ja-JP" b="1" kern="0" dirty="0">
                <a:latin typeface="游ゴシック" panose="020B0400000000000000" pitchFamily="50" charset="-128"/>
                <a:ea typeface="游ゴシック" panose="020B0400000000000000" pitchFamily="50" charset="-128"/>
              </a:rPr>
              <a:t>1826 - 1886</a:t>
            </a:r>
          </a:p>
          <a:p>
            <a:pPr algn="l">
              <a:defRPr/>
            </a:pPr>
            <a:r>
              <a:rPr lang="ja-JP" altLang="en-US" b="1" kern="0" dirty="0">
                <a:latin typeface="游ゴシック" panose="020B0400000000000000" pitchFamily="50" charset="-128"/>
                <a:ea typeface="游ゴシック" panose="020B0400000000000000" pitchFamily="50" charset="-128"/>
              </a:rPr>
              <a:t>教頭</a:t>
            </a:r>
            <a:r>
              <a:rPr lang="en-US" altLang="ja-JP" b="1" kern="0" dirty="0">
                <a:latin typeface="游ゴシック" panose="020B0400000000000000" pitchFamily="50" charset="-128"/>
                <a:ea typeface="游ゴシック" panose="020B0400000000000000" pitchFamily="50" charset="-128"/>
              </a:rPr>
              <a:t>(</a:t>
            </a:r>
            <a:r>
              <a:rPr lang="ja-JP" altLang="en-US" b="1" kern="0" dirty="0">
                <a:latin typeface="游ゴシック" panose="020B0400000000000000" pitchFamily="50" charset="-128"/>
                <a:ea typeface="游ゴシック" panose="020B0400000000000000" pitchFamily="50" charset="-128"/>
              </a:rPr>
              <a:t>滞在８ヶ月</a:t>
            </a:r>
            <a:r>
              <a:rPr lang="en-US" altLang="ja-JP" b="1" kern="0" dirty="0">
                <a:latin typeface="游ゴシック" panose="020B0400000000000000" pitchFamily="50" charset="-128"/>
                <a:ea typeface="游ゴシック" panose="020B0400000000000000" pitchFamily="50" charset="-128"/>
              </a:rPr>
              <a:t>)</a:t>
            </a:r>
            <a:r>
              <a:rPr lang="ja-JP" altLang="en-US" b="1" kern="0" dirty="0">
                <a:latin typeface="游ゴシック" panose="020B0400000000000000" pitchFamily="50" charset="-128"/>
                <a:ea typeface="游ゴシック" panose="020B0400000000000000" pitchFamily="50" charset="-128"/>
              </a:rPr>
              <a:t>　マサチューセッツ農科大学長</a:t>
            </a:r>
            <a:endParaRPr lang="en-US" altLang="ja-JP" b="1" kern="0" dirty="0">
              <a:latin typeface="游ゴシック" panose="020B0400000000000000" pitchFamily="50" charset="-128"/>
              <a:ea typeface="游ゴシック" panose="020B0400000000000000" pitchFamily="50" charset="-128"/>
            </a:endParaRPr>
          </a:p>
        </p:txBody>
      </p:sp>
      <p:sp>
        <p:nvSpPr>
          <p:cNvPr id="2" name="タイトル 1">
            <a:extLst>
              <a:ext uri="{FF2B5EF4-FFF2-40B4-BE49-F238E27FC236}">
                <a16:creationId xmlns:a16="http://schemas.microsoft.com/office/drawing/2014/main" id="{BC91F3D3-9DB2-4DCE-8F15-54BE13C7B1CF}"/>
              </a:ext>
            </a:extLst>
          </p:cNvPr>
          <p:cNvSpPr>
            <a:spLocks noGrp="1"/>
          </p:cNvSpPr>
          <p:nvPr>
            <p:ph type="title"/>
          </p:nvPr>
        </p:nvSpPr>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札幌農学校を創った人々</a:t>
            </a:r>
            <a:endParaRPr lang="ja-JP" altLang="ja-JP" dirty="0">
              <a:effectLst/>
            </a:endParaRPr>
          </a:p>
        </p:txBody>
      </p:sp>
    </p:spTree>
    <p:extLst>
      <p:ext uri="{BB962C8B-B14F-4D97-AF65-F5344CB8AC3E}">
        <p14:creationId xmlns:p14="http://schemas.microsoft.com/office/powerpoint/2010/main" val="3567004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1" name="図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08142" y="4355790"/>
            <a:ext cx="2413000" cy="1800225"/>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図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7688" y="3211513"/>
            <a:ext cx="2787650" cy="2090737"/>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60</a:t>
            </a:fld>
            <a:endParaRPr lang="en-US" altLang="ja-JP"/>
          </a:p>
        </p:txBody>
      </p:sp>
      <p:sp>
        <p:nvSpPr>
          <p:cNvPr id="30722" name="Rectangle 2"/>
          <p:cNvSpPr>
            <a:spLocks noGrp="1" noChangeArrowheads="1"/>
          </p:cNvSpPr>
          <p:nvPr>
            <p:ph type="title" idx="4294967295"/>
          </p:nvPr>
        </p:nvSpPr>
        <p:spPr>
          <a:xfrm>
            <a:off x="27993" y="6531"/>
            <a:ext cx="3759200" cy="504825"/>
          </a:xfrm>
          <a:prstGeom prst="rect">
            <a:avLst/>
          </a:prstGeom>
        </p:spPr>
        <p:txBody>
          <a:bodyPr>
            <a:noAutofit/>
          </a:bodyPr>
          <a:lstStyle/>
          <a:p>
            <a:pPr algn="l" eaLnBrk="1" hangingPunct="1"/>
            <a:r>
              <a:rPr lang="ja-JP" altLang="en-US" sz="3200" b="1" dirty="0">
                <a:solidFill>
                  <a:srgbClr val="F8F8F8"/>
                </a:solidFill>
              </a:rPr>
              <a:t>静内　</a:t>
            </a:r>
            <a:r>
              <a:rPr lang="ja-JP" altLang="en-US" sz="3200" b="1" dirty="0">
                <a:solidFill>
                  <a:srgbClr val="F8F8F8"/>
                </a:solidFill>
                <a:ea typeface="游ゴシック" panose="020B0400000000000000" pitchFamily="50" charset="-128"/>
              </a:rPr>
              <a:t>研究</a:t>
            </a:r>
            <a:r>
              <a:rPr lang="ja-JP" altLang="en-US" sz="3200" b="1" dirty="0">
                <a:solidFill>
                  <a:srgbClr val="F8F8F8"/>
                </a:solidFill>
              </a:rPr>
              <a:t>牧場</a:t>
            </a:r>
            <a:endParaRPr lang="en-US" altLang="ja-JP" sz="3200" b="1" dirty="0">
              <a:solidFill>
                <a:srgbClr val="F8F8F8"/>
              </a:solidFill>
            </a:endParaRPr>
          </a:p>
        </p:txBody>
      </p:sp>
      <p:pic>
        <p:nvPicPr>
          <p:cNvPr id="30724" name="Picture 11"/>
          <p:cNvPicPr>
            <a:picLocks noChangeAspect="1" noChangeArrowheads="1"/>
          </p:cNvPicPr>
          <p:nvPr/>
        </p:nvPicPr>
        <p:blipFill>
          <a:blip r:embed="rId5" cstate="print">
            <a:extLst>
              <a:ext uri="{28A0092B-C50C-407E-A947-70E740481C1C}">
                <a14:useLocalDpi xmlns:a14="http://schemas.microsoft.com/office/drawing/2010/main"/>
              </a:ext>
            </a:extLst>
          </a:blip>
          <a:srcRect b="-15"/>
          <a:stretch>
            <a:fillRect/>
          </a:stretch>
        </p:blipFill>
        <p:spPr bwMode="auto">
          <a:xfrm>
            <a:off x="272639" y="3268067"/>
            <a:ext cx="3960000" cy="2860514"/>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2"/>
          <p:cNvPicPr>
            <a:picLocks noChangeAspect="1" noChangeArrowheads="1"/>
          </p:cNvPicPr>
          <p:nvPr/>
        </p:nvPicPr>
        <p:blipFill>
          <a:blip r:embed="rId6" cstate="print">
            <a:extLst>
              <a:ext uri="{28A0092B-C50C-407E-A947-70E740481C1C}">
                <a14:useLocalDpi xmlns:a14="http://schemas.microsoft.com/office/drawing/2010/main"/>
              </a:ext>
            </a:extLst>
          </a:blip>
          <a:srcRect b="-27"/>
          <a:stretch>
            <a:fillRect/>
          </a:stretch>
        </p:blipFill>
        <p:spPr bwMode="auto">
          <a:xfrm>
            <a:off x="266140" y="593236"/>
            <a:ext cx="3960000" cy="2617426"/>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AutoShape 6"/>
          <p:cNvSpPr>
            <a:spLocks noChangeArrowheads="1"/>
          </p:cNvSpPr>
          <p:nvPr/>
        </p:nvSpPr>
        <p:spPr bwMode="auto">
          <a:xfrm>
            <a:off x="3369039" y="5788062"/>
            <a:ext cx="863600"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牛　舎</a:t>
            </a:r>
          </a:p>
        </p:txBody>
      </p:sp>
      <p:sp>
        <p:nvSpPr>
          <p:cNvPr id="30727" name="AutoShape 6"/>
          <p:cNvSpPr>
            <a:spLocks noChangeArrowheads="1"/>
          </p:cNvSpPr>
          <p:nvPr/>
        </p:nvSpPr>
        <p:spPr bwMode="auto">
          <a:xfrm>
            <a:off x="3216490" y="2870143"/>
            <a:ext cx="1009650"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a:solidFill>
                  <a:srgbClr val="000000"/>
                </a:solidFill>
                <a:latin typeface="游ゴシック" panose="020B0400000000000000" pitchFamily="50" charset="-128"/>
                <a:ea typeface="游ゴシック" panose="020B0400000000000000" pitchFamily="50" charset="-128"/>
              </a:rPr>
              <a:t>牧　場</a:t>
            </a:r>
          </a:p>
        </p:txBody>
      </p:sp>
      <p:pic>
        <p:nvPicPr>
          <p:cNvPr id="30729" name="図 2"/>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59563" y="2028825"/>
            <a:ext cx="2376487" cy="1782763"/>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1" descr="農学部パンフレット43"/>
          <p:cNvPicPr>
            <a:picLocks noChangeAspect="1" noChangeArrowheads="1"/>
          </p:cNvPicPr>
          <p:nvPr/>
        </p:nvPicPr>
        <p:blipFill>
          <a:blip r:embed="rId8" cstate="print">
            <a:extLst>
              <a:ext uri="{28A0092B-C50C-407E-A947-70E740481C1C}">
                <a14:useLocalDpi xmlns:a14="http://schemas.microsoft.com/office/drawing/2010/main"/>
              </a:ext>
            </a:extLst>
          </a:blip>
          <a:srcRect b="-99"/>
          <a:stretch>
            <a:fillRect/>
          </a:stretch>
        </p:blipFill>
        <p:spPr bwMode="auto">
          <a:xfrm>
            <a:off x="4390430" y="675481"/>
            <a:ext cx="2882900" cy="1944688"/>
          </a:xfrm>
          <a:prstGeom prst="rect">
            <a:avLst/>
          </a:prstGeom>
          <a:noFill/>
          <a:ln>
            <a:noFill/>
          </a:ln>
          <a:effectLst>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318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5496" y="0"/>
            <a:ext cx="5905500" cy="609600"/>
          </a:xfrm>
        </p:spPr>
        <p:txBody>
          <a:bodyPr/>
          <a:lstStyle/>
          <a:p>
            <a:pPr eaLnBrk="1" hangingPunct="1"/>
            <a:r>
              <a:rPr lang="ja-JP" altLang="en-US" sz="3200" b="1" dirty="0">
                <a:solidFill>
                  <a:srgbClr val="F8F8F8"/>
                </a:solidFill>
                <a:latin typeface="游ゴシック" panose="020B0400000000000000" pitchFamily="50" charset="-128"/>
                <a:ea typeface="游ゴシック" panose="020B0400000000000000" pitchFamily="50" charset="-128"/>
              </a:rPr>
              <a:t>森林圏ステーション・研究林</a:t>
            </a:r>
          </a:p>
        </p:txBody>
      </p:sp>
      <p:sp>
        <p:nvSpPr>
          <p:cNvPr id="2" name="スライド番号プレースホルダー 1"/>
          <p:cNvSpPr>
            <a:spLocks noGrp="1"/>
          </p:cNvSpPr>
          <p:nvPr>
            <p:ph type="sldNum" sz="quarter" idx="12"/>
          </p:nvPr>
        </p:nvSpPr>
        <p:spPr/>
        <p:txBody>
          <a:bodyPr/>
          <a:lstStyle/>
          <a:p>
            <a:fld id="{EB3D47CD-CD40-4281-94A8-FB766212185D}" type="slidenum">
              <a:rPr lang="en-US" altLang="ja-JP" smtClean="0"/>
              <a:pPr/>
              <a:t>61</a:t>
            </a:fld>
            <a:endParaRPr lang="en-US" altLang="ja-JP"/>
          </a:p>
        </p:txBody>
      </p:sp>
      <p:pic>
        <p:nvPicPr>
          <p:cNvPr id="31747" name="Picture 10" descr="名称未設定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217" y="650051"/>
            <a:ext cx="3609279" cy="5455969"/>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1" descr="名称未設定 54"/>
          <p:cNvPicPr>
            <a:picLocks noChangeAspect="1" noChangeArrowheads="1"/>
          </p:cNvPicPr>
          <p:nvPr/>
        </p:nvPicPr>
        <p:blipFill>
          <a:blip r:embed="rId4">
            <a:extLst>
              <a:ext uri="{28A0092B-C50C-407E-A947-70E740481C1C}">
                <a14:useLocalDpi xmlns:a14="http://schemas.microsoft.com/office/drawing/2010/main" val="0"/>
              </a:ext>
            </a:extLst>
          </a:blip>
          <a:srcRect r="3"/>
          <a:stretch>
            <a:fillRect/>
          </a:stretch>
        </p:blipFill>
        <p:spPr bwMode="auto">
          <a:xfrm>
            <a:off x="107504" y="4293095"/>
            <a:ext cx="3124200" cy="1812925"/>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3" descr="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4566" y="3585070"/>
            <a:ext cx="2071688" cy="25209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2" descr="名称未設定 56"/>
          <p:cNvPicPr>
            <a:picLocks noChangeAspect="1" noChangeArrowheads="1"/>
          </p:cNvPicPr>
          <p:nvPr/>
        </p:nvPicPr>
        <p:blipFill>
          <a:blip r:embed="rId6">
            <a:extLst>
              <a:ext uri="{28A0092B-C50C-407E-A947-70E740481C1C}">
                <a14:useLocalDpi xmlns:a14="http://schemas.microsoft.com/office/drawing/2010/main" val="0"/>
              </a:ext>
            </a:extLst>
          </a:blip>
          <a:srcRect r="-20"/>
          <a:stretch>
            <a:fillRect/>
          </a:stretch>
        </p:blipFill>
        <p:spPr bwMode="auto">
          <a:xfrm>
            <a:off x="107504" y="650051"/>
            <a:ext cx="5257800" cy="3062288"/>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083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1633" y="3059146"/>
            <a:ext cx="5048695" cy="756000"/>
          </a:xfrm>
          <a:prstGeom prst="rect">
            <a:avLst/>
          </a:prstGeom>
          <a:gradFill flip="none" rotWithShape="1">
            <a:gsLst>
              <a:gs pos="50000">
                <a:srgbClr val="006600">
                  <a:alpha val="82000"/>
                </a:srgbClr>
              </a:gs>
              <a:gs pos="100000">
                <a:srgbClr val="006600"/>
              </a:gs>
              <a:gs pos="0">
                <a:srgbClr val="006600"/>
              </a:gs>
            </a:gsLst>
            <a:lin ang="10800000" scaled="1"/>
            <a:tileRect/>
          </a:gradFill>
          <a:ln w="9525">
            <a:noFill/>
            <a:miter lim="800000"/>
            <a:headEnd/>
            <a:tailEnd/>
          </a:ln>
        </p:spPr>
        <p:txBody>
          <a:bodyPr wrap="square" anchor="ctr">
            <a:spAutoFit/>
          </a:bodyPr>
          <a:lstStyle/>
          <a:p>
            <a:pPr algn="ctr" eaLnBrk="1" hangingPunct="1">
              <a:defRPr/>
            </a:pPr>
            <a:endParaRPr lang="ja-JP" altLang="en-US" sz="2800" dirty="0">
              <a:latin typeface="游ゴシック" panose="020B0400000000000000" pitchFamily="50" charset="-128"/>
              <a:ea typeface="游ゴシック" panose="020B0400000000000000" pitchFamily="50" charset="-128"/>
            </a:endParaRPr>
          </a:p>
        </p:txBody>
      </p:sp>
      <p:sp>
        <p:nvSpPr>
          <p:cNvPr id="2" name="テキスト ボックス 1"/>
          <p:cNvSpPr txBox="1"/>
          <p:nvPr/>
        </p:nvSpPr>
        <p:spPr>
          <a:xfrm>
            <a:off x="995214" y="3014765"/>
            <a:ext cx="3125788" cy="769441"/>
          </a:xfrm>
          <a:prstGeom prst="rect">
            <a:avLst/>
          </a:prstGeom>
          <a:noFill/>
          <a:ln>
            <a:noFill/>
          </a:ln>
        </p:spPr>
        <p:txBody>
          <a:bodyPr anchor="ctr">
            <a:spAutoFit/>
          </a:bodyPr>
          <a:lstStyle/>
          <a:p>
            <a:pPr algn="ctr" eaLnBrk="1" hangingPunct="1">
              <a:defRPr/>
            </a:pPr>
            <a:r>
              <a:rPr lang="ja-JP" altLang="en-US" sz="4400" dirty="0">
                <a:solidFill>
                  <a:srgbClr val="F8F8F8"/>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農学部周辺</a:t>
            </a:r>
          </a:p>
        </p:txBody>
      </p:sp>
      <p:sp>
        <p:nvSpPr>
          <p:cNvPr id="32773" name="正方形/長方形 2"/>
          <p:cNvSpPr>
            <a:spLocks noChangeArrowheads="1"/>
          </p:cNvSpPr>
          <p:nvPr/>
        </p:nvSpPr>
        <p:spPr bwMode="auto">
          <a:xfrm>
            <a:off x="0" y="2388721"/>
            <a:ext cx="6011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2800" dirty="0">
              <a:latin typeface="游ゴシック" panose="020B0400000000000000" pitchFamily="50" charset="-128"/>
              <a:ea typeface="游ゴシック" panose="020B0400000000000000" pitchFamily="50" charset="-128"/>
            </a:endParaRPr>
          </a:p>
        </p:txBody>
      </p:sp>
      <p:sp>
        <p:nvSpPr>
          <p:cNvPr id="32774" name="正方形/長方形 3"/>
          <p:cNvSpPr>
            <a:spLocks noChangeArrowheads="1"/>
          </p:cNvSpPr>
          <p:nvPr/>
        </p:nvSpPr>
        <p:spPr bwMode="auto">
          <a:xfrm>
            <a:off x="0" y="1871196"/>
            <a:ext cx="2555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2800" dirty="0">
              <a:latin typeface="游ゴシック" panose="020B0400000000000000" pitchFamily="50" charset="-128"/>
              <a:ea typeface="游ゴシック" panose="020B0400000000000000" pitchFamily="50" charset="-128"/>
            </a:endParaRPr>
          </a:p>
        </p:txBody>
      </p:sp>
      <p:sp>
        <p:nvSpPr>
          <p:cNvPr id="3" name="スライド番号プレースホルダー 2"/>
          <p:cNvSpPr>
            <a:spLocks noGrp="1"/>
          </p:cNvSpPr>
          <p:nvPr>
            <p:ph type="sldNum" sz="quarter" idx="12"/>
          </p:nvPr>
        </p:nvSpPr>
        <p:spPr/>
        <p:txBody>
          <a:bodyPr/>
          <a:lstStyle/>
          <a:p>
            <a:fld id="{19CBCD14-DB47-4A26-93C4-2130C1873D99}" type="slidenum">
              <a:rPr lang="en-US" altLang="ja-JP" smtClean="0"/>
              <a:pPr/>
              <a:t>62</a:t>
            </a:fld>
            <a:endParaRPr lang="en-US" altLang="ja-JP"/>
          </a:p>
        </p:txBody>
      </p:sp>
      <p:pic>
        <p:nvPicPr>
          <p:cNvPr id="8" name="図 7" descr="空, 建物, 屋外, レンガ が含まれている画像&#10;&#10;自動的に生成された説明">
            <a:extLst>
              <a:ext uri="{FF2B5EF4-FFF2-40B4-BE49-F238E27FC236}">
                <a16:creationId xmlns:a16="http://schemas.microsoft.com/office/drawing/2014/main" id="{46CD4105-F23F-49BE-9A1F-6F26EBEC73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8695" y="548680"/>
            <a:ext cx="3742886" cy="5616623"/>
          </a:xfrm>
          <a:prstGeom prst="rect">
            <a:avLst/>
          </a:prstGeom>
        </p:spPr>
      </p:pic>
      <p:sp>
        <p:nvSpPr>
          <p:cNvPr id="4" name="タイトル 3">
            <a:extLst>
              <a:ext uri="{FF2B5EF4-FFF2-40B4-BE49-F238E27FC236}">
                <a16:creationId xmlns:a16="http://schemas.microsoft.com/office/drawing/2014/main" id="{DBA67998-ECE7-432B-ABE2-40875C9D39F1}"/>
              </a:ext>
            </a:extLst>
          </p:cNvPr>
          <p:cNvSpPr>
            <a:spLocks noGrp="1"/>
          </p:cNvSpPr>
          <p:nvPr>
            <p:ph type="title" idx="4294967295"/>
          </p:nvPr>
        </p:nvSpPr>
        <p:spPr>
          <a:xfrm>
            <a:off x="0" y="595238"/>
            <a:ext cx="7886700" cy="1325563"/>
          </a:xfrm>
          <a:prstGeom prst="rect">
            <a:avLst/>
          </a:prstGeom>
        </p:spPr>
        <p:txBody>
          <a:bodyPr/>
          <a:lstStyle/>
          <a:p>
            <a:r>
              <a:rPr kumimoji="1" lang="ja-JP" altLang="en-US" dirty="0">
                <a:solidFill>
                  <a:schemeClr val="bg1"/>
                </a:solidFill>
              </a:rPr>
              <a:t>農学部周辺</a:t>
            </a:r>
          </a:p>
        </p:txBody>
      </p:sp>
    </p:spTree>
    <p:extLst>
      <p:ext uri="{BB962C8B-B14F-4D97-AF65-F5344CB8AC3E}">
        <p14:creationId xmlns:p14="http://schemas.microsoft.com/office/powerpoint/2010/main" val="2917520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3" descr="G:\大学\正１\17-画像２\各地\00-北海道大学\農学部中庭\11-06-07 農学部・中庭\IMG_4147.JPG"/>
          <p:cNvPicPr>
            <a:picLocks noChangeAspect="1" noChangeArrowheads="1"/>
          </p:cNvPicPr>
          <p:nvPr/>
        </p:nvPicPr>
        <p:blipFill>
          <a:blip r:embed="rId3" cstate="print">
            <a:extLst>
              <a:ext uri="{28A0092B-C50C-407E-A947-70E740481C1C}">
                <a14:useLocalDpi xmlns:a14="http://schemas.microsoft.com/office/drawing/2010/main"/>
              </a:ext>
            </a:extLst>
          </a:blip>
          <a:srcRect b="-21"/>
          <a:stretch>
            <a:fillRect/>
          </a:stretch>
        </p:blipFill>
        <p:spPr bwMode="auto">
          <a:xfrm>
            <a:off x="340122" y="3677642"/>
            <a:ext cx="4287837" cy="2449513"/>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G:\大学\正１\17-画像２\各地\00-北海道大学\中央ローン\08-05-28北大・中央ローン\08-05-28中央ローン06.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6427" y="599548"/>
            <a:ext cx="4287837" cy="2926196"/>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G:\大学\正１\17-画像２\各地\00-北海道大学\農学部前\08-09-05農学部・ビールパーティ\08-09-05農学部・ビールパーティ6.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32040" y="3428082"/>
            <a:ext cx="3789362" cy="2089150"/>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AutoShape 6"/>
          <p:cNvSpPr>
            <a:spLocks noChangeArrowheads="1"/>
          </p:cNvSpPr>
          <p:nvPr/>
        </p:nvSpPr>
        <p:spPr bwMode="auto">
          <a:xfrm>
            <a:off x="3434856" y="3232497"/>
            <a:ext cx="1189408"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中央ローン</a:t>
            </a:r>
          </a:p>
        </p:txBody>
      </p:sp>
      <p:sp>
        <p:nvSpPr>
          <p:cNvPr id="33802" name="AutoShape 6"/>
          <p:cNvSpPr>
            <a:spLocks noChangeArrowheads="1"/>
          </p:cNvSpPr>
          <p:nvPr/>
        </p:nvSpPr>
        <p:spPr bwMode="auto">
          <a:xfrm>
            <a:off x="3438551" y="5790282"/>
            <a:ext cx="1189408"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a:solidFill>
                  <a:srgbClr val="000000"/>
                </a:solidFill>
                <a:latin typeface="游ゴシック" panose="020B0400000000000000" pitchFamily="50" charset="-128"/>
                <a:ea typeface="游ゴシック" panose="020B0400000000000000" pitchFamily="50" charset="-128"/>
              </a:rPr>
              <a:t>農学部中庭</a:t>
            </a:r>
          </a:p>
        </p:txBody>
      </p:sp>
      <p:sp>
        <p:nvSpPr>
          <p:cNvPr id="33803" name="AutoShape 6"/>
          <p:cNvSpPr>
            <a:spLocks noChangeArrowheads="1"/>
          </p:cNvSpPr>
          <p:nvPr/>
        </p:nvSpPr>
        <p:spPr bwMode="auto">
          <a:xfrm>
            <a:off x="5868144" y="5320729"/>
            <a:ext cx="2952328"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農学部前庭でのビールパーティー</a:t>
            </a:r>
          </a:p>
        </p:txBody>
      </p:sp>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63</a:t>
            </a:fld>
            <a:endParaRPr lang="en-US" altLang="ja-JP"/>
          </a:p>
        </p:txBody>
      </p:sp>
      <p:pic>
        <p:nvPicPr>
          <p:cNvPr id="33798" name="Picture 5" descr="G:\大学\正１\15-画像１\01-林床植物\カ行\キバナノアマナ\f-キバナノアマナ・北大構内\12-04-28 キバナノアマナ・北大草地\12-04-28キバナノアマナ・草地_15.jpg"/>
          <p:cNvPicPr>
            <a:picLocks noChangeAspect="1" noChangeArrowheads="1"/>
          </p:cNvPicPr>
          <p:nvPr/>
        </p:nvPicPr>
        <p:blipFill>
          <a:blip r:embed="rId6" cstate="print">
            <a:extLst>
              <a:ext uri="{28A0092B-C50C-407E-A947-70E740481C1C}">
                <a14:useLocalDpi xmlns:a14="http://schemas.microsoft.com/office/drawing/2010/main"/>
              </a:ext>
            </a:extLst>
          </a:blip>
          <a:srcRect b="-37"/>
          <a:stretch>
            <a:fillRect/>
          </a:stretch>
        </p:blipFill>
        <p:spPr bwMode="auto">
          <a:xfrm>
            <a:off x="5861259" y="1182478"/>
            <a:ext cx="1879093" cy="14544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AutoShape 6"/>
          <p:cNvSpPr>
            <a:spLocks noChangeArrowheads="1"/>
          </p:cNvSpPr>
          <p:nvPr/>
        </p:nvSpPr>
        <p:spPr bwMode="auto">
          <a:xfrm>
            <a:off x="7020272" y="2492896"/>
            <a:ext cx="1488927" cy="340519"/>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400" b="1" dirty="0">
                <a:solidFill>
                  <a:srgbClr val="000000"/>
                </a:solidFill>
                <a:latin typeface="游ゴシック" panose="020B0400000000000000" pitchFamily="50" charset="-128"/>
                <a:ea typeface="游ゴシック" panose="020B0400000000000000" pitchFamily="50" charset="-128"/>
              </a:rPr>
              <a:t>キバナノアマナ</a:t>
            </a:r>
          </a:p>
        </p:txBody>
      </p:sp>
      <p:sp>
        <p:nvSpPr>
          <p:cNvPr id="3" name="タイトル 2">
            <a:extLst>
              <a:ext uri="{FF2B5EF4-FFF2-40B4-BE49-F238E27FC236}">
                <a16:creationId xmlns:a16="http://schemas.microsoft.com/office/drawing/2014/main" id="{E163E90C-2D1D-469F-B67C-B62BA12663B5}"/>
              </a:ext>
            </a:extLst>
          </p:cNvPr>
          <p:cNvSpPr>
            <a:spLocks noGrp="1"/>
          </p:cNvSpPr>
          <p:nvPr>
            <p:ph type="title" idx="4294967295"/>
          </p:nvPr>
        </p:nvSpPr>
        <p:spPr>
          <a:xfrm>
            <a:off x="504021" y="6279054"/>
            <a:ext cx="7886700" cy="1325563"/>
          </a:xfrm>
          <a:prstGeom prst="rect">
            <a:avLst/>
          </a:prstGeom>
        </p:spPr>
        <p:txBody>
          <a:bodyPr/>
          <a:lstStyle/>
          <a:p>
            <a:r>
              <a:rPr kumimoji="1" lang="ja-JP" altLang="en-US" dirty="0">
                <a:solidFill>
                  <a:schemeClr val="bg1"/>
                </a:solidFill>
              </a:rPr>
              <a:t>農学部周辺</a:t>
            </a:r>
          </a:p>
        </p:txBody>
      </p:sp>
    </p:spTree>
    <p:extLst>
      <p:ext uri="{BB962C8B-B14F-4D97-AF65-F5344CB8AC3E}">
        <p14:creationId xmlns:p14="http://schemas.microsoft.com/office/powerpoint/2010/main" val="3160249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G:\大学\正１\17-画像２\各地\00-北海道大学\北大・冬\07-02-08北大\CIMG12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569" y="596250"/>
            <a:ext cx="3772472" cy="2827401"/>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G:\大学\正１\17-画像２\各地\00-北海道大学\北大・冬\12-01-10 北大農学部・冬\12-01-10 農学部・冬人物・藻岩山_0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1496" y="596251"/>
            <a:ext cx="3772472" cy="2796159"/>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64</a:t>
            </a:fld>
            <a:endParaRPr lang="en-US" altLang="ja-JP"/>
          </a:p>
        </p:txBody>
      </p:sp>
      <p:sp>
        <p:nvSpPr>
          <p:cNvPr id="8" name="Rectangle 2">
            <a:extLst>
              <a:ext uri="{FF2B5EF4-FFF2-40B4-BE49-F238E27FC236}">
                <a16:creationId xmlns:a16="http://schemas.microsoft.com/office/drawing/2014/main" id="{841E9455-E4D0-43F9-B911-67F22498E329}"/>
              </a:ext>
            </a:extLst>
          </p:cNvPr>
          <p:cNvSpPr txBox="1">
            <a:spLocks noChangeArrowheads="1"/>
          </p:cNvSpPr>
          <p:nvPr/>
        </p:nvSpPr>
        <p:spPr>
          <a:xfrm>
            <a:off x="25897" y="44935"/>
            <a:ext cx="5905500" cy="609600"/>
          </a:xfrm>
          <a:prstGeom prst="rect">
            <a:avLst/>
          </a:prstGeom>
        </p:spPr>
        <p:txBody>
          <a:bodyPr/>
          <a:lstStyle>
            <a:lvl1pPr algn="l" rtl="0" eaLnBrk="1" fontAlgn="base" hangingPunct="1">
              <a:spcBef>
                <a:spcPct val="0"/>
              </a:spcBef>
              <a:spcAft>
                <a:spcPct val="0"/>
              </a:spcAft>
              <a:defRPr kumimoji="1" sz="2400">
                <a:solidFill>
                  <a:schemeClr val="tx1"/>
                </a:solidFill>
                <a:latin typeface="游ゴシック" panose="020B0400000000000000" pitchFamily="50" charset="-128"/>
                <a:ea typeface="游ゴシック" panose="020B0400000000000000" pitchFamily="50" charset="-128"/>
                <a:cs typeface="+mj-cs"/>
              </a:defRPr>
            </a:lvl1pPr>
            <a:lvl2pPr algn="l" rtl="0" eaLnBrk="1" fontAlgn="base" hangingPunct="1">
              <a:spcBef>
                <a:spcPct val="0"/>
              </a:spcBef>
              <a:spcAft>
                <a:spcPct val="0"/>
              </a:spcAft>
              <a:defRPr kumimoji="1" sz="2400">
                <a:solidFill>
                  <a:schemeClr val="tx1"/>
                </a:solidFill>
                <a:latin typeface="Arial" charset="0"/>
                <a:ea typeface="ＭＳ Ｐゴシック" pitchFamily="50" charset="-128"/>
              </a:defRPr>
            </a:lvl2pPr>
            <a:lvl3pPr algn="l" rtl="0" eaLnBrk="1" fontAlgn="base" hangingPunct="1">
              <a:spcBef>
                <a:spcPct val="0"/>
              </a:spcBef>
              <a:spcAft>
                <a:spcPct val="0"/>
              </a:spcAft>
              <a:defRPr kumimoji="1" sz="2400">
                <a:solidFill>
                  <a:schemeClr val="tx1"/>
                </a:solidFill>
                <a:latin typeface="Arial" charset="0"/>
                <a:ea typeface="ＭＳ Ｐゴシック" pitchFamily="50" charset="-128"/>
              </a:defRPr>
            </a:lvl3pPr>
            <a:lvl4pPr algn="l" rtl="0" eaLnBrk="1" fontAlgn="base" hangingPunct="1">
              <a:spcBef>
                <a:spcPct val="0"/>
              </a:spcBef>
              <a:spcAft>
                <a:spcPct val="0"/>
              </a:spcAft>
              <a:defRPr kumimoji="1" sz="2400">
                <a:solidFill>
                  <a:schemeClr val="tx1"/>
                </a:solidFill>
                <a:latin typeface="Arial" charset="0"/>
                <a:ea typeface="ＭＳ Ｐゴシック" pitchFamily="50" charset="-128"/>
              </a:defRPr>
            </a:lvl4pPr>
            <a:lvl5pPr algn="l" rtl="0" eaLnBrk="1" fontAlgn="base" hangingPunct="1">
              <a:spcBef>
                <a:spcPct val="0"/>
              </a:spcBef>
              <a:spcAft>
                <a:spcPct val="0"/>
              </a:spcAft>
              <a:defRPr kumimoji="1" sz="2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2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2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2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2400">
                <a:solidFill>
                  <a:schemeClr val="tx1"/>
                </a:solidFill>
                <a:latin typeface="Arial" charset="0"/>
                <a:ea typeface="ＭＳ Ｐゴシック" pitchFamily="50" charset="-128"/>
              </a:defRPr>
            </a:lvl9pPr>
          </a:lstStyle>
          <a:p>
            <a:endParaRPr lang="ja-JP" altLang="en-US" sz="3200" b="1" kern="0" dirty="0">
              <a:solidFill>
                <a:srgbClr val="F8F8F8"/>
              </a:solidFill>
            </a:endParaRPr>
          </a:p>
        </p:txBody>
      </p:sp>
      <p:pic>
        <p:nvPicPr>
          <p:cNvPr id="34818" name="Picture 2" descr="G:\大学\正１\17-画像２\各地\00-北海道大学\北大・冬\冬の朝.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37087" y="3317121"/>
            <a:ext cx="3772472" cy="2827401"/>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G:\大学\正１\17-画像２\各地\00-北海道大学\北大・冬\09-01-21北大\09-01-21北大0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0404" y="3317121"/>
            <a:ext cx="3772472" cy="2827401"/>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a:extLst>
              <a:ext uri="{FF2B5EF4-FFF2-40B4-BE49-F238E27FC236}">
                <a16:creationId xmlns:a16="http://schemas.microsoft.com/office/drawing/2014/main" id="{9A5D5C0D-5B5B-42F6-8925-D5E3F20EAD01}"/>
              </a:ext>
            </a:extLst>
          </p:cNvPr>
          <p:cNvSpPr>
            <a:spLocks noGrp="1"/>
          </p:cNvSpPr>
          <p:nvPr>
            <p:ph type="title" idx="4294967295"/>
          </p:nvPr>
        </p:nvSpPr>
        <p:spPr>
          <a:xfrm>
            <a:off x="25897" y="0"/>
            <a:ext cx="7886700" cy="1325563"/>
          </a:xfrm>
          <a:prstGeom prst="rect">
            <a:avLst/>
          </a:prstGeom>
        </p:spPr>
        <p:txBody>
          <a:bodyPr/>
          <a:lstStyle/>
          <a:p>
            <a:pPr rtl="0" fontAlgn="base"/>
            <a:r>
              <a:rPr kumimoji="1" lang="ja-JP" altLang="ja-JP" sz="3200" b="1" dirty="0">
                <a:solidFill>
                  <a:srgbClr val="F8F8F8"/>
                </a:solidFill>
                <a:effectLst/>
                <a:latin typeface="游ゴシック" panose="020B0400000000000000" pitchFamily="50" charset="-128"/>
                <a:ea typeface="游ゴシック" panose="020B0400000000000000" pitchFamily="50" charset="-128"/>
                <a:cs typeface="+mn-cs"/>
              </a:rPr>
              <a:t>冬は厳しく美しい</a:t>
            </a:r>
            <a:endParaRPr lang="ja-JP" altLang="ja-JP" sz="3200" dirty="0">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642165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19CBCD14-DB47-4A26-93C4-2130C1873D99}" type="slidenum">
              <a:rPr lang="en-US" altLang="ja-JP" smtClean="0"/>
              <a:pPr/>
              <a:t>65</a:t>
            </a:fld>
            <a:endParaRPr lang="en-US" altLang="ja-JP"/>
          </a:p>
        </p:txBody>
      </p:sp>
      <p:sp>
        <p:nvSpPr>
          <p:cNvPr id="4" name="タイトル 3">
            <a:extLst>
              <a:ext uri="{FF2B5EF4-FFF2-40B4-BE49-F238E27FC236}">
                <a16:creationId xmlns:a16="http://schemas.microsoft.com/office/drawing/2014/main" id="{54FF7961-7228-4260-803C-F702AEA530B9}"/>
              </a:ext>
            </a:extLst>
          </p:cNvPr>
          <p:cNvSpPr>
            <a:spLocks noGrp="1"/>
          </p:cNvSpPr>
          <p:nvPr>
            <p:ph type="title" idx="4294967295"/>
          </p:nvPr>
        </p:nvSpPr>
        <p:spPr>
          <a:xfrm>
            <a:off x="2848607" y="3025601"/>
            <a:ext cx="3446785" cy="806798"/>
          </a:xfrm>
          <a:prstGeom prst="rect">
            <a:avLst/>
          </a:prstGeom>
        </p:spPr>
        <p:txBody>
          <a:bodyPr/>
          <a:lstStyle/>
          <a:p>
            <a:pPr rtl="0" fontAlgn="base"/>
            <a:r>
              <a:rPr kumimoji="1" lang="en-US" altLang="ja-JP" sz="4400" b="1" kern="1200" dirty="0">
                <a:solidFill>
                  <a:srgbClr val="000000"/>
                </a:solidFill>
                <a:effectLst/>
                <a:latin typeface="Arial" panose="020B0604020202020204" pitchFamily="34" charset="0"/>
                <a:ea typeface="游ゴシック" panose="020B0400000000000000" pitchFamily="50" charset="-128"/>
                <a:cs typeface="+mn-cs"/>
              </a:rPr>
              <a:t>6.</a:t>
            </a:r>
            <a:r>
              <a:rPr kumimoji="1" lang="ja-JP" altLang="ja-JP" sz="4400" b="1" kern="1200" dirty="0">
                <a:solidFill>
                  <a:srgbClr val="000000"/>
                </a:solidFill>
                <a:effectLst/>
                <a:latin typeface="Arial" panose="020B0604020202020204" pitchFamily="34" charset="0"/>
                <a:ea typeface="Arial" panose="020B0604020202020204" pitchFamily="34" charset="0"/>
                <a:cs typeface="+mn-cs"/>
              </a:rPr>
              <a:t> </a:t>
            </a:r>
            <a:r>
              <a:rPr kumimoji="1" lang="en-US" altLang="ja-JP" sz="4400" b="1" kern="1200" dirty="0">
                <a:solidFill>
                  <a:srgbClr val="000000"/>
                </a:solidFill>
                <a:effectLst/>
                <a:latin typeface="Arial" panose="020B0604020202020204" pitchFamily="34" charset="0"/>
                <a:ea typeface="游ゴシック" panose="020B0400000000000000" pitchFamily="50" charset="-128"/>
                <a:cs typeface="+mn-cs"/>
              </a:rPr>
              <a:t>Appendix</a:t>
            </a:r>
            <a:endParaRPr kumimoji="1" lang="ja-JP" altLang="en-US" dirty="0"/>
          </a:p>
        </p:txBody>
      </p:sp>
    </p:spTree>
    <p:extLst>
      <p:ext uri="{BB962C8B-B14F-4D97-AF65-F5344CB8AC3E}">
        <p14:creationId xmlns:p14="http://schemas.microsoft.com/office/powerpoint/2010/main" val="448337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66</a:t>
            </a:fld>
            <a:endParaRPr lang="en-US" altLang="ja-JP"/>
          </a:p>
        </p:txBody>
      </p:sp>
      <p:sp>
        <p:nvSpPr>
          <p:cNvPr id="2" name="正方形/長方形 1"/>
          <p:cNvSpPr/>
          <p:nvPr/>
        </p:nvSpPr>
        <p:spPr>
          <a:xfrm>
            <a:off x="575048" y="1405220"/>
            <a:ext cx="8461448" cy="4832092"/>
          </a:xfrm>
          <a:prstGeom prst="rect">
            <a:avLst/>
          </a:prstGeom>
        </p:spPr>
        <p:txBody>
          <a:bodyPr wrap="square">
            <a:spAutoFit/>
          </a:bodyPr>
          <a:lstStyle/>
          <a:p>
            <a:pPr algn="l"/>
            <a:r>
              <a:rPr lang="ja-JP" altLang="en-US" sz="2000" b="1" dirty="0">
                <a:latin typeface="游ゴシック" panose="020B0400000000000000" pitchFamily="50" charset="-128"/>
                <a:ea typeface="游ゴシック" panose="020B0400000000000000" pitchFamily="50" charset="-128"/>
                <a:cs typeface="Meiryo UI" pitchFamily="50" charset="-128"/>
              </a:rPr>
              <a:t>・生物資源科学科：植物保護、品種改良、景観　</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　　　　　　　　　　　　　　</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・応用生命科学科：ゲノム科学、分子制御、遺伝子</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　　　　　　</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・生物機能化学科：微生物、生化学、食品、環境化学</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　　</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・森林科学科　　：森林資源、環境保全</a:t>
            </a:r>
            <a:r>
              <a:rPr lang="en-US" altLang="ja-JP" sz="2000" b="1" dirty="0">
                <a:latin typeface="游ゴシック" panose="020B0400000000000000" pitchFamily="50" charset="-128"/>
                <a:ea typeface="游ゴシック" panose="020B0400000000000000" pitchFamily="50" charset="-128"/>
                <a:cs typeface="Meiryo UI" pitchFamily="50" charset="-128"/>
              </a:rPr>
              <a:t>(</a:t>
            </a:r>
            <a:r>
              <a:rPr lang="ja-JP" altLang="en-US" sz="2000" b="1" dirty="0">
                <a:latin typeface="游ゴシック" panose="020B0400000000000000" pitchFamily="50" charset="-128"/>
                <a:ea typeface="游ゴシック" panose="020B0400000000000000" pitchFamily="50" charset="-128"/>
                <a:cs typeface="Meiryo UI" pitchFamily="50" charset="-128"/>
              </a:rPr>
              <a:t>災害</a:t>
            </a:r>
            <a:r>
              <a:rPr lang="en-US" altLang="ja-JP" sz="2000" b="1" dirty="0">
                <a:latin typeface="游ゴシック" panose="020B0400000000000000" pitchFamily="50" charset="-128"/>
                <a:ea typeface="游ゴシック" panose="020B0400000000000000" pitchFamily="50" charset="-128"/>
                <a:cs typeface="Meiryo UI" pitchFamily="50" charset="-128"/>
              </a:rPr>
              <a:t>)</a:t>
            </a:r>
            <a:r>
              <a:rPr lang="ja-JP" altLang="en-US" sz="2000" b="1" dirty="0" err="1">
                <a:latin typeface="游ゴシック" panose="020B0400000000000000" pitchFamily="50" charset="-128"/>
                <a:ea typeface="游ゴシック" panose="020B0400000000000000" pitchFamily="50" charset="-128"/>
                <a:cs typeface="Meiryo UI" pitchFamily="50" charset="-128"/>
              </a:rPr>
              <a:t>、</a:t>
            </a:r>
            <a:r>
              <a:rPr lang="ja-JP" altLang="en-US" sz="2000" b="1" dirty="0">
                <a:latin typeface="游ゴシック" panose="020B0400000000000000" pitchFamily="50" charset="-128"/>
                <a:ea typeface="游ゴシック" panose="020B0400000000000000" pitchFamily="50" charset="-128"/>
                <a:cs typeface="Meiryo UI" pitchFamily="50" charset="-128"/>
              </a:rPr>
              <a:t>林産加工、木質材料</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　　　　　　</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・畜産科学科　　：畜獣管理、畜産物利用、乳成分</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　　　</a:t>
            </a:r>
            <a:br>
              <a:rPr lang="ja-JP" altLang="en-US"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・生物環境工学科：環境モニタリング、土地利用、</a:t>
            </a:r>
            <a:r>
              <a:rPr lang="en-US" altLang="ja-JP" sz="2000" b="1" dirty="0">
                <a:latin typeface="游ゴシック" panose="020B0400000000000000" pitchFamily="50" charset="-128"/>
                <a:ea typeface="游ゴシック" panose="020B0400000000000000" pitchFamily="50" charset="-128"/>
                <a:cs typeface="Meiryo UI" pitchFamily="50" charset="-128"/>
              </a:rPr>
              <a:t>Bio-E</a:t>
            </a:r>
            <a:br>
              <a:rPr lang="en-US" altLang="ja-JP" sz="2000" b="1" dirty="0">
                <a:latin typeface="游ゴシック" panose="020B0400000000000000" pitchFamily="50" charset="-128"/>
                <a:ea typeface="游ゴシック" panose="020B0400000000000000" pitchFamily="50" charset="-128"/>
                <a:cs typeface="Meiryo UI" pitchFamily="50" charset="-128"/>
              </a:rPr>
            </a:b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・農業経済学科   ：食料流通、農村、環境コスト</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ja-JP" altLang="en-US" sz="2000" b="1" dirty="0">
                <a:latin typeface="游ゴシック" panose="020B0400000000000000" pitchFamily="50" charset="-128"/>
                <a:ea typeface="游ゴシック" panose="020B0400000000000000" pitchFamily="50" charset="-128"/>
                <a:cs typeface="Meiryo UI" pitchFamily="50" charset="-128"/>
              </a:rPr>
              <a:t>　　　　　　　　</a:t>
            </a:r>
            <a:br>
              <a:rPr lang="en-US" altLang="ja-JP" sz="2000" b="1" dirty="0">
                <a:latin typeface="游ゴシック" panose="020B0400000000000000" pitchFamily="50" charset="-128"/>
                <a:ea typeface="游ゴシック" panose="020B0400000000000000" pitchFamily="50" charset="-128"/>
                <a:cs typeface="Meiryo UI" pitchFamily="50" charset="-128"/>
              </a:rPr>
            </a:br>
            <a:r>
              <a:rPr lang="ja-JP" altLang="en-US" b="1" dirty="0">
                <a:latin typeface="游ゴシック" panose="020B0400000000000000" pitchFamily="50" charset="-128"/>
                <a:ea typeface="游ゴシック" panose="020B0400000000000000" pitchFamily="50" charset="-128"/>
                <a:cs typeface="Meiryo UI" pitchFamily="50" charset="-128"/>
              </a:rPr>
              <a:t>　　　　　　　　　　　     </a:t>
            </a:r>
            <a:r>
              <a:rPr lang="ja-JP" altLang="en-US" sz="2800" b="1" dirty="0">
                <a:solidFill>
                  <a:srgbClr val="FF0000"/>
                </a:solidFill>
                <a:latin typeface="游ゴシック" panose="020B0400000000000000" pitchFamily="50" charset="-128"/>
                <a:ea typeface="游ゴシック" panose="020B0400000000000000" pitchFamily="50" charset="-128"/>
                <a:cs typeface="Meiryo UI" pitchFamily="50" charset="-128"/>
              </a:rPr>
              <a:t>　「食料」 「環境」 「生命」 </a:t>
            </a:r>
            <a:endParaRPr lang="ja-JP" altLang="en-US" sz="2800" dirty="0">
              <a:solidFill>
                <a:srgbClr val="FF0000"/>
              </a:solidFill>
              <a:latin typeface="游ゴシック" panose="020B0400000000000000" pitchFamily="50" charset="-128"/>
              <a:ea typeface="游ゴシック" panose="020B0400000000000000" pitchFamily="50" charset="-128"/>
            </a:endParaRPr>
          </a:p>
        </p:txBody>
      </p:sp>
      <p:sp>
        <p:nvSpPr>
          <p:cNvPr id="5" name="正方形/長方形 4">
            <a:extLst>
              <a:ext uri="{FF2B5EF4-FFF2-40B4-BE49-F238E27FC236}">
                <a16:creationId xmlns:a16="http://schemas.microsoft.com/office/drawing/2014/main" id="{A5F7BE38-DF3F-43BA-8C21-6CA4D303042F}"/>
              </a:ext>
            </a:extLst>
          </p:cNvPr>
          <p:cNvSpPr/>
          <p:nvPr/>
        </p:nvSpPr>
        <p:spPr>
          <a:xfrm>
            <a:off x="364331" y="800206"/>
            <a:ext cx="2430524" cy="400110"/>
          </a:xfrm>
          <a:prstGeom prst="rect">
            <a:avLst/>
          </a:prstGeom>
        </p:spPr>
        <p:txBody>
          <a:bodyPr wrap="square">
            <a:spAutoFit/>
          </a:bodyPr>
          <a:lstStyle/>
          <a:p>
            <a:pPr algn="l"/>
            <a:r>
              <a:rPr lang="ja-JP" altLang="en-US" sz="2000" b="1" dirty="0">
                <a:latin typeface="游ゴシック" panose="020B0400000000000000" pitchFamily="50" charset="-128"/>
                <a:ea typeface="游ゴシック" panose="020B0400000000000000" pitchFamily="50" charset="-128"/>
              </a:rPr>
              <a:t>研究のキーワード</a:t>
            </a:r>
            <a:endParaRPr lang="ja-JP" altLang="en-US" sz="2800" dirty="0">
              <a:latin typeface="游ゴシック" panose="020B0400000000000000" pitchFamily="50" charset="-128"/>
              <a:ea typeface="游ゴシック" panose="020B0400000000000000" pitchFamily="50" charset="-128"/>
            </a:endParaRPr>
          </a:p>
        </p:txBody>
      </p:sp>
      <p:sp>
        <p:nvSpPr>
          <p:cNvPr id="6" name="タイトル 5">
            <a:extLst>
              <a:ext uri="{FF2B5EF4-FFF2-40B4-BE49-F238E27FC236}">
                <a16:creationId xmlns:a16="http://schemas.microsoft.com/office/drawing/2014/main" id="{01CBFCD6-6DA7-4A65-810E-52DA5A7DB7BF}"/>
              </a:ext>
            </a:extLst>
          </p:cNvPr>
          <p:cNvSpPr>
            <a:spLocks noGrp="1"/>
          </p:cNvSpPr>
          <p:nvPr>
            <p:ph type="title"/>
          </p:nvPr>
        </p:nvSpPr>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北大農学部のいま</a:t>
            </a:r>
            <a:endParaRPr kumimoji="1" lang="ja-JP" altLang="en-US" dirty="0"/>
          </a:p>
        </p:txBody>
      </p:sp>
    </p:spTree>
    <p:extLst>
      <p:ext uri="{BB962C8B-B14F-4D97-AF65-F5344CB8AC3E}">
        <p14:creationId xmlns:p14="http://schemas.microsoft.com/office/powerpoint/2010/main" val="2199544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1691680" y="2767200"/>
            <a:ext cx="5976664" cy="3155003"/>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67</a:t>
            </a:fld>
            <a:endParaRPr lang="en-US" altLang="ja-JP"/>
          </a:p>
        </p:txBody>
      </p:sp>
      <p:sp>
        <p:nvSpPr>
          <p:cNvPr id="2" name="正方形/長方形 1"/>
          <p:cNvSpPr/>
          <p:nvPr/>
        </p:nvSpPr>
        <p:spPr>
          <a:xfrm>
            <a:off x="395536" y="836712"/>
            <a:ext cx="8352928" cy="923330"/>
          </a:xfrm>
          <a:prstGeom prst="rect">
            <a:avLst/>
          </a:prstGeom>
        </p:spPr>
        <p:txBody>
          <a:bodyPr wrap="square">
            <a:spAutoFit/>
          </a:bodyPr>
          <a:lstStyle/>
          <a:p>
            <a:pPr algn="l"/>
            <a:r>
              <a:rPr lang="ja-JP" altLang="ja-JP" dirty="0">
                <a:latin typeface="游ゴシック" panose="020B0400000000000000" pitchFamily="50" charset="-128"/>
                <a:ea typeface="游ゴシック" panose="020B0400000000000000" pitchFamily="50" charset="-128"/>
                <a:cs typeface="Meiryo UI" panose="020B0604030504040204" pitchFamily="50" charset="-128"/>
              </a:rPr>
              <a:t>科学を発展させるのも、技術を開発するのも、発明発見をするのも、大学の重要な役割です。しかし、これらすべては結局「人」が行うことです。つまり、大学の役割とは、社会に通用する優秀で紳士的な学生を育てる</a:t>
            </a:r>
            <a:r>
              <a:rPr lang="ja-JP" altLang="en-US" dirty="0">
                <a:latin typeface="游ゴシック" panose="020B0400000000000000" pitchFamily="50" charset="-128"/>
                <a:ea typeface="游ゴシック" panose="020B0400000000000000" pitchFamily="50" charset="-128"/>
                <a:cs typeface="Meiryo UI" panose="020B0604030504040204" pitchFamily="50" charset="-128"/>
              </a:rPr>
              <a:t>こと。</a:t>
            </a:r>
          </a:p>
        </p:txBody>
      </p:sp>
      <p:sp>
        <p:nvSpPr>
          <p:cNvPr id="3" name="正方形/長方形 2"/>
          <p:cNvSpPr/>
          <p:nvPr/>
        </p:nvSpPr>
        <p:spPr>
          <a:xfrm>
            <a:off x="2195736" y="1904058"/>
            <a:ext cx="4572000" cy="4031873"/>
          </a:xfrm>
          <a:prstGeom prst="rect">
            <a:avLst/>
          </a:prstGeom>
        </p:spPr>
        <p:txBody>
          <a:bodyPr>
            <a:spAutoFit/>
          </a:bodyPr>
          <a:lstStyle/>
          <a:p>
            <a:pPr algn="ctr"/>
            <a:r>
              <a:rPr lang="ja-JP" altLang="en-US" sz="3200" dirty="0">
                <a:latin typeface="江戸勘亭流" pitchFamily="65" charset="-128"/>
                <a:ea typeface="江戸勘亭流" pitchFamily="65" charset="-128"/>
                <a:cs typeface="Meiryo UI" panose="020B0604030504040204" pitchFamily="50" charset="-128"/>
              </a:rPr>
              <a:t>管仲「管子」</a:t>
            </a:r>
            <a:endParaRPr lang="en-US" altLang="ja-JP" sz="3200" dirty="0">
              <a:latin typeface="江戸勘亭流" pitchFamily="65" charset="-128"/>
              <a:ea typeface="江戸勘亭流" pitchFamily="65" charset="-128"/>
              <a:cs typeface="Meiryo UI" panose="020B0604030504040204" pitchFamily="50" charset="-128"/>
            </a:endParaRPr>
          </a:p>
          <a:p>
            <a:pPr algn="ctr"/>
            <a:endParaRPr lang="en-US" altLang="ja-JP" sz="3200" dirty="0">
              <a:latin typeface="江戸勘亭流" pitchFamily="65" charset="-128"/>
              <a:ea typeface="江戸勘亭流" pitchFamily="65" charset="-128"/>
              <a:cs typeface="Meiryo UI" panose="020B0604030504040204" pitchFamily="50" charset="-128"/>
            </a:endParaRPr>
          </a:p>
          <a:p>
            <a:pPr algn="ctr"/>
            <a:r>
              <a:rPr lang="ja-JP" altLang="en-US" sz="3200" dirty="0">
                <a:latin typeface="江戸勘亭流" pitchFamily="65" charset="-128"/>
                <a:ea typeface="江戸勘亭流" pitchFamily="65" charset="-128"/>
                <a:cs typeface="Meiryo UI" panose="020B0604030504040204" pitchFamily="50" charset="-128"/>
              </a:rPr>
              <a:t>  一年之計　莫如樹穀</a:t>
            </a:r>
            <a:endParaRPr lang="en-US" altLang="ja-JP" sz="3200" dirty="0">
              <a:latin typeface="江戸勘亭流" pitchFamily="65" charset="-128"/>
              <a:ea typeface="江戸勘亭流" pitchFamily="65" charset="-128"/>
              <a:cs typeface="Meiryo UI" panose="020B0604030504040204" pitchFamily="50" charset="-128"/>
            </a:endParaRPr>
          </a:p>
          <a:p>
            <a:pPr algn="ctr"/>
            <a:r>
              <a:rPr lang="ja-JP" altLang="en-US" sz="3200" dirty="0">
                <a:latin typeface="江戸勘亭流" pitchFamily="65" charset="-128"/>
                <a:ea typeface="江戸勘亭流" pitchFamily="65" charset="-128"/>
                <a:cs typeface="Meiryo UI" panose="020B0604030504040204" pitchFamily="50" charset="-128"/>
              </a:rPr>
              <a:t>  十年之計　莫如樹木</a:t>
            </a:r>
            <a:endParaRPr lang="en-US" altLang="ja-JP" sz="3200" dirty="0">
              <a:latin typeface="江戸勘亭流" pitchFamily="65" charset="-128"/>
              <a:ea typeface="江戸勘亭流" pitchFamily="65" charset="-128"/>
              <a:cs typeface="Meiryo UI" panose="020B0604030504040204" pitchFamily="50" charset="-128"/>
            </a:endParaRPr>
          </a:p>
          <a:p>
            <a:pPr algn="ctr"/>
            <a:r>
              <a:rPr lang="ja-JP" altLang="en-US" sz="3200" dirty="0">
                <a:latin typeface="江戸勘亭流" pitchFamily="65" charset="-128"/>
                <a:ea typeface="江戸勘亭流" pitchFamily="65" charset="-128"/>
                <a:cs typeface="Meiryo UI" panose="020B0604030504040204" pitchFamily="50" charset="-128"/>
              </a:rPr>
              <a:t>  百年之計　莫如樹人</a:t>
            </a:r>
            <a:endParaRPr lang="en-US" altLang="ja-JP" sz="3200" dirty="0">
              <a:latin typeface="江戸勘亭流" pitchFamily="65" charset="-128"/>
              <a:ea typeface="江戸勘亭流" pitchFamily="65" charset="-128"/>
              <a:cs typeface="Meiryo UI" panose="020B0604030504040204" pitchFamily="50" charset="-128"/>
            </a:endParaRPr>
          </a:p>
          <a:p>
            <a:pPr algn="ctr"/>
            <a:r>
              <a:rPr lang="ja-JP" altLang="en-US" sz="3200" dirty="0">
                <a:latin typeface="江戸勘亭流" pitchFamily="65" charset="-128"/>
                <a:ea typeface="江戸勘亭流" pitchFamily="65" charset="-128"/>
                <a:cs typeface="Meiryo UI" panose="020B0604030504040204" pitchFamily="50" charset="-128"/>
              </a:rPr>
              <a:t>一樹一穫者　穀也</a:t>
            </a:r>
            <a:endParaRPr lang="en-US" altLang="ja-JP" sz="3200" dirty="0">
              <a:latin typeface="江戸勘亭流" pitchFamily="65" charset="-128"/>
              <a:ea typeface="江戸勘亭流" pitchFamily="65" charset="-128"/>
              <a:cs typeface="Meiryo UI" panose="020B0604030504040204" pitchFamily="50" charset="-128"/>
            </a:endParaRPr>
          </a:p>
          <a:p>
            <a:pPr algn="ctr"/>
            <a:r>
              <a:rPr lang="ja-JP" altLang="en-US" sz="3200" dirty="0">
                <a:latin typeface="江戸勘亭流" pitchFamily="65" charset="-128"/>
                <a:ea typeface="江戸勘亭流" pitchFamily="65" charset="-128"/>
                <a:cs typeface="Meiryo UI" panose="020B0604030504040204" pitchFamily="50" charset="-128"/>
              </a:rPr>
              <a:t>一樹十穫者　木也</a:t>
            </a:r>
            <a:endParaRPr lang="en-US" altLang="ja-JP" sz="3200" dirty="0">
              <a:latin typeface="江戸勘亭流" pitchFamily="65" charset="-128"/>
              <a:ea typeface="江戸勘亭流" pitchFamily="65" charset="-128"/>
              <a:cs typeface="Meiryo UI" panose="020B0604030504040204" pitchFamily="50" charset="-128"/>
            </a:endParaRPr>
          </a:p>
          <a:p>
            <a:pPr algn="ctr"/>
            <a:r>
              <a:rPr lang="ja-JP" altLang="en-US" sz="3200" dirty="0">
                <a:latin typeface="江戸勘亭流" pitchFamily="65" charset="-128"/>
                <a:ea typeface="江戸勘亭流" pitchFamily="65" charset="-128"/>
                <a:cs typeface="Meiryo UI" panose="020B0604030504040204" pitchFamily="50" charset="-128"/>
              </a:rPr>
              <a:t>一樹百穫者　人也 </a:t>
            </a:r>
          </a:p>
        </p:txBody>
      </p:sp>
    </p:spTree>
    <p:extLst>
      <p:ext uri="{BB962C8B-B14F-4D97-AF65-F5344CB8AC3E}">
        <p14:creationId xmlns:p14="http://schemas.microsoft.com/office/powerpoint/2010/main" val="1300340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7</a:t>
            </a:fld>
            <a:endParaRPr lang="en-US" altLang="ja-JP"/>
          </a:p>
        </p:txBody>
      </p:sp>
      <p:sp>
        <p:nvSpPr>
          <p:cNvPr id="8" name="Rectangle 2"/>
          <p:cNvSpPr txBox="1">
            <a:spLocks noChangeArrowheads="1"/>
          </p:cNvSpPr>
          <p:nvPr/>
        </p:nvSpPr>
        <p:spPr bwMode="auto">
          <a:xfrm>
            <a:off x="358005" y="3499323"/>
            <a:ext cx="2088678" cy="1657869"/>
          </a:xfrm>
          <a:prstGeom prst="rect">
            <a:avLst/>
          </a:prstGeom>
          <a:noFill/>
          <a:ln w="9525">
            <a:noFill/>
            <a:miter lim="800000"/>
            <a:headEnd/>
            <a:tailEnd/>
          </a:ln>
        </p:spPr>
        <p:txBody>
          <a:bodyPr anchor="t"/>
          <a:lstStyle/>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佐藤昌介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en-US" altLang="ja-JP" sz="1800" b="1" kern="0" dirty="0">
                <a:latin typeface="游ゴシック" panose="020B0400000000000000" pitchFamily="50" charset="-128"/>
                <a:ea typeface="游ゴシック" panose="020B0400000000000000" pitchFamily="50" charset="-128"/>
                <a:cs typeface="Meiryo UI" pitchFamily="50" charset="-128"/>
              </a:rPr>
              <a:t>1856-1939</a:t>
            </a:r>
            <a:r>
              <a:rPr lang="ja-JP" altLang="en-US" sz="1800" b="1" kern="0" dirty="0">
                <a:latin typeface="游ゴシック" panose="020B0400000000000000" pitchFamily="50" charset="-128"/>
                <a:ea typeface="游ゴシック" panose="020B0400000000000000" pitchFamily="50" charset="-128"/>
                <a:cs typeface="Meiryo UI" pitchFamily="50" charset="-128"/>
              </a:rPr>
              <a:t>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一期生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北大の父</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校長・学長・総長</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a:t>
            </a:r>
            <a:r>
              <a:rPr lang="en-US" altLang="ja-JP" sz="1800" b="1" kern="0" dirty="0">
                <a:latin typeface="游ゴシック" panose="020B0400000000000000" pitchFamily="50" charset="-128"/>
                <a:ea typeface="游ゴシック" panose="020B0400000000000000" pitchFamily="50" charset="-128"/>
                <a:cs typeface="Meiryo UI" pitchFamily="50" charset="-128"/>
              </a:rPr>
              <a:t>1894-1930</a:t>
            </a:r>
            <a:r>
              <a:rPr lang="ja-JP" altLang="en-US" sz="1800" b="1" kern="0" dirty="0">
                <a:latin typeface="游ゴシック" panose="020B0400000000000000" pitchFamily="50" charset="-128"/>
                <a:ea typeface="游ゴシック" panose="020B0400000000000000" pitchFamily="50" charset="-128"/>
                <a:cs typeface="Meiryo UI" pitchFamily="50" charset="-128"/>
              </a:rPr>
              <a:t>）</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p:txBody>
      </p:sp>
      <p:sp>
        <p:nvSpPr>
          <p:cNvPr id="9" name="Rectangle 2"/>
          <p:cNvSpPr txBox="1">
            <a:spLocks noChangeArrowheads="1"/>
          </p:cNvSpPr>
          <p:nvPr/>
        </p:nvSpPr>
        <p:spPr bwMode="auto">
          <a:xfrm>
            <a:off x="2553542" y="3499323"/>
            <a:ext cx="2088678" cy="2515090"/>
          </a:xfrm>
          <a:prstGeom prst="rect">
            <a:avLst/>
          </a:prstGeom>
          <a:noFill/>
          <a:ln w="9525">
            <a:noFill/>
            <a:miter lim="800000"/>
            <a:headEnd/>
            <a:tailEnd/>
          </a:ln>
        </p:spPr>
        <p:txBody>
          <a:bodyPr anchor="t"/>
          <a:lstStyle/>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新渡戸稲造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en-US" altLang="ja-JP" sz="1800" b="1" kern="0" dirty="0">
                <a:latin typeface="游ゴシック" panose="020B0400000000000000" pitchFamily="50" charset="-128"/>
                <a:ea typeface="游ゴシック" panose="020B0400000000000000" pitchFamily="50" charset="-128"/>
                <a:cs typeface="Meiryo UI" pitchFamily="50" charset="-128"/>
              </a:rPr>
              <a:t>1862-1933</a:t>
            </a:r>
            <a:r>
              <a:rPr lang="ja-JP" altLang="en-US" sz="1800" b="1" kern="0" dirty="0">
                <a:latin typeface="游ゴシック" panose="020B0400000000000000" pitchFamily="50" charset="-128"/>
                <a:ea typeface="游ゴシック" panose="020B0400000000000000" pitchFamily="50" charset="-128"/>
                <a:cs typeface="Meiryo UI" pitchFamily="50" charset="-128"/>
              </a:rPr>
              <a:t>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二期生</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「われ太平洋のかけ橋とならん」</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北大</a:t>
            </a:r>
            <a:r>
              <a:rPr lang="en-US" altLang="ja-JP" sz="1800" b="1" kern="0" dirty="0">
                <a:latin typeface="游ゴシック" panose="020B0400000000000000" pitchFamily="50" charset="-128"/>
                <a:ea typeface="游ゴシック" panose="020B0400000000000000" pitchFamily="50" charset="-128"/>
                <a:cs typeface="Meiryo UI" pitchFamily="50" charset="-128"/>
              </a:rPr>
              <a:t>/</a:t>
            </a:r>
            <a:r>
              <a:rPr lang="ja-JP" altLang="en-US" sz="1800" b="1" kern="0" dirty="0">
                <a:latin typeface="游ゴシック" panose="020B0400000000000000" pitchFamily="50" charset="-128"/>
                <a:ea typeface="游ゴシック" panose="020B0400000000000000" pitchFamily="50" charset="-128"/>
                <a:cs typeface="Meiryo UI" pitchFamily="50" charset="-128"/>
              </a:rPr>
              <a:t>京大</a:t>
            </a:r>
            <a:r>
              <a:rPr lang="en-US" altLang="ja-JP" sz="1800" b="1" kern="0" dirty="0">
                <a:latin typeface="游ゴシック" panose="020B0400000000000000" pitchFamily="50" charset="-128"/>
                <a:ea typeface="游ゴシック" panose="020B0400000000000000" pitchFamily="50" charset="-128"/>
                <a:cs typeface="Meiryo UI" pitchFamily="50" charset="-128"/>
              </a:rPr>
              <a:t>/</a:t>
            </a:r>
            <a:r>
              <a:rPr lang="ja-JP" altLang="en-US" sz="1800" b="1" kern="0" dirty="0">
                <a:latin typeface="游ゴシック" panose="020B0400000000000000" pitchFamily="50" charset="-128"/>
                <a:ea typeface="游ゴシック" panose="020B0400000000000000" pitchFamily="50" charset="-128"/>
                <a:cs typeface="Meiryo UI" pitchFamily="50" charset="-128"/>
              </a:rPr>
              <a:t>東大</a:t>
            </a:r>
            <a:r>
              <a:rPr lang="en-US" altLang="ja-JP" sz="1800" b="1" kern="0" dirty="0">
                <a:latin typeface="游ゴシック" panose="020B0400000000000000" pitchFamily="50" charset="-128"/>
                <a:ea typeface="游ゴシック" panose="020B0400000000000000" pitchFamily="50" charset="-128"/>
                <a:cs typeface="Meiryo UI" pitchFamily="50" charset="-128"/>
              </a:rPr>
              <a:t>/</a:t>
            </a:r>
            <a:r>
              <a:rPr lang="ja-JP" altLang="en-US" sz="1800" b="1" kern="0" dirty="0">
                <a:latin typeface="游ゴシック" panose="020B0400000000000000" pitchFamily="50" charset="-128"/>
                <a:ea typeface="游ゴシック" panose="020B0400000000000000" pitchFamily="50" charset="-128"/>
                <a:cs typeface="Meiryo UI" pitchFamily="50" charset="-128"/>
              </a:rPr>
              <a:t>東京女子大教授</a:t>
            </a:r>
            <a:r>
              <a:rPr lang="ja-JP" altLang="en-US" b="1" kern="0" dirty="0">
                <a:latin typeface="游ゴシック" panose="020B0400000000000000" pitchFamily="50" charset="-128"/>
                <a:ea typeface="游ゴシック" panose="020B0400000000000000" pitchFamily="50" charset="-128"/>
                <a:cs typeface="Meiryo UI" pitchFamily="50" charset="-128"/>
              </a:rPr>
              <a:t>・</a:t>
            </a:r>
            <a:endParaRPr lang="en-US" altLang="ja-JP"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国際連盟事務次長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著書「武士道」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p:txBody>
      </p:sp>
      <p:sp>
        <p:nvSpPr>
          <p:cNvPr id="10" name="Rectangle 2"/>
          <p:cNvSpPr txBox="1">
            <a:spLocks noChangeArrowheads="1"/>
          </p:cNvSpPr>
          <p:nvPr/>
        </p:nvSpPr>
        <p:spPr bwMode="auto">
          <a:xfrm>
            <a:off x="4738768" y="3499322"/>
            <a:ext cx="1849456" cy="1153813"/>
          </a:xfrm>
          <a:prstGeom prst="rect">
            <a:avLst/>
          </a:prstGeom>
          <a:noFill/>
          <a:ln w="9525">
            <a:noFill/>
            <a:miter lim="800000"/>
            <a:headEnd/>
            <a:tailEnd/>
          </a:ln>
        </p:spPr>
        <p:txBody>
          <a:bodyPr anchor="t"/>
          <a:lstStyle/>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内村鑑三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en-US" altLang="ja-JP" sz="1800" b="1" kern="0" dirty="0">
                <a:latin typeface="游ゴシック" panose="020B0400000000000000" pitchFamily="50" charset="-128"/>
                <a:ea typeface="游ゴシック" panose="020B0400000000000000" pitchFamily="50" charset="-128"/>
                <a:cs typeface="Meiryo UI" pitchFamily="50" charset="-128"/>
              </a:rPr>
              <a:t>1861-1930</a:t>
            </a:r>
            <a:r>
              <a:rPr lang="ja-JP" altLang="en-US" sz="1800" b="1" kern="0" dirty="0">
                <a:latin typeface="游ゴシック" panose="020B0400000000000000" pitchFamily="50" charset="-128"/>
                <a:ea typeface="游ゴシック" panose="020B0400000000000000" pitchFamily="50" charset="-128"/>
                <a:cs typeface="Meiryo UI" pitchFamily="50" charset="-128"/>
              </a:rPr>
              <a:t>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二期生</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思想家</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p:txBody>
      </p:sp>
      <p:sp>
        <p:nvSpPr>
          <p:cNvPr id="11" name="Rectangle 2"/>
          <p:cNvSpPr txBox="1">
            <a:spLocks noChangeArrowheads="1"/>
          </p:cNvSpPr>
          <p:nvPr/>
        </p:nvSpPr>
        <p:spPr bwMode="auto">
          <a:xfrm>
            <a:off x="6923802" y="3499323"/>
            <a:ext cx="1728192" cy="1441845"/>
          </a:xfrm>
          <a:prstGeom prst="rect">
            <a:avLst/>
          </a:prstGeom>
          <a:noFill/>
          <a:ln w="9525">
            <a:noFill/>
            <a:miter lim="800000"/>
            <a:headEnd/>
            <a:tailEnd/>
          </a:ln>
        </p:spPr>
        <p:txBody>
          <a:bodyPr anchor="t"/>
          <a:lstStyle/>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有島武郎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en-US" altLang="ja-JP" sz="1800" b="1" kern="0" dirty="0">
                <a:latin typeface="游ゴシック" panose="020B0400000000000000" pitchFamily="50" charset="-128"/>
                <a:ea typeface="游ゴシック" panose="020B0400000000000000" pitchFamily="50" charset="-128"/>
                <a:cs typeface="Meiryo UI" pitchFamily="50" charset="-128"/>
              </a:rPr>
              <a:t>1878-1923</a:t>
            </a:r>
            <a:r>
              <a:rPr lang="ja-JP" altLang="en-US" sz="1800" b="1" kern="0" dirty="0">
                <a:latin typeface="游ゴシック" panose="020B0400000000000000" pitchFamily="50" charset="-128"/>
                <a:ea typeface="游ゴシック" panose="020B0400000000000000" pitchFamily="50" charset="-128"/>
                <a:cs typeface="Meiryo UI" pitchFamily="50" charset="-128"/>
              </a:rPr>
              <a:t>　　</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十九期生</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小説家</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a:p>
            <a:pPr algn="l">
              <a:defRPr/>
            </a:pPr>
            <a:r>
              <a:rPr lang="ja-JP" altLang="en-US" sz="1800" b="1" kern="0" dirty="0">
                <a:latin typeface="游ゴシック" panose="020B0400000000000000" pitchFamily="50" charset="-128"/>
                <a:ea typeface="游ゴシック" panose="020B0400000000000000" pitchFamily="50" charset="-128"/>
                <a:cs typeface="Meiryo UI" pitchFamily="50" charset="-128"/>
              </a:rPr>
              <a:t>教授</a:t>
            </a:r>
            <a:endParaRPr lang="en-US" altLang="ja-JP" sz="1800" b="1" kern="0" dirty="0">
              <a:latin typeface="游ゴシック" panose="020B0400000000000000" pitchFamily="50" charset="-128"/>
              <a:ea typeface="游ゴシック" panose="020B0400000000000000" pitchFamily="50" charset="-128"/>
              <a:cs typeface="Meiryo UI" pitchFamily="50" charset="-128"/>
            </a:endParaRPr>
          </a:p>
        </p:txBody>
      </p:sp>
      <p:sp>
        <p:nvSpPr>
          <p:cNvPr id="15" name="正方形/長方形 14"/>
          <p:cNvSpPr/>
          <p:nvPr/>
        </p:nvSpPr>
        <p:spPr>
          <a:xfrm>
            <a:off x="3076573" y="1902652"/>
            <a:ext cx="646331" cy="369332"/>
          </a:xfrm>
          <a:prstGeom prst="rect">
            <a:avLst/>
          </a:prstGeom>
        </p:spPr>
        <p:txBody>
          <a:bodyPr wrap="none">
            <a:spAutoFit/>
          </a:bodyPr>
          <a:lstStyle/>
          <a:p>
            <a:pPr algn="ctr"/>
            <a:r>
              <a:rPr lang="ja-JP" altLang="en-US" dirty="0">
                <a:ln w="0"/>
                <a:solidFill>
                  <a:srgbClr val="FF0000"/>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差替</a:t>
            </a:r>
          </a:p>
        </p:txBody>
      </p:sp>
      <p:sp>
        <p:nvSpPr>
          <p:cNvPr id="16" name="正方形/長方形 15"/>
          <p:cNvSpPr/>
          <p:nvPr/>
        </p:nvSpPr>
        <p:spPr>
          <a:xfrm>
            <a:off x="870568" y="1918336"/>
            <a:ext cx="646331" cy="369332"/>
          </a:xfrm>
          <a:prstGeom prst="rect">
            <a:avLst/>
          </a:prstGeom>
        </p:spPr>
        <p:txBody>
          <a:bodyPr wrap="none">
            <a:spAutoFit/>
          </a:bodyPr>
          <a:lstStyle/>
          <a:p>
            <a:pPr algn="ctr"/>
            <a:r>
              <a:rPr lang="ja-JP" altLang="en-US" dirty="0">
                <a:ln w="0"/>
                <a:solidFill>
                  <a:srgbClr val="FF0000"/>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差替</a:t>
            </a:r>
          </a:p>
        </p:txBody>
      </p:sp>
      <p:sp>
        <p:nvSpPr>
          <p:cNvPr id="17" name="正方形/長方形 16"/>
          <p:cNvSpPr/>
          <p:nvPr/>
        </p:nvSpPr>
        <p:spPr>
          <a:xfrm>
            <a:off x="5239434" y="1942224"/>
            <a:ext cx="646331" cy="369332"/>
          </a:xfrm>
          <a:prstGeom prst="rect">
            <a:avLst/>
          </a:prstGeom>
        </p:spPr>
        <p:txBody>
          <a:bodyPr wrap="none">
            <a:spAutoFit/>
          </a:bodyPr>
          <a:lstStyle/>
          <a:p>
            <a:pPr algn="ctr"/>
            <a:r>
              <a:rPr lang="ja-JP" altLang="en-US" dirty="0">
                <a:ln w="0"/>
                <a:solidFill>
                  <a:srgbClr val="FF0000"/>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差替</a:t>
            </a:r>
          </a:p>
        </p:txBody>
      </p:sp>
      <p:sp>
        <p:nvSpPr>
          <p:cNvPr id="18" name="正方形/長方形 17"/>
          <p:cNvSpPr/>
          <p:nvPr/>
        </p:nvSpPr>
        <p:spPr>
          <a:xfrm>
            <a:off x="7508024" y="1918336"/>
            <a:ext cx="646331" cy="369332"/>
          </a:xfrm>
          <a:prstGeom prst="rect">
            <a:avLst/>
          </a:prstGeom>
        </p:spPr>
        <p:txBody>
          <a:bodyPr wrap="none">
            <a:spAutoFit/>
          </a:bodyPr>
          <a:lstStyle/>
          <a:p>
            <a:pPr algn="ctr"/>
            <a:r>
              <a:rPr lang="ja-JP" altLang="en-US" dirty="0">
                <a:ln w="0"/>
                <a:solidFill>
                  <a:srgbClr val="FF0000"/>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差替</a:t>
            </a:r>
          </a:p>
        </p:txBody>
      </p:sp>
      <p:pic>
        <p:nvPicPr>
          <p:cNvPr id="14" name="図 1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64331" y="955118"/>
            <a:ext cx="1728000" cy="2340000"/>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9" name="図 1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553542" y="954746"/>
            <a:ext cx="1728000" cy="2340000"/>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0" name="図 1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738768" y="954746"/>
            <a:ext cx="1728000" cy="2340000"/>
          </a:xfrm>
          <a:prstGeom prst="ellipse">
            <a:avLst/>
          </a:prstGeom>
          <a:ln w="38100"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21" name="図 20"/>
          <p:cNvPicPr>
            <a:picLocks/>
          </p:cNvPicPr>
          <p:nvPr/>
        </p:nvPicPr>
        <p:blipFill rotWithShape="1">
          <a:blip r:embed="rId6" cstate="print">
            <a:extLst>
              <a:ext uri="{28A0092B-C50C-407E-A947-70E740481C1C}">
                <a14:useLocalDpi xmlns:a14="http://schemas.microsoft.com/office/drawing/2010/main" val="0"/>
              </a:ext>
            </a:extLst>
          </a:blip>
          <a:srcRect l="9190" t="12200" r="8987" b="10365"/>
          <a:stretch/>
        </p:blipFill>
        <p:spPr>
          <a:xfrm>
            <a:off x="6923994" y="954746"/>
            <a:ext cx="1728000" cy="2340000"/>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 name="タイトル 1">
            <a:extLst>
              <a:ext uri="{FF2B5EF4-FFF2-40B4-BE49-F238E27FC236}">
                <a16:creationId xmlns:a16="http://schemas.microsoft.com/office/drawing/2014/main" id="{714E1DF4-454B-413F-8F97-38167C5AAD1E}"/>
              </a:ext>
            </a:extLst>
          </p:cNvPr>
          <p:cNvSpPr>
            <a:spLocks noGrp="1"/>
          </p:cNvSpPr>
          <p:nvPr>
            <p:ph type="title"/>
          </p:nvPr>
        </p:nvSpPr>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札幌農学校を育てた人々</a:t>
            </a:r>
            <a:endParaRPr lang="ja-JP" altLang="ja-JP" dirty="0">
              <a:effectLst/>
            </a:endParaRPr>
          </a:p>
        </p:txBody>
      </p:sp>
    </p:spTree>
    <p:extLst>
      <p:ext uri="{BB962C8B-B14F-4D97-AF65-F5344CB8AC3E}">
        <p14:creationId xmlns:p14="http://schemas.microsoft.com/office/powerpoint/2010/main" val="1182189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8</a:t>
            </a:fld>
            <a:endParaRPr lang="en-US" altLang="ja-JP"/>
          </a:p>
        </p:txBody>
      </p:sp>
      <p:sp>
        <p:nvSpPr>
          <p:cNvPr id="5" name="四角形: 角を丸くする 4"/>
          <p:cNvSpPr/>
          <p:nvPr/>
        </p:nvSpPr>
        <p:spPr>
          <a:xfrm>
            <a:off x="846092" y="2132856"/>
            <a:ext cx="7491880" cy="3674943"/>
          </a:xfrm>
          <a:prstGeom prst="roundRect">
            <a:avLst>
              <a:gd name="adj" fmla="val 10230"/>
            </a:avLst>
          </a:prstGeom>
          <a:noFill/>
          <a:ln>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wrap="square" lIns="108000" tIns="180000" rIns="108000" bIns="180000">
            <a:spAutoFit/>
          </a:bodyPr>
          <a:lstStyle/>
          <a:p>
            <a:pPr marL="180000" indent="-277200" algn="l">
              <a:lnSpc>
                <a:spcPts val="3600"/>
              </a:lnSpc>
              <a:spcAft>
                <a:spcPts val="3000"/>
              </a:spcAft>
              <a:buFont typeface="Arial"/>
              <a:buChar char="•"/>
            </a:pPr>
            <a:r>
              <a:rPr lang="ja-JP" altLang="en-US"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フロンティア精神</a:t>
            </a:r>
            <a:r>
              <a:rPr lang="en-US" altLang="ja-JP"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 (Frontier Spirit)</a:t>
            </a:r>
          </a:p>
          <a:p>
            <a:pPr marL="180000" indent="-277200" algn="l">
              <a:lnSpc>
                <a:spcPts val="3600"/>
              </a:lnSpc>
              <a:spcAft>
                <a:spcPts val="3000"/>
              </a:spcAft>
              <a:buFont typeface="Arial"/>
              <a:buChar char="•"/>
            </a:pPr>
            <a:r>
              <a:rPr lang="ja-JP" altLang="en-US"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国際性の涵養</a:t>
            </a:r>
            <a:r>
              <a:rPr lang="en-US" altLang="ja-JP"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 (Global Perspective)</a:t>
            </a:r>
          </a:p>
          <a:p>
            <a:pPr marL="180000" indent="-277200" algn="l">
              <a:lnSpc>
                <a:spcPts val="3600"/>
              </a:lnSpc>
              <a:spcAft>
                <a:spcPts val="3000"/>
              </a:spcAft>
              <a:buFont typeface="Arial"/>
              <a:buChar char="•"/>
            </a:pPr>
            <a:r>
              <a:rPr lang="ja-JP" altLang="en-US"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全人教育</a:t>
            </a:r>
            <a:r>
              <a:rPr lang="en-US" altLang="ja-JP"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 (All-round Education)</a:t>
            </a:r>
          </a:p>
          <a:p>
            <a:pPr marL="180000" indent="-277200" algn="l">
              <a:lnSpc>
                <a:spcPts val="3600"/>
              </a:lnSpc>
              <a:spcAft>
                <a:spcPts val="3000"/>
              </a:spcAft>
              <a:buFont typeface="Arial"/>
              <a:buChar char="•"/>
            </a:pPr>
            <a:r>
              <a:rPr lang="ja-JP" altLang="en-US"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実学の重視</a:t>
            </a:r>
            <a:r>
              <a:rPr lang="en-US" altLang="ja-JP" sz="3200" b="1" dirty="0">
                <a:solidFill>
                  <a:srgbClr val="2A3517"/>
                </a:solidFill>
                <a:latin typeface="游ゴシック" panose="020B0400000000000000" pitchFamily="50" charset="-128"/>
                <a:ea typeface="游ゴシック" panose="020B0400000000000000" pitchFamily="50" charset="-128"/>
                <a:cs typeface="Meiryo UI" panose="020B0604030504040204" pitchFamily="50" charset="-128"/>
              </a:rPr>
              <a:t> (Practical Learning)</a:t>
            </a:r>
          </a:p>
        </p:txBody>
      </p:sp>
      <p:sp>
        <p:nvSpPr>
          <p:cNvPr id="3" name="正方形/長方形 2"/>
          <p:cNvSpPr/>
          <p:nvPr/>
        </p:nvSpPr>
        <p:spPr>
          <a:xfrm>
            <a:off x="20640" y="1116033"/>
            <a:ext cx="9142784" cy="584775"/>
          </a:xfrm>
          <a:prstGeom prst="rect">
            <a:avLst/>
          </a:prstGeom>
          <a:solidFill>
            <a:schemeClr val="bg1"/>
          </a:solidFill>
        </p:spPr>
        <p:txBody>
          <a:bodyPr wrap="square">
            <a:spAutoFit/>
          </a:bodyPr>
          <a:lstStyle/>
          <a:p>
            <a:pPr algn="ctr"/>
            <a:r>
              <a:rPr lang="en-US" altLang="ja-JP" sz="3200" b="1" dirty="0">
                <a:latin typeface="游ゴシック" panose="020B0400000000000000" pitchFamily="50" charset="-128"/>
                <a:ea typeface="游ゴシック" panose="020B0400000000000000" pitchFamily="50" charset="-128"/>
                <a:cs typeface="Meiryo UI" panose="020B0604030504040204" pitchFamily="50" charset="-128"/>
              </a:rPr>
              <a:t>140</a:t>
            </a:r>
            <a:r>
              <a:rPr lang="ja-JP" altLang="en-US" sz="3200" b="1" dirty="0">
                <a:latin typeface="游ゴシック" panose="020B0400000000000000" pitchFamily="50" charset="-128"/>
                <a:ea typeface="游ゴシック" panose="020B0400000000000000" pitchFamily="50" charset="-128"/>
                <a:cs typeface="Meiryo UI" panose="020B0604030504040204" pitchFamily="50" charset="-128"/>
              </a:rPr>
              <a:t>年の歴史の中で培われてきた４つの基本理念</a:t>
            </a:r>
          </a:p>
        </p:txBody>
      </p:sp>
      <p:sp>
        <p:nvSpPr>
          <p:cNvPr id="6" name="タイトル 5">
            <a:extLst>
              <a:ext uri="{FF2B5EF4-FFF2-40B4-BE49-F238E27FC236}">
                <a16:creationId xmlns:a16="http://schemas.microsoft.com/office/drawing/2014/main" id="{DB7E31C6-F685-4980-A701-EB6A87AE5324}"/>
              </a:ext>
            </a:extLst>
          </p:cNvPr>
          <p:cNvSpPr>
            <a:spLocks noGrp="1"/>
          </p:cNvSpPr>
          <p:nvPr>
            <p:ph type="title"/>
          </p:nvPr>
        </p:nvSpPr>
        <p:spPr/>
        <p:txBody>
          <a:bodyPr/>
          <a:lstStyle/>
          <a:p>
            <a:pPr rtl="0" fontAlgn="base"/>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n-cs"/>
              </a:rPr>
              <a:t>建学の精神としての基本理念</a:t>
            </a:r>
            <a:endParaRPr kumimoji="1" lang="ja-JP" altLang="en-US" dirty="0"/>
          </a:p>
        </p:txBody>
      </p:sp>
    </p:spTree>
    <p:extLst>
      <p:ext uri="{BB962C8B-B14F-4D97-AF65-F5344CB8AC3E}">
        <p14:creationId xmlns:p14="http://schemas.microsoft.com/office/powerpoint/2010/main" val="4183046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B3D47CD-CD40-4281-94A8-FB766212185D}" type="slidenum">
              <a:rPr lang="en-US" altLang="ja-JP" smtClean="0"/>
              <a:pPr/>
              <a:t>9</a:t>
            </a:fld>
            <a:endParaRPr lang="en-US" altLang="ja-JP"/>
          </a:p>
        </p:txBody>
      </p:sp>
      <p:sp>
        <p:nvSpPr>
          <p:cNvPr id="3" name="正方形/長方形 2"/>
          <p:cNvSpPr/>
          <p:nvPr/>
        </p:nvSpPr>
        <p:spPr>
          <a:xfrm>
            <a:off x="0" y="1105580"/>
            <a:ext cx="9144000" cy="523220"/>
          </a:xfrm>
          <a:prstGeom prst="rect">
            <a:avLst/>
          </a:prstGeom>
        </p:spPr>
        <p:txBody>
          <a:bodyPr wrap="square">
            <a:spAutoFit/>
          </a:bodyPr>
          <a:lstStyle/>
          <a:p>
            <a:pPr algn="ct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食料、水、環境、エネルギー：</a:t>
            </a:r>
            <a:r>
              <a:rPr lang="ja-JP" altLang="en-US" sz="28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人類は生き残れるか？</a:t>
            </a:r>
          </a:p>
        </p:txBody>
      </p:sp>
      <p:sp>
        <p:nvSpPr>
          <p:cNvPr id="5" name="正方形/長方形 4"/>
          <p:cNvSpPr/>
          <p:nvPr/>
        </p:nvSpPr>
        <p:spPr>
          <a:xfrm>
            <a:off x="107504" y="2204864"/>
            <a:ext cx="8928992" cy="3447098"/>
          </a:xfrm>
          <a:prstGeom prst="rect">
            <a:avLst/>
          </a:prstGeom>
        </p:spPr>
        <p:txBody>
          <a:bodyPr wrap="square">
            <a:spAutoFit/>
          </a:bodyPr>
          <a:lstStyle/>
          <a:p>
            <a:pPr marL="180000" indent="-187200" algn="l">
              <a:spcAft>
                <a:spcPts val="1200"/>
              </a:spcAft>
              <a:buFont typeface="Arial"/>
              <a:buChar char="•"/>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世界の人口　　：</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76</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億人→</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2050</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年に</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98</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億人</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l">
              <a:spcAft>
                <a:spcPts val="1200"/>
              </a:spcAft>
              <a:buFont typeface="Arial"/>
              <a:buChar char="•"/>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世界の耕地面積：</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14</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億 </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ha</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 から増えず</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l">
              <a:spcAft>
                <a:spcPts val="1200"/>
              </a:spcAft>
              <a:buFont typeface="Arial"/>
              <a:buChar char="•"/>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世界の穀物　　：</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26</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億トン　生産面の限界</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algn="l">
              <a:spcAft>
                <a:spcPts val="1200"/>
              </a:spcAft>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　　　　　　　　 （米</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 </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、小麦 、トウモロコシ）</a:t>
            </a:r>
            <a:endParaRPr lang="en-US" altLang="ja-JP" sz="2800" b="1" dirty="0">
              <a:highlight>
                <a:srgbClr val="FFFF00"/>
              </a:highlight>
              <a:latin typeface="游ゴシック" panose="020B0400000000000000" pitchFamily="50" charset="-128"/>
              <a:ea typeface="游ゴシック" panose="020B0400000000000000" pitchFamily="50" charset="-128"/>
              <a:cs typeface="Meiryo UI" panose="020B0604030504040204" pitchFamily="50" charset="-128"/>
            </a:endParaRPr>
          </a:p>
          <a:p>
            <a:pPr marL="180000" indent="-187200" algn="l">
              <a:spcAft>
                <a:spcPts val="1200"/>
              </a:spcAft>
              <a:buFont typeface="Arial"/>
              <a:buChar char="•"/>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平成</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30/31</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年度の期末在庫率（予測値）</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a:p>
            <a:pPr algn="l">
              <a:spcAft>
                <a:spcPts val="1200"/>
              </a:spcAft>
            </a:pP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  　　　　　　　：</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29.5%</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（安全在庫水準</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17</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rPr>
              <a:t>18</a:t>
            </a:r>
            <a:r>
              <a:rPr lang="ja-JP" altLang="en-US" sz="2800" b="1" dirty="0">
                <a:latin typeface="游ゴシック" panose="020B0400000000000000" pitchFamily="50" charset="-128"/>
                <a:ea typeface="游ゴシック" panose="020B0400000000000000" pitchFamily="50" charset="-128"/>
                <a:cs typeface="Meiryo UI" panose="020B0604030504040204" pitchFamily="50" charset="-128"/>
              </a:rPr>
              <a:t>％）</a:t>
            </a:r>
            <a:endParaRPr lang="en-US" altLang="ja-JP" sz="28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6" name="タイトル 5">
            <a:extLst>
              <a:ext uri="{FF2B5EF4-FFF2-40B4-BE49-F238E27FC236}">
                <a16:creationId xmlns:a16="http://schemas.microsoft.com/office/drawing/2014/main" id="{0B974E6D-5FF7-4BC8-B47C-6E4E4AF36CC6}"/>
              </a:ext>
            </a:extLst>
          </p:cNvPr>
          <p:cNvSpPr>
            <a:spLocks noGrp="1"/>
          </p:cNvSpPr>
          <p:nvPr>
            <p:ph type="title"/>
          </p:nvPr>
        </p:nvSpPr>
        <p:spPr/>
        <p:txBody>
          <a:bodyPr/>
          <a:lstStyle/>
          <a:p>
            <a:pPr rtl="0" fontAlgn="base"/>
            <a:r>
              <a:rPr kumimoji="1" lang="en-US"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21</a:t>
            </a:r>
            <a:r>
              <a:rPr kumimoji="1" lang="ja-JP" altLang="ja-JP" sz="3200" b="1" kern="1200" dirty="0">
                <a:solidFill>
                  <a:srgbClr val="FFFFFF"/>
                </a:solidFill>
                <a:effectLst/>
                <a:latin typeface="游ゴシック" panose="020B0400000000000000" pitchFamily="50" charset="-128"/>
                <a:ea typeface="游ゴシック" panose="020B0400000000000000" pitchFamily="50" charset="-128"/>
                <a:cs typeface="Meiryo UI" panose="020B0604030504040204" pitchFamily="50" charset="-128"/>
              </a:rPr>
              <a:t>世紀の農学の課題</a:t>
            </a:r>
            <a:endParaRPr kumimoji="1" lang="ja-JP" altLang="en-US" dirty="0"/>
          </a:p>
        </p:txBody>
      </p:sp>
    </p:spTree>
    <p:extLst>
      <p:ext uri="{BB962C8B-B14F-4D97-AF65-F5344CB8AC3E}">
        <p14:creationId xmlns:p14="http://schemas.microsoft.com/office/powerpoint/2010/main" val="1422260555"/>
      </p:ext>
    </p:extLst>
  </p:cSld>
  <p:clrMapOvr>
    <a:masterClrMapping/>
  </p:clrMapOvr>
</p:sld>
</file>

<file path=ppt/theme/theme1.xml><?xml version="1.0" encoding="utf-8"?>
<a:theme xmlns:a="http://schemas.openxmlformats.org/drawingml/2006/main" name="1_ppt2j">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pt2j">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ppt2j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2j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2j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2j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2j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2j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2j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2j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2j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2j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2j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2j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ppt2j</Template>
  <TotalTime>15517</TotalTime>
  <Words>7176</Words>
  <Application>Microsoft Office PowerPoint</Application>
  <PresentationFormat>画面に合わせる (4:3)</PresentationFormat>
  <Paragraphs>960</Paragraphs>
  <Slides>67</Slides>
  <Notes>45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67</vt:i4>
      </vt:variant>
    </vt:vector>
  </HeadingPairs>
  <TitlesOfParts>
    <vt:vector size="74" baseType="lpstr">
      <vt:lpstr>AR P丸ゴシック体E</vt:lpstr>
      <vt:lpstr>HGP明朝E</vt:lpstr>
      <vt:lpstr>江戸勘亭流</vt:lpstr>
      <vt:lpstr>游ゴシック</vt:lpstr>
      <vt:lpstr>Arial</vt:lpstr>
      <vt:lpstr>Wingdings</vt:lpstr>
      <vt:lpstr>1_ppt2j</vt:lpstr>
      <vt:lpstr>北海道大学農学部140年の歴史と未来</vt:lpstr>
      <vt:lpstr>目次</vt:lpstr>
      <vt:lpstr>1. 歴史と理念</vt:lpstr>
      <vt:lpstr>PowerPoint プレゼンテーション</vt:lpstr>
      <vt:lpstr>北大農学部の歴史</vt:lpstr>
      <vt:lpstr>札幌農学校を創った人々</vt:lpstr>
      <vt:lpstr>札幌農学校を育てた人々</vt:lpstr>
      <vt:lpstr>建学の精神としての基本理念</vt:lpstr>
      <vt:lpstr>21世紀の農学の課題</vt:lpstr>
      <vt:lpstr>21世紀の農学の課題</vt:lpstr>
      <vt:lpstr>北大農学部の今</vt:lpstr>
      <vt:lpstr>北大農学部の今</vt:lpstr>
      <vt:lpstr>2. 組織構成と人数</vt:lpstr>
      <vt:lpstr>農学部の組織変遷：各専攻の設置（昭和28年〜）</vt:lpstr>
      <vt:lpstr>農学部の組織変遷：研究院・学院制（平成18年〜）</vt:lpstr>
      <vt:lpstr>農学部の組織変遷：流動（連携）研究部門設置（平成23年〜）</vt:lpstr>
      <vt:lpstr>農学部の組織変遷：2人体制、学科との対応がない</vt:lpstr>
      <vt:lpstr>農学部の組織変遷：農学研究院再編（平成27年〜）</vt:lpstr>
      <vt:lpstr>農学部の組織変遷：農学院改組（平成31年〜）</vt:lpstr>
      <vt:lpstr>研究室の構成（令和６年４月現在）　</vt:lpstr>
      <vt:lpstr>職員・学生在籍数（令和6年5月）</vt:lpstr>
      <vt:lpstr>３. 農学部での学び</vt:lpstr>
      <vt:lpstr>重点研究領域（１）</vt:lpstr>
      <vt:lpstr>重点研究領域（２）</vt:lpstr>
      <vt:lpstr>農学院・農学部における教育のグローバル化</vt:lpstr>
      <vt:lpstr>農学院・農学部における教育のグローバル化</vt:lpstr>
      <vt:lpstr>農学院・農学部における教育のグローバル化</vt:lpstr>
      <vt:lpstr>取得可能な資格</vt:lpstr>
      <vt:lpstr>農学部・学科の学生定員</vt:lpstr>
      <vt:lpstr>全国の学生が農学部に</vt:lpstr>
      <vt:lpstr> 教育プログラム</vt:lpstr>
      <vt:lpstr>日本の食料生産基地である北海道→農業を身近に知る</vt:lpstr>
      <vt:lpstr>実　験</vt:lpstr>
      <vt:lpstr>調　査</vt:lpstr>
      <vt:lpstr>実　習</vt:lpstr>
      <vt:lpstr>ゼ　ミ</vt:lpstr>
      <vt:lpstr>卒業後の進路</vt:lpstr>
      <vt:lpstr>卒業生の進路(就農者は希少）</vt:lpstr>
      <vt:lpstr>北大農学部の強み・特色</vt:lpstr>
      <vt:lpstr>4. 農学院での学び</vt:lpstr>
      <vt:lpstr>農学院 農学専攻（平成31年4月設置）</vt:lpstr>
      <vt:lpstr>農学院農学専攻生産フロンティアコース</vt:lpstr>
      <vt:lpstr>農学院農学専攻生命フロンティアコース</vt:lpstr>
      <vt:lpstr>農学院農学専攻環境フロンティアコース</vt:lpstr>
      <vt:lpstr>農学研究院・農学院での研究成果（分野別大学ランキング）</vt:lpstr>
      <vt:lpstr>英語コース：包括的先進農業フロンティア育成のための 　　　　　　国際教育プログラム</vt:lpstr>
      <vt:lpstr>英語コース：生命科学を土台とした農学研究院の3重点研究領域 　　　　　　と参加研究室</vt:lpstr>
      <vt:lpstr>農学研究院と海外の大学(機関)との交流</vt:lpstr>
      <vt:lpstr>海外の大学(機関)との交流の様子</vt:lpstr>
      <vt:lpstr>５. 施設と環境</vt:lpstr>
      <vt:lpstr>農学部内</vt:lpstr>
      <vt:lpstr>農学部内</vt:lpstr>
      <vt:lpstr>充実した設備と教育施設</vt:lpstr>
      <vt:lpstr>施設　生物生産研究農場　札幌農場・余市果樹園</vt:lpstr>
      <vt:lpstr>施設　生物生産研究農場　札幌農場</vt:lpstr>
      <vt:lpstr>PowerPoint プレゼンテーション</vt:lpstr>
      <vt:lpstr>PowerPoint プレゼンテーション</vt:lpstr>
      <vt:lpstr>施設　生物生産研究農場　アグリフードセンター</vt:lpstr>
      <vt:lpstr>植物園</vt:lpstr>
      <vt:lpstr>静内　研究牧場</vt:lpstr>
      <vt:lpstr>森林圏ステーション・研究林</vt:lpstr>
      <vt:lpstr>農学部周辺</vt:lpstr>
      <vt:lpstr>農学部周辺</vt:lpstr>
      <vt:lpstr>冬は厳しく美しい</vt:lpstr>
      <vt:lpstr>6. Appendix</vt:lpstr>
      <vt:lpstr>北大農学部のいま</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ユニバーシティ・アイデンティティの 定義と運用に関する研究</dc:title>
  <dc:creator>TOSHIBA</dc:creator>
  <cp:lastModifiedBy>岩見　雅大</cp:lastModifiedBy>
  <cp:revision>983</cp:revision>
  <cp:lastPrinted>2019-10-07T00:41:58Z</cp:lastPrinted>
  <dcterms:created xsi:type="dcterms:W3CDTF">2013-05-17T09:53:45Z</dcterms:created>
  <dcterms:modified xsi:type="dcterms:W3CDTF">2024-10-10T02:47:01Z</dcterms:modified>
</cp:coreProperties>
</file>